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314" r:id="rId3"/>
    <p:sldId id="2315" r:id="rId5"/>
    <p:sldId id="2339" r:id="rId6"/>
    <p:sldId id="2316" r:id="rId7"/>
    <p:sldId id="1928" r:id="rId8"/>
    <p:sldId id="2341" r:id="rId9"/>
    <p:sldId id="1014" r:id="rId10"/>
    <p:sldId id="2340" r:id="rId11"/>
    <p:sldId id="1489" r:id="rId12"/>
    <p:sldId id="2344" r:id="rId13"/>
    <p:sldId id="2345" r:id="rId14"/>
    <p:sldId id="2346" r:id="rId15"/>
    <p:sldId id="2347" r:id="rId16"/>
    <p:sldId id="2342" r:id="rId17"/>
    <p:sldId id="2348" r:id="rId18"/>
    <p:sldId id="2349" r:id="rId19"/>
    <p:sldId id="2351" r:id="rId20"/>
    <p:sldId id="2387" r:id="rId21"/>
    <p:sldId id="2350" r:id="rId22"/>
    <p:sldId id="2388" r:id="rId23"/>
    <p:sldId id="2390" r:id="rId24"/>
    <p:sldId id="2391" r:id="rId25"/>
    <p:sldId id="2392" r:id="rId26"/>
    <p:sldId id="2393" r:id="rId27"/>
    <p:sldId id="2427" r:id="rId28"/>
    <p:sldId id="2353" r:id="rId29"/>
    <p:sldId id="2354" r:id="rId30"/>
    <p:sldId id="2429" r:id="rId31"/>
    <p:sldId id="2320" r:id="rId32"/>
  </p:sldIdLst>
  <p:sldSz cx="12192000" cy="6858000"/>
  <p:notesSz cx="6858000" cy="9144000"/>
  <p:custDataLst>
    <p:tags r:id="rId36"/>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9A78"/>
    <a:srgbClr val="8BC145"/>
    <a:srgbClr val="36AFCE"/>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38"/>
    <p:restoredTop sz="94626"/>
  </p:normalViewPr>
  <p:slideViewPr>
    <p:cSldViewPr snapToGrid="0">
      <p:cViewPr varScale="1">
        <p:scale>
          <a:sx n="79" d="100"/>
          <a:sy n="79" d="100"/>
        </p:scale>
        <p:origin x="546"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6" Type="http://schemas.openxmlformats.org/officeDocument/2006/relationships/tags" Target="tags/tag8.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133F80-539D-4707-9841-183974CC1F8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5A775D-D46C-46CC-AD07-85213D52E0F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38" name="Group 5"/>
          <p:cNvGrpSpPr/>
          <p:nvPr userDrawn="1"/>
        </p:nvGrpSpPr>
        <p:grpSpPr>
          <a:xfrm>
            <a:off x="0" y="3175"/>
            <a:ext cx="12192000" cy="6854825"/>
            <a:chOff x="0" y="3175"/>
            <a:chExt cx="12192000" cy="6854825"/>
          </a:xfrm>
        </p:grpSpPr>
        <p:sp>
          <p:nvSpPr>
            <p:cNvPr id="39" name="Freeform 9"/>
            <p:cNvSpPr/>
            <p:nvPr/>
          </p:nvSpPr>
          <p:spPr bwMode="auto">
            <a:xfrm>
              <a:off x="5475817" y="3175"/>
              <a:ext cx="6716183"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55000"/>
              </a:schemeClr>
            </a:solidFill>
            <a:ln>
              <a:noFill/>
            </a:ln>
          </p:spPr>
          <p:txBody>
            <a:bodyPr vert="horz" wrap="square" lIns="91440" tIns="45720" rIns="91440" bIns="45720" numCol="1" anchor="t" anchorCtr="0" compatLnSpc="1"/>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0" name="椭圆 5"/>
            <p:cNvSpPr/>
            <p:nvPr/>
          </p:nvSpPr>
          <p:spPr>
            <a:xfrm>
              <a:off x="492208" y="426058"/>
              <a:ext cx="324679" cy="324679"/>
            </a:xfrm>
            <a:prstGeom prst="ellipse">
              <a:avLst/>
            </a:pr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noAutofit/>
            </a:bodyPr>
            <a:p>
              <a:pPr algn="r" defTabSz="914400"/>
              <a:endParaRPr lang="zh-CN" alt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41" name="矩形 40"/>
            <p:cNvSpPr/>
            <p:nvPr/>
          </p:nvSpPr>
          <p:spPr>
            <a:xfrm>
              <a:off x="0" y="6533321"/>
              <a:ext cx="12192000" cy="324679"/>
            </a:xfrm>
            <a:prstGeom prst="rect">
              <a:avLst/>
            </a:prstGeom>
            <a:gradFill>
              <a:gsLst>
                <a:gs pos="0">
                  <a:schemeClr val="accent1"/>
                </a:gs>
                <a:gs pos="100000">
                  <a:schemeClr val="accent2"/>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81ABA338-C754-4EDE-B0F7-9C541DAB26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3FE5F2F-2341-4894-9DB8-674B4B2A6DE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dirty="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81ABA338-C754-4EDE-B0F7-9C541DAB26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3FE5F2F-2341-4894-9DB8-674B4B2A6DED}"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US" dirty="0"/>
          </a:p>
        </p:txBody>
      </p:sp>
      <p:sp>
        <p:nvSpPr>
          <p:cNvPr id="3" name="Content Placeholder 2"/>
          <p:cNvSpPr>
            <a:spLocks noGrp="1"/>
          </p:cNvSpPr>
          <p:nvPr>
            <p:ph idx="1"/>
          </p:nvPr>
        </p:nvSpPr>
        <p:spPr/>
        <p:txBody>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81ABA338-C754-4EDE-B0F7-9C541DAB26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3FE5F2F-2341-4894-9DB8-674B4B2A6DED}"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endParaRPr lang="en-US" dirty="0"/>
          </a:p>
        </p:txBody>
      </p:sp>
      <p:sp>
        <p:nvSpPr>
          <p:cNvPr id="4" name="Date Placeholder 3"/>
          <p:cNvSpPr>
            <a:spLocks noGrp="1"/>
          </p:cNvSpPr>
          <p:nvPr>
            <p:ph type="dt" sz="half" idx="10"/>
          </p:nvPr>
        </p:nvSpPr>
        <p:spPr/>
        <p:txBody>
          <a:bodyPr/>
          <a:lstStyle/>
          <a:p>
            <a:fld id="{81ABA338-C754-4EDE-B0F7-9C541DAB26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3FE5F2F-2341-4894-9DB8-674B4B2A6DED}"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5" name="Date Placeholder 4"/>
          <p:cNvSpPr>
            <a:spLocks noGrp="1"/>
          </p:cNvSpPr>
          <p:nvPr>
            <p:ph type="dt" sz="half" idx="10"/>
          </p:nvPr>
        </p:nvSpPr>
        <p:spPr/>
        <p:txBody>
          <a:bodyPr/>
          <a:lstStyle/>
          <a:p>
            <a:fld id="{81ABA338-C754-4EDE-B0F7-9C541DAB2653}"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3FE5F2F-2341-4894-9DB8-674B4B2A6DED}"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dirty="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endParaRPr lang="en-US" dirty="0"/>
          </a:p>
        </p:txBody>
      </p:sp>
      <p:sp>
        <p:nvSpPr>
          <p:cNvPr id="4" name="Content Placeholder 3"/>
          <p:cNvSpPr>
            <a:spLocks noGrp="1"/>
          </p:cNvSpPr>
          <p:nvPr>
            <p:ph sz="half" idx="2"/>
          </p:nvPr>
        </p:nvSpPr>
        <p:spPr>
          <a:xfrm>
            <a:off x="839788" y="2505075"/>
            <a:ext cx="5157787" cy="3684588"/>
          </a:xfrm>
        </p:spPr>
        <p:txBody>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endParaRPr lang="en-US" dirty="0"/>
          </a:p>
        </p:txBody>
      </p:sp>
      <p:sp>
        <p:nvSpPr>
          <p:cNvPr id="6" name="Content Placeholder 5"/>
          <p:cNvSpPr>
            <a:spLocks noGrp="1"/>
          </p:cNvSpPr>
          <p:nvPr>
            <p:ph sz="quarter" idx="4"/>
          </p:nvPr>
        </p:nvSpPr>
        <p:spPr>
          <a:xfrm>
            <a:off x="6172200" y="2505075"/>
            <a:ext cx="5183188" cy="3684588"/>
          </a:xfrm>
        </p:spPr>
        <p:txBody>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7" name="Date Placeholder 6"/>
          <p:cNvSpPr>
            <a:spLocks noGrp="1"/>
          </p:cNvSpPr>
          <p:nvPr>
            <p:ph type="dt" sz="half" idx="10"/>
          </p:nvPr>
        </p:nvSpPr>
        <p:spPr/>
        <p:txBody>
          <a:bodyPr/>
          <a:lstStyle/>
          <a:p>
            <a:fld id="{81ABA338-C754-4EDE-B0F7-9C541DAB2653}"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63FE5F2F-2341-4894-9DB8-674B4B2A6DE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US" dirty="0"/>
          </a:p>
        </p:txBody>
      </p:sp>
      <p:sp>
        <p:nvSpPr>
          <p:cNvPr id="3" name="Date Placeholder 2"/>
          <p:cNvSpPr>
            <a:spLocks noGrp="1"/>
          </p:cNvSpPr>
          <p:nvPr>
            <p:ph type="dt" sz="half" idx="10"/>
          </p:nvPr>
        </p:nvSpPr>
        <p:spPr/>
        <p:txBody>
          <a:bodyPr/>
          <a:lstStyle/>
          <a:p>
            <a:fld id="{81ABA338-C754-4EDE-B0F7-9C541DAB2653}"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3FE5F2F-2341-4894-9DB8-674B4B2A6DE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1ABA338-C754-4EDE-B0F7-9C541DAB2653}"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63FE5F2F-2341-4894-9DB8-674B4B2A6DE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endParaRPr lang="en-US" dirty="0"/>
          </a:p>
        </p:txBody>
      </p:sp>
      <p:sp>
        <p:nvSpPr>
          <p:cNvPr id="5" name="Date Placeholder 4"/>
          <p:cNvSpPr>
            <a:spLocks noGrp="1"/>
          </p:cNvSpPr>
          <p:nvPr>
            <p:ph type="dt" sz="half" idx="10"/>
          </p:nvPr>
        </p:nvSpPr>
        <p:spPr/>
        <p:txBody>
          <a:bodyPr/>
          <a:lstStyle/>
          <a:p>
            <a:fld id="{81ABA338-C754-4EDE-B0F7-9C541DAB2653}"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3FE5F2F-2341-4894-9DB8-674B4B2A6DE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endParaRPr lang="en-US" dirty="0"/>
          </a:p>
        </p:txBody>
      </p:sp>
      <p:sp>
        <p:nvSpPr>
          <p:cNvPr id="5" name="Date Placeholder 4"/>
          <p:cNvSpPr>
            <a:spLocks noGrp="1"/>
          </p:cNvSpPr>
          <p:nvPr>
            <p:ph type="dt" sz="half" idx="10"/>
          </p:nvPr>
        </p:nvSpPr>
        <p:spPr/>
        <p:txBody>
          <a:bodyPr/>
          <a:lstStyle/>
          <a:p>
            <a:fld id="{81ABA338-C754-4EDE-B0F7-9C541DAB2653}"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3FE5F2F-2341-4894-9DB8-674B4B2A6DE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ABA338-C754-4EDE-B0F7-9C541DAB2653}" type="datetimeFigureOut">
              <a:rPr lang="zh-CN" altLang="en-US" smtClean="0"/>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FE5F2F-2341-4894-9DB8-674B4B2A6DE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image" Target="../media/image6.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emf"/><Relationship Id="rId1" Type="http://schemas.openxmlformats.org/officeDocument/2006/relationships/image" Target="../media/image9.emf"/></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image" Target="../media/image1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7.xml"/><Relationship Id="rId2" Type="http://schemas.openxmlformats.org/officeDocument/2006/relationships/tags" Target="../tags/tag7.xml"/><Relationship Id="rId1" Type="http://schemas.openxmlformats.org/officeDocument/2006/relationships/tags" Target="../tags/tag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tags" Target="../tags/tag5.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9"/>
          <p:cNvSpPr/>
          <p:nvPr/>
        </p:nvSpPr>
        <p:spPr bwMode="auto">
          <a:xfrm>
            <a:off x="5475817" y="3175"/>
            <a:ext cx="6716183"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75000"/>
            </a:schemeClr>
          </a:solidFill>
          <a:ln>
            <a:noFill/>
          </a:ln>
        </p:spPr>
        <p:txBody>
          <a:bodyPr vert="horz" wrap="square" lIns="91440" tIns="45720" rIns="91440" bIns="45720" numCol="1" anchor="t" anchorCtr="0" compatLnSpc="1"/>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Freeform 9"/>
          <p:cNvSpPr/>
          <p:nvPr/>
        </p:nvSpPr>
        <p:spPr bwMode="auto">
          <a:xfrm>
            <a:off x="8905461" y="3630414"/>
            <a:ext cx="3286538" cy="3227586"/>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noAutofit/>
          </a:bodyPr>
          <a:lstStyle/>
          <a:p>
            <a:pPr algn="r" defTabSz="914400"/>
            <a:endParaRPr 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7" name="文本框 9"/>
          <p:cNvSpPr txBox="1"/>
          <p:nvPr/>
        </p:nvSpPr>
        <p:spPr>
          <a:xfrm>
            <a:off x="-765979" y="2697492"/>
            <a:ext cx="2436860" cy="2646878"/>
          </a:xfrm>
          <a:prstGeom prst="rect">
            <a:avLst/>
          </a:prstGeom>
          <a:noFill/>
        </p:spPr>
        <p:txBody>
          <a:bodyPr wrap="square" rtlCol="0">
            <a:spAutoFit/>
          </a:bodyPr>
          <a:lstStyle/>
          <a:p>
            <a:r>
              <a:rPr lang="zh-CN" altLang="en-US" sz="16600" dirty="0">
                <a:gradFill>
                  <a:gsLst>
                    <a:gs pos="0">
                      <a:schemeClr val="accent1"/>
                    </a:gs>
                    <a:gs pos="43000">
                      <a:schemeClr val="accent2"/>
                    </a:gs>
                  </a:gsLst>
                  <a:lin ang="10800000" scaled="1"/>
                </a:gradFill>
                <a:latin typeface="思源黑体" panose="020B0500000000000000" pitchFamily="34" charset="-122"/>
                <a:ea typeface="思源黑体" panose="020B0500000000000000" pitchFamily="34" charset="-122"/>
                <a:cs typeface="Open Sans" charset="0"/>
                <a:sym typeface="思源黑体" panose="020B0500000000000000" pitchFamily="34" charset="-122"/>
              </a:rPr>
              <a:t>“</a:t>
            </a:r>
            <a:endParaRPr lang="zh-CN" altLang="en-US" sz="16600" dirty="0">
              <a:gradFill>
                <a:gsLst>
                  <a:gs pos="0">
                    <a:schemeClr val="accent1"/>
                  </a:gs>
                  <a:gs pos="43000">
                    <a:schemeClr val="accent2"/>
                  </a:gs>
                </a:gsLst>
                <a:lin ang="10800000" scaled="1"/>
              </a:gradFill>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8" name="半闭框 6"/>
          <p:cNvSpPr/>
          <p:nvPr/>
        </p:nvSpPr>
        <p:spPr>
          <a:xfrm rot="5400000">
            <a:off x="7642979" y="1450576"/>
            <a:ext cx="809804" cy="776251"/>
          </a:xfrm>
          <a:prstGeom prst="halfFrame">
            <a:avLst>
              <a:gd name="adj1" fmla="val 5058"/>
              <a:gd name="adj2" fmla="val 448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PA-矩形 3"/>
          <p:cNvSpPr/>
          <p:nvPr>
            <p:custDataLst>
              <p:tags r:id="rId1"/>
            </p:custDataLst>
          </p:nvPr>
        </p:nvSpPr>
        <p:spPr>
          <a:xfrm>
            <a:off x="1969584" y="2080130"/>
            <a:ext cx="5690172" cy="1014730"/>
          </a:xfrm>
          <a:prstGeom prst="rect">
            <a:avLst/>
          </a:prstGeom>
        </p:spPr>
        <p:txBody>
          <a:bodyPr wrap="square">
            <a:spAutoFit/>
          </a:bodyPr>
          <a:lstStyle/>
          <a:p>
            <a:pPr algn="l"/>
            <a:r>
              <a:rPr lang="zh-CN" altLang="en-US" sz="60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思源黑体" panose="020B0500000000000000" pitchFamily="34" charset="-122"/>
              </a:rPr>
              <a:t>新编大学生</a:t>
            </a:r>
            <a:endParaRPr lang="zh-CN" altLang="en-US" sz="60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思源黑体" panose="020B0500000000000000" pitchFamily="34" charset="-122"/>
            </a:endParaRPr>
          </a:p>
        </p:txBody>
      </p:sp>
      <p:sp>
        <p:nvSpPr>
          <p:cNvPr id="10" name="PA-文本框 6"/>
          <p:cNvSpPr txBox="1"/>
          <p:nvPr>
            <p:custDataLst>
              <p:tags r:id="rId2"/>
            </p:custDataLst>
          </p:nvPr>
        </p:nvSpPr>
        <p:spPr>
          <a:xfrm>
            <a:off x="2010484" y="3157349"/>
            <a:ext cx="6537168" cy="583565"/>
          </a:xfrm>
          <a:prstGeom prst="rect">
            <a:avLst/>
          </a:prstGeom>
          <a:solidFill>
            <a:schemeClr val="tx1">
              <a:alpha val="0"/>
            </a:schemeClr>
          </a:solidFill>
          <a:effectLst/>
        </p:spPr>
        <p:txBody>
          <a:bodyPr wrap="square" rtlCol="0">
            <a:spAutoFit/>
          </a:bodyPr>
          <a:lstStyle>
            <a:defPPr>
              <a:defRPr lang="zh-CN"/>
            </a:defPPr>
            <a:lvl1pPr>
              <a:defRPr sz="4800">
                <a:solidFill>
                  <a:schemeClr val="bg1"/>
                </a:solidFill>
                <a:latin typeface="思源黑体 CN Heavy" panose="020B0A00000000000000" pitchFamily="34" charset="-122"/>
                <a:ea typeface="思源黑体 CN Heavy" panose="020B0A00000000000000" pitchFamily="34" charset="-122"/>
              </a:defRPr>
            </a:lvl1pPr>
          </a:lstStyle>
          <a:p>
            <a:r>
              <a:rPr lang="zh-CN" altLang="en-US" sz="3200" spc="3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rPr>
              <a:t>创新创业教育</a:t>
            </a:r>
            <a:endParaRPr lang="zh-CN" altLang="en-US" sz="3200" spc="3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矩形 41"/>
          <p:cNvSpPr/>
          <p:nvPr/>
        </p:nvSpPr>
        <p:spPr>
          <a:xfrm>
            <a:off x="2040255" y="4131310"/>
            <a:ext cx="6395720" cy="922020"/>
          </a:xfrm>
          <a:prstGeom prst="rect">
            <a:avLst/>
          </a:prstGeom>
        </p:spPr>
        <p:txBody>
          <a:bodyPr wrap="square">
            <a:spAutoFit/>
          </a:bodyPr>
          <a:lstStyle/>
          <a:p>
            <a:pPr lvl="0" defTabSz="914400">
              <a:lnSpc>
                <a:spcPct val="150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本书兼顾了传统教材的系统性和理论性，还创新构建了“创新”“创业”和“创业计划实施”三个模块的立体化阅读学习平台，如大量采用了“二维码链接”形式，拓展了相关知识点的学习。</a:t>
            </a:r>
            <a:endPar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2" presetClass="entr" presetSubtype="6" fill="hold" grpId="0" nodeType="withEffect" p14:presetBounceEnd="80000">
                                      <p:stCondLst>
                                        <p:cond delay="250"/>
                                      </p:stCondLst>
                                      <p:childTnLst>
                                        <p:set>
                                          <p:cBhvr>
                                            <p:cTn id="9" dur="1" fill="hold">
                                              <p:stCondLst>
                                                <p:cond delay="0"/>
                                              </p:stCondLst>
                                            </p:cTn>
                                            <p:tgtEl>
                                              <p:spTgt spid="2"/>
                                            </p:tgtEl>
                                            <p:attrNameLst>
                                              <p:attrName>style.visibility</p:attrName>
                                            </p:attrNameLst>
                                          </p:cBhvr>
                                          <p:to>
                                            <p:strVal val="visible"/>
                                          </p:to>
                                        </p:set>
                                        <p:anim calcmode="lin" valueType="num" p14:bounceEnd="80000">
                                          <p:cBhvr additive="base">
                                            <p:cTn id="10" dur="500" fill="hold"/>
                                            <p:tgtEl>
                                              <p:spTgt spid="2"/>
                                            </p:tgtEl>
                                            <p:attrNameLst>
                                              <p:attrName>ppt_x</p:attrName>
                                            </p:attrNameLst>
                                          </p:cBhvr>
                                          <p:tavLst>
                                            <p:tav tm="0">
                                              <p:val>
                                                <p:strVal val="1+#ppt_w/2"/>
                                              </p:val>
                                            </p:tav>
                                            <p:tav tm="100000">
                                              <p:val>
                                                <p:strVal val="#ppt_x"/>
                                              </p:val>
                                            </p:tav>
                                          </p:tavLst>
                                        </p:anim>
                                        <p:anim calcmode="lin" valueType="num" p14:bounceEnd="80000">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par>
                                    <p:cTn id="17" presetID="47" presetClass="entr" presetSubtype="0" fill="hold" grpId="0" nodeType="withEffect">
                                      <p:stCondLst>
                                        <p:cond delay="11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16" presetClass="entr" presetSubtype="37" fill="hold" grpId="0" nodeType="withEffect">
                                      <p:stCondLst>
                                        <p:cond delay="2000"/>
                                      </p:stCondLst>
                                      <p:childTnLst>
                                        <p:set>
                                          <p:cBhvr>
                                            <p:cTn id="23" dur="1" fill="hold">
                                              <p:stCondLst>
                                                <p:cond delay="0"/>
                                              </p:stCondLst>
                                            </p:cTn>
                                            <p:tgtEl>
                                              <p:spTgt spid="10"/>
                                            </p:tgtEl>
                                            <p:attrNameLst>
                                              <p:attrName>style.visibility</p:attrName>
                                            </p:attrNameLst>
                                          </p:cBhvr>
                                          <p:to>
                                            <p:strVal val="visible"/>
                                          </p:to>
                                        </p:set>
                                        <p:animEffect transition="in" filter="barn(outVertical)">
                                          <p:cBhvr>
                                            <p:cTn id="24" dur="500"/>
                                            <p:tgtEl>
                                              <p:spTgt spid="10"/>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randombar(horizontal)">
                                          <p:cBhvr>
                                            <p:cTn id="27"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p:bldP spid="9" grpId="0"/>
          <p:bldP spid="10" grpId="0" bldLvl="0" animBg="1"/>
          <p:bldP spid="12"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2" presetClass="entr" presetSubtype="6" fill="hold" grpId="0" nodeType="withEffect">
                                      <p:stCondLst>
                                        <p:cond delay="25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1+#ppt_w/2"/>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par>
                                    <p:cTn id="17" presetID="47" presetClass="entr" presetSubtype="0" fill="hold" grpId="0" nodeType="withEffect">
                                      <p:stCondLst>
                                        <p:cond delay="11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16" presetClass="entr" presetSubtype="37" fill="hold" grpId="0" nodeType="withEffect">
                                      <p:stCondLst>
                                        <p:cond delay="2000"/>
                                      </p:stCondLst>
                                      <p:childTnLst>
                                        <p:set>
                                          <p:cBhvr>
                                            <p:cTn id="23" dur="1" fill="hold">
                                              <p:stCondLst>
                                                <p:cond delay="0"/>
                                              </p:stCondLst>
                                            </p:cTn>
                                            <p:tgtEl>
                                              <p:spTgt spid="10"/>
                                            </p:tgtEl>
                                            <p:attrNameLst>
                                              <p:attrName>style.visibility</p:attrName>
                                            </p:attrNameLst>
                                          </p:cBhvr>
                                          <p:to>
                                            <p:strVal val="visible"/>
                                          </p:to>
                                        </p:set>
                                        <p:animEffect transition="in" filter="barn(outVertical)">
                                          <p:cBhvr>
                                            <p:cTn id="24" dur="500"/>
                                            <p:tgtEl>
                                              <p:spTgt spid="10"/>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randombar(horizontal)">
                                          <p:cBhvr>
                                            <p:cTn id="27"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p:bldP spid="9" grpId="0"/>
          <p:bldP spid="10" grpId="0" bldLvl="0" animBg="1"/>
          <p:bldP spid="12"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17"/>
          <p:cNvSpPr txBox="1"/>
          <p:nvPr/>
        </p:nvSpPr>
        <p:spPr>
          <a:xfrm>
            <a:off x="1088390" y="381635"/>
            <a:ext cx="5076190" cy="368300"/>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为什么会出现对创新的误解呢？</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6" name="组合 5"/>
          <p:cNvGrpSpPr/>
          <p:nvPr/>
        </p:nvGrpSpPr>
        <p:grpSpPr>
          <a:xfrm>
            <a:off x="1278255" y="1356995"/>
            <a:ext cx="9982200" cy="1373505"/>
            <a:chOff x="2013" y="2137"/>
            <a:chExt cx="15720" cy="2163"/>
          </a:xfrm>
        </p:grpSpPr>
        <p:sp>
          <p:nvSpPr>
            <p:cNvPr id="12" name="Oval 13"/>
            <p:cNvSpPr/>
            <p:nvPr/>
          </p:nvSpPr>
          <p:spPr>
            <a:xfrm>
              <a:off x="2013" y="2749"/>
              <a:ext cx="940" cy="9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latin typeface="思源黑体" panose="020B0500000000000000" pitchFamily="34" charset="-122"/>
                  <a:ea typeface="思源黑体" panose="020B0500000000000000" pitchFamily="34" charset="-122"/>
                  <a:cs typeface="Lato" panose="020F0502020204030203" pitchFamily="34" charset="0"/>
                  <a:sym typeface="思源黑体" panose="020B0500000000000000" pitchFamily="34" charset="-122"/>
                </a:rPr>
                <a:t>1</a:t>
              </a:r>
              <a:endParaRPr lang="en-US" sz="1600">
                <a:latin typeface="思源黑体" panose="020B0500000000000000" pitchFamily="34" charset="-122"/>
                <a:ea typeface="思源黑体" panose="020B0500000000000000" pitchFamily="34" charset="-122"/>
                <a:cs typeface="Lato" panose="020F0502020204030203" pitchFamily="34" charset="0"/>
                <a:sym typeface="思源黑体" panose="020B0500000000000000" pitchFamily="34" charset="-122"/>
              </a:endParaRPr>
            </a:p>
          </p:txBody>
        </p:sp>
        <p:sp>
          <p:nvSpPr>
            <p:cNvPr id="30" name="Rectangle 29"/>
            <p:cNvSpPr/>
            <p:nvPr/>
          </p:nvSpPr>
          <p:spPr>
            <a:xfrm>
              <a:off x="3147" y="2137"/>
              <a:ext cx="14586" cy="2163"/>
            </a:xfrm>
            <a:prstGeom prst="rect">
              <a:avLst/>
            </a:prstGeom>
          </p:spPr>
          <p:txBody>
            <a:bodyPr wrap="square">
              <a:spAutoFit/>
            </a:bodyPr>
            <a:lstStyle/>
            <a:p>
              <a:pPr lvl="0" algn="just">
                <a:lnSpc>
                  <a:spcPts val="2000"/>
                </a:lnSpc>
                <a:defRPr/>
              </a:pPr>
              <a:r>
                <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从生长过程来看，科学和技术最初是少数人的兴趣与爱好而导致产生的，特别是科学被很多人看成是个人的事业，但其服务的对象则是普遍化和大众化的。而技术由于社会势力和集团的分割，没有形成网络化的体系，加之长期以来，科学与技术的发展都是由政府主持、把持的，导致科学技术发展的市场化程度严重不足，科学技术与市场脱节，使得科学成果成为空中楼阁，或自娱自乐、自我满足的智力产物，技术则成了主要为政治和军事服务的东西，或某些集团垄断的产物。这在客观上导致人们对创新概念的误解。</a:t>
              </a:r>
              <a:endPar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7" name="组合 6"/>
          <p:cNvGrpSpPr/>
          <p:nvPr/>
        </p:nvGrpSpPr>
        <p:grpSpPr>
          <a:xfrm>
            <a:off x="1278255" y="2952115"/>
            <a:ext cx="9982835" cy="1373505"/>
            <a:chOff x="2013" y="4819"/>
            <a:chExt cx="15721" cy="2163"/>
          </a:xfrm>
        </p:grpSpPr>
        <p:sp>
          <p:nvSpPr>
            <p:cNvPr id="13" name="Oval 14"/>
            <p:cNvSpPr/>
            <p:nvPr/>
          </p:nvSpPr>
          <p:spPr>
            <a:xfrm>
              <a:off x="2013" y="5431"/>
              <a:ext cx="940" cy="9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latin typeface="思源黑体" panose="020B0500000000000000" pitchFamily="34" charset="-122"/>
                  <a:ea typeface="思源黑体" panose="020B0500000000000000" pitchFamily="34" charset="-122"/>
                  <a:cs typeface="Lato" panose="020F0502020204030203" pitchFamily="34" charset="0"/>
                  <a:sym typeface="思源黑体" panose="020B0500000000000000" pitchFamily="34" charset="-122"/>
                </a:rPr>
                <a:t>2</a:t>
              </a:r>
              <a:endParaRPr lang="en-US" sz="1600">
                <a:latin typeface="思源黑体" panose="020B0500000000000000" pitchFamily="34" charset="-122"/>
                <a:ea typeface="思源黑体" panose="020B0500000000000000" pitchFamily="34" charset="-122"/>
                <a:cs typeface="Lato" panose="020F0502020204030203" pitchFamily="34" charset="0"/>
                <a:sym typeface="思源黑体" panose="020B0500000000000000" pitchFamily="34" charset="-122"/>
              </a:endParaRPr>
            </a:p>
          </p:txBody>
        </p:sp>
        <p:sp>
          <p:nvSpPr>
            <p:cNvPr id="36" name="Rectangle 29"/>
            <p:cNvSpPr/>
            <p:nvPr/>
          </p:nvSpPr>
          <p:spPr>
            <a:xfrm>
              <a:off x="3147" y="4819"/>
              <a:ext cx="14587" cy="2163"/>
            </a:xfrm>
            <a:prstGeom prst="rect">
              <a:avLst/>
            </a:prstGeom>
          </p:spPr>
          <p:txBody>
            <a:bodyPr wrap="square">
              <a:spAutoFit/>
            </a:bodyPr>
            <a:lstStyle/>
            <a:p>
              <a:pPr lvl="0" algn="just">
                <a:lnSpc>
                  <a:spcPts val="2000"/>
                </a:lnSpc>
                <a:defRPr/>
              </a:pPr>
              <a:r>
                <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从市场的发育来看，市场发育的不完善是引导人们对创新理解产生误区的根本原因。一方面，科学与技术的成果转化为社会财富、形成社会产品的周期长、速度慢，发明创造与市场化距离太远，对科学和技术的投资成了中长期投资，这很不利于科技的投资规模和自身发展。另一方面，由于发明创造成果不能及时进入市场，使得市场难以形成完备的机制，致使原始成果和贡献社会之间的开发环节非常薄弱（开发很不被重视）。20 世纪由于发达国家工业体系的完善，此问题已有所纠正，但发展中国家对该问题的理解还未达到与世界同步的水准。</a:t>
              </a:r>
              <a:endPar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8" name="组合 7"/>
          <p:cNvGrpSpPr/>
          <p:nvPr/>
        </p:nvGrpSpPr>
        <p:grpSpPr>
          <a:xfrm>
            <a:off x="1278255" y="4547235"/>
            <a:ext cx="9982200" cy="1886585"/>
            <a:chOff x="2013" y="7401"/>
            <a:chExt cx="15720" cy="2971"/>
          </a:xfrm>
        </p:grpSpPr>
        <p:sp>
          <p:nvSpPr>
            <p:cNvPr id="14" name="Oval 15"/>
            <p:cNvSpPr/>
            <p:nvPr/>
          </p:nvSpPr>
          <p:spPr>
            <a:xfrm>
              <a:off x="2013" y="8417"/>
              <a:ext cx="940" cy="9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latin typeface="思源黑体" panose="020B0500000000000000" pitchFamily="34" charset="-122"/>
                  <a:ea typeface="思源黑体" panose="020B0500000000000000" pitchFamily="34" charset="-122"/>
                  <a:cs typeface="Lato" panose="020F0502020204030203" pitchFamily="34" charset="0"/>
                  <a:sym typeface="思源黑体" panose="020B0500000000000000" pitchFamily="34" charset="-122"/>
                </a:rPr>
                <a:t>3</a:t>
              </a:r>
              <a:endParaRPr lang="en-US" sz="1600">
                <a:latin typeface="思源黑体" panose="020B0500000000000000" pitchFamily="34" charset="-122"/>
                <a:ea typeface="思源黑体" panose="020B0500000000000000" pitchFamily="34" charset="-122"/>
                <a:cs typeface="Lato" panose="020F0502020204030203" pitchFamily="34" charset="0"/>
                <a:sym typeface="思源黑体" panose="020B0500000000000000" pitchFamily="34" charset="-122"/>
              </a:endParaRPr>
            </a:p>
          </p:txBody>
        </p:sp>
        <p:sp>
          <p:nvSpPr>
            <p:cNvPr id="40" name="Rectangle 29"/>
            <p:cNvSpPr/>
            <p:nvPr/>
          </p:nvSpPr>
          <p:spPr>
            <a:xfrm>
              <a:off x="3147" y="7401"/>
              <a:ext cx="14586" cy="2971"/>
            </a:xfrm>
            <a:prstGeom prst="rect">
              <a:avLst/>
            </a:prstGeom>
          </p:spPr>
          <p:txBody>
            <a:bodyPr wrap="square">
              <a:spAutoFit/>
            </a:bodyPr>
            <a:lstStyle/>
            <a:p>
              <a:pPr lvl="0" algn="just">
                <a:lnSpc>
                  <a:spcPts val="2000"/>
                </a:lnSpc>
                <a:defRPr/>
              </a:pPr>
              <a:r>
                <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从思维模式角度来看，人们总是习惯于用已有的观念看世界，很少能主动突破自己，用新的方式来理解世界，所以，这种对创新本身认识的局限性，在实质上也是违背了创新要求的，特别是看到了发达国家通过政府调控对科学技术的影响，往往产生一种“政府就应该一把抓”的自我肯定的错觉。其实，这些国家是在市场机制比较完善的基础上运作的，政府整合与调控的社会基础和机制都是以市场为根基的。只要注意到近代以来，科学技术的发展总是以市场的成熟为前提而同步推进这样一个事实，就更能看清我们目前的症结所在。必须承认，中国目前还没有形成一个完备的市场机制，还无法完全与国际接轨。所以，我们应该从那种总是由原点出发的一统化单一模式中走出来，以更好、更开放的机制去培育和建设市场，打造科学技术成果社会化的市场平台，推动社会创新。</a:t>
              </a:r>
              <a:endPar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1088390" y="379730"/>
            <a:ext cx="5219065" cy="368300"/>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创新的基本原理</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2" name="Group 2"/>
          <p:cNvGrpSpPr/>
          <p:nvPr/>
        </p:nvGrpSpPr>
        <p:grpSpPr>
          <a:xfrm>
            <a:off x="4327387" y="1523098"/>
            <a:ext cx="3207026" cy="2910862"/>
            <a:chOff x="4492487" y="1700898"/>
            <a:chExt cx="3207026" cy="2910862"/>
          </a:xfrm>
        </p:grpSpPr>
        <p:sp>
          <p:nvSpPr>
            <p:cNvPr id="3" name="Freeform 5"/>
            <p:cNvSpPr>
              <a:spLocks noEditPoints="1"/>
            </p:cNvSpPr>
            <p:nvPr/>
          </p:nvSpPr>
          <p:spPr bwMode="auto">
            <a:xfrm>
              <a:off x="4523833" y="1794937"/>
              <a:ext cx="3175680" cy="2816823"/>
            </a:xfrm>
            <a:custGeom>
              <a:avLst/>
              <a:gdLst>
                <a:gd name="T0" fmla="*/ 802 w 1415"/>
                <a:gd name="T1" fmla="*/ 806 h 1255"/>
                <a:gd name="T2" fmla="*/ 600 w 1415"/>
                <a:gd name="T3" fmla="*/ 797 h 1255"/>
                <a:gd name="T4" fmla="*/ 507 w 1415"/>
                <a:gd name="T5" fmla="*/ 619 h 1255"/>
                <a:gd name="T6" fmla="*/ 615 w 1415"/>
                <a:gd name="T7" fmla="*/ 448 h 1255"/>
                <a:gd name="T8" fmla="*/ 817 w 1415"/>
                <a:gd name="T9" fmla="*/ 456 h 1255"/>
                <a:gd name="T10" fmla="*/ 910 w 1415"/>
                <a:gd name="T11" fmla="*/ 635 h 1255"/>
                <a:gd name="T12" fmla="*/ 802 w 1415"/>
                <a:gd name="T13" fmla="*/ 806 h 1255"/>
                <a:gd name="T14" fmla="*/ 383 w 1415"/>
                <a:gd name="T15" fmla="*/ 0 h 1255"/>
                <a:gd name="T16" fmla="*/ 383 w 1415"/>
                <a:gd name="T17" fmla="*/ 0 h 1255"/>
                <a:gd name="T18" fmla="*/ 382 w 1415"/>
                <a:gd name="T19" fmla="*/ 0 h 1255"/>
                <a:gd name="T20" fmla="*/ 378 w 1415"/>
                <a:gd name="T21" fmla="*/ 2 h 1255"/>
                <a:gd name="T22" fmla="*/ 377 w 1415"/>
                <a:gd name="T23" fmla="*/ 4 h 1255"/>
                <a:gd name="T24" fmla="*/ 2 w 1415"/>
                <a:gd name="T25" fmla="*/ 595 h 1255"/>
                <a:gd name="T26" fmla="*/ 2 w 1415"/>
                <a:gd name="T27" fmla="*/ 602 h 1255"/>
                <a:gd name="T28" fmla="*/ 2 w 1415"/>
                <a:gd name="T29" fmla="*/ 602 h 1255"/>
                <a:gd name="T30" fmla="*/ 326 w 1415"/>
                <a:gd name="T31" fmla="*/ 1222 h 1255"/>
                <a:gd name="T32" fmla="*/ 332 w 1415"/>
                <a:gd name="T33" fmla="*/ 1226 h 1255"/>
                <a:gd name="T34" fmla="*/ 332 w 1415"/>
                <a:gd name="T35" fmla="*/ 1226 h 1255"/>
                <a:gd name="T36" fmla="*/ 1032 w 1415"/>
                <a:gd name="T37" fmla="*/ 1255 h 1255"/>
                <a:gd name="T38" fmla="*/ 1032 w 1415"/>
                <a:gd name="T39" fmla="*/ 1255 h 1255"/>
                <a:gd name="T40" fmla="*/ 1038 w 1415"/>
                <a:gd name="T41" fmla="*/ 1252 h 1255"/>
                <a:gd name="T42" fmla="*/ 1413 w 1415"/>
                <a:gd name="T43" fmla="*/ 661 h 1255"/>
                <a:gd name="T44" fmla="*/ 1413 w 1415"/>
                <a:gd name="T45" fmla="*/ 654 h 1255"/>
                <a:gd name="T46" fmla="*/ 1089 w 1415"/>
                <a:gd name="T47" fmla="*/ 33 h 1255"/>
                <a:gd name="T48" fmla="*/ 1083 w 1415"/>
                <a:gd name="T49" fmla="*/ 29 h 1255"/>
                <a:gd name="T50" fmla="*/ 1083 w 1415"/>
                <a:gd name="T51" fmla="*/ 29 h 1255"/>
                <a:gd name="T52" fmla="*/ 383 w 1415"/>
                <a:gd name="T53" fmla="*/ 0 h 1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15" h="1255">
                  <a:moveTo>
                    <a:pt x="802" y="806"/>
                  </a:moveTo>
                  <a:cubicBezTo>
                    <a:pt x="600" y="797"/>
                    <a:pt x="600" y="797"/>
                    <a:pt x="600" y="797"/>
                  </a:cubicBezTo>
                  <a:cubicBezTo>
                    <a:pt x="507" y="619"/>
                    <a:pt x="507" y="619"/>
                    <a:pt x="507" y="619"/>
                  </a:cubicBezTo>
                  <a:cubicBezTo>
                    <a:pt x="615" y="448"/>
                    <a:pt x="615" y="448"/>
                    <a:pt x="615" y="448"/>
                  </a:cubicBezTo>
                  <a:cubicBezTo>
                    <a:pt x="817" y="456"/>
                    <a:pt x="817" y="456"/>
                    <a:pt x="817" y="456"/>
                  </a:cubicBezTo>
                  <a:cubicBezTo>
                    <a:pt x="910" y="635"/>
                    <a:pt x="910" y="635"/>
                    <a:pt x="910" y="635"/>
                  </a:cubicBezTo>
                  <a:cubicBezTo>
                    <a:pt x="802" y="806"/>
                    <a:pt x="802" y="806"/>
                    <a:pt x="802" y="806"/>
                  </a:cubicBezTo>
                  <a:moveTo>
                    <a:pt x="383" y="0"/>
                  </a:moveTo>
                  <a:cubicBezTo>
                    <a:pt x="383" y="0"/>
                    <a:pt x="383" y="0"/>
                    <a:pt x="383" y="0"/>
                  </a:cubicBezTo>
                  <a:cubicBezTo>
                    <a:pt x="382" y="0"/>
                    <a:pt x="382" y="0"/>
                    <a:pt x="382" y="0"/>
                  </a:cubicBezTo>
                  <a:cubicBezTo>
                    <a:pt x="381" y="0"/>
                    <a:pt x="379" y="1"/>
                    <a:pt x="378" y="2"/>
                  </a:cubicBezTo>
                  <a:cubicBezTo>
                    <a:pt x="378" y="3"/>
                    <a:pt x="377" y="3"/>
                    <a:pt x="377" y="4"/>
                  </a:cubicBezTo>
                  <a:cubicBezTo>
                    <a:pt x="2" y="595"/>
                    <a:pt x="2" y="595"/>
                    <a:pt x="2" y="595"/>
                  </a:cubicBezTo>
                  <a:cubicBezTo>
                    <a:pt x="0" y="597"/>
                    <a:pt x="0" y="600"/>
                    <a:pt x="2" y="602"/>
                  </a:cubicBezTo>
                  <a:cubicBezTo>
                    <a:pt x="2" y="602"/>
                    <a:pt x="2" y="602"/>
                    <a:pt x="2" y="602"/>
                  </a:cubicBezTo>
                  <a:cubicBezTo>
                    <a:pt x="326" y="1222"/>
                    <a:pt x="326" y="1222"/>
                    <a:pt x="326" y="1222"/>
                  </a:cubicBezTo>
                  <a:cubicBezTo>
                    <a:pt x="327" y="1225"/>
                    <a:pt x="330" y="1226"/>
                    <a:pt x="332" y="1226"/>
                  </a:cubicBezTo>
                  <a:cubicBezTo>
                    <a:pt x="332" y="1226"/>
                    <a:pt x="332" y="1226"/>
                    <a:pt x="332" y="1226"/>
                  </a:cubicBezTo>
                  <a:cubicBezTo>
                    <a:pt x="1032" y="1255"/>
                    <a:pt x="1032" y="1255"/>
                    <a:pt x="1032" y="1255"/>
                  </a:cubicBezTo>
                  <a:cubicBezTo>
                    <a:pt x="1032" y="1255"/>
                    <a:pt x="1032" y="1255"/>
                    <a:pt x="1032" y="1255"/>
                  </a:cubicBezTo>
                  <a:cubicBezTo>
                    <a:pt x="1034" y="1255"/>
                    <a:pt x="1037" y="1254"/>
                    <a:pt x="1038" y="1252"/>
                  </a:cubicBezTo>
                  <a:cubicBezTo>
                    <a:pt x="1413" y="661"/>
                    <a:pt x="1413" y="661"/>
                    <a:pt x="1413" y="661"/>
                  </a:cubicBezTo>
                  <a:cubicBezTo>
                    <a:pt x="1414" y="659"/>
                    <a:pt x="1415" y="656"/>
                    <a:pt x="1413" y="654"/>
                  </a:cubicBezTo>
                  <a:cubicBezTo>
                    <a:pt x="1089" y="33"/>
                    <a:pt x="1089" y="33"/>
                    <a:pt x="1089" y="33"/>
                  </a:cubicBezTo>
                  <a:cubicBezTo>
                    <a:pt x="1088" y="31"/>
                    <a:pt x="1085" y="29"/>
                    <a:pt x="1083" y="29"/>
                  </a:cubicBezTo>
                  <a:cubicBezTo>
                    <a:pt x="1083" y="29"/>
                    <a:pt x="1083" y="29"/>
                    <a:pt x="1083" y="29"/>
                  </a:cubicBezTo>
                  <a:cubicBezTo>
                    <a:pt x="383" y="0"/>
                    <a:pt x="383" y="0"/>
                    <a:pt x="383"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Freeform 6"/>
            <p:cNvSpPr/>
            <p:nvPr/>
          </p:nvSpPr>
          <p:spPr bwMode="auto">
            <a:xfrm>
              <a:off x="4510862" y="3076883"/>
              <a:ext cx="1343557" cy="1359771"/>
            </a:xfrm>
            <a:custGeom>
              <a:avLst/>
              <a:gdLst>
                <a:gd name="T0" fmla="*/ 1034 w 1243"/>
                <a:gd name="T1" fmla="*/ 0 h 1258"/>
                <a:gd name="T2" fmla="*/ 1243 w 1243"/>
                <a:gd name="T3" fmla="*/ 363 h 1258"/>
                <a:gd name="T4" fmla="*/ 726 w 1243"/>
                <a:gd name="T5" fmla="*/ 1258 h 1258"/>
                <a:gd name="T6" fmla="*/ 0 w 1243"/>
                <a:gd name="T7" fmla="*/ 0 h 1258"/>
                <a:gd name="T8" fmla="*/ 0 w 1243"/>
                <a:gd name="T9" fmla="*/ 0 h 1258"/>
                <a:gd name="T10" fmla="*/ 1034 w 1243"/>
                <a:gd name="T11" fmla="*/ 0 h 1258"/>
              </a:gdLst>
              <a:ahLst/>
              <a:cxnLst>
                <a:cxn ang="0">
                  <a:pos x="T0" y="T1"/>
                </a:cxn>
                <a:cxn ang="0">
                  <a:pos x="T2" y="T3"/>
                </a:cxn>
                <a:cxn ang="0">
                  <a:pos x="T4" y="T5"/>
                </a:cxn>
                <a:cxn ang="0">
                  <a:pos x="T6" y="T7"/>
                </a:cxn>
                <a:cxn ang="0">
                  <a:pos x="T8" y="T9"/>
                </a:cxn>
                <a:cxn ang="0">
                  <a:pos x="T10" y="T11"/>
                </a:cxn>
              </a:cxnLst>
              <a:rect l="0" t="0" r="r" b="b"/>
              <a:pathLst>
                <a:path w="1243" h="1258">
                  <a:moveTo>
                    <a:pt x="1034" y="0"/>
                  </a:moveTo>
                  <a:lnTo>
                    <a:pt x="1243" y="363"/>
                  </a:lnTo>
                  <a:lnTo>
                    <a:pt x="726" y="1258"/>
                  </a:lnTo>
                  <a:lnTo>
                    <a:pt x="0" y="0"/>
                  </a:lnTo>
                  <a:lnTo>
                    <a:pt x="0" y="0"/>
                  </a:lnTo>
                  <a:lnTo>
                    <a:pt x="1034" y="0"/>
                  </a:lnTo>
                  <a:close/>
                </a:path>
              </a:pathLst>
            </a:custGeom>
            <a:solidFill>
              <a:schemeClr val="accent3">
                <a:lumMod val="60000"/>
                <a:lumOff val="40000"/>
              </a:schemeClr>
            </a:solid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 name="Freeform 7"/>
            <p:cNvSpPr/>
            <p:nvPr/>
          </p:nvSpPr>
          <p:spPr bwMode="auto">
            <a:xfrm>
              <a:off x="4492487" y="3062831"/>
              <a:ext cx="1378145" cy="1400845"/>
            </a:xfrm>
            <a:custGeom>
              <a:avLst/>
              <a:gdLst>
                <a:gd name="T0" fmla="*/ 1051 w 1275"/>
                <a:gd name="T1" fmla="*/ 13 h 1296"/>
                <a:gd name="T2" fmla="*/ 1040 w 1275"/>
                <a:gd name="T3" fmla="*/ 19 h 1296"/>
                <a:gd name="T4" fmla="*/ 1246 w 1275"/>
                <a:gd name="T5" fmla="*/ 376 h 1296"/>
                <a:gd name="T6" fmla="*/ 743 w 1275"/>
                <a:gd name="T7" fmla="*/ 1246 h 1296"/>
                <a:gd name="T8" fmla="*/ 27 w 1275"/>
                <a:gd name="T9" fmla="*/ 7 h 1296"/>
                <a:gd name="T10" fmla="*/ 17 w 1275"/>
                <a:gd name="T11" fmla="*/ 13 h 1296"/>
                <a:gd name="T12" fmla="*/ 23 w 1275"/>
                <a:gd name="T13" fmla="*/ 23 h 1296"/>
                <a:gd name="T14" fmla="*/ 23 w 1275"/>
                <a:gd name="T15" fmla="*/ 23 h 1296"/>
                <a:gd name="T16" fmla="*/ 17 w 1275"/>
                <a:gd name="T17" fmla="*/ 13 h 1296"/>
                <a:gd name="T18" fmla="*/ 17 w 1275"/>
                <a:gd name="T19" fmla="*/ 25 h 1296"/>
                <a:gd name="T20" fmla="*/ 1051 w 1275"/>
                <a:gd name="T21" fmla="*/ 25 h 1296"/>
                <a:gd name="T22" fmla="*/ 1051 w 1275"/>
                <a:gd name="T23" fmla="*/ 13 h 1296"/>
                <a:gd name="T24" fmla="*/ 1040 w 1275"/>
                <a:gd name="T25" fmla="*/ 19 h 1296"/>
                <a:gd name="T26" fmla="*/ 1051 w 1275"/>
                <a:gd name="T27" fmla="*/ 13 h 1296"/>
                <a:gd name="T28" fmla="*/ 1051 w 1275"/>
                <a:gd name="T29" fmla="*/ 0 h 1296"/>
                <a:gd name="T30" fmla="*/ 13 w 1275"/>
                <a:gd name="T31" fmla="*/ 0 h 1296"/>
                <a:gd name="T32" fmla="*/ 8 w 1275"/>
                <a:gd name="T33" fmla="*/ 2 h 1296"/>
                <a:gd name="T34" fmla="*/ 0 w 1275"/>
                <a:gd name="T35" fmla="*/ 9 h 1296"/>
                <a:gd name="T36" fmla="*/ 743 w 1275"/>
                <a:gd name="T37" fmla="*/ 1296 h 1296"/>
                <a:gd name="T38" fmla="*/ 1275 w 1275"/>
                <a:gd name="T39" fmla="*/ 376 h 1296"/>
                <a:gd name="T40" fmla="*/ 1057 w 1275"/>
                <a:gd name="T41" fmla="*/ 0 h 1296"/>
                <a:gd name="T42" fmla="*/ 1051 w 1275"/>
                <a:gd name="T43" fmla="*/ 0 h 1296"/>
                <a:gd name="T44" fmla="*/ 1051 w 1275"/>
                <a:gd name="T45" fmla="*/ 13 h 1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5" h="1296">
                  <a:moveTo>
                    <a:pt x="1051" y="13"/>
                  </a:moveTo>
                  <a:lnTo>
                    <a:pt x="1040" y="19"/>
                  </a:lnTo>
                  <a:lnTo>
                    <a:pt x="1246" y="376"/>
                  </a:lnTo>
                  <a:lnTo>
                    <a:pt x="743" y="1246"/>
                  </a:lnTo>
                  <a:lnTo>
                    <a:pt x="27" y="7"/>
                  </a:lnTo>
                  <a:lnTo>
                    <a:pt x="17" y="13"/>
                  </a:lnTo>
                  <a:lnTo>
                    <a:pt x="23" y="23"/>
                  </a:lnTo>
                  <a:lnTo>
                    <a:pt x="23" y="23"/>
                  </a:lnTo>
                  <a:lnTo>
                    <a:pt x="17" y="13"/>
                  </a:lnTo>
                  <a:lnTo>
                    <a:pt x="17" y="25"/>
                  </a:lnTo>
                  <a:lnTo>
                    <a:pt x="1051" y="25"/>
                  </a:lnTo>
                  <a:lnTo>
                    <a:pt x="1051" y="13"/>
                  </a:lnTo>
                  <a:lnTo>
                    <a:pt x="1040" y="19"/>
                  </a:lnTo>
                  <a:lnTo>
                    <a:pt x="1051" y="13"/>
                  </a:lnTo>
                  <a:lnTo>
                    <a:pt x="1051" y="0"/>
                  </a:lnTo>
                  <a:lnTo>
                    <a:pt x="13" y="0"/>
                  </a:lnTo>
                  <a:lnTo>
                    <a:pt x="8" y="2"/>
                  </a:lnTo>
                  <a:lnTo>
                    <a:pt x="0" y="9"/>
                  </a:lnTo>
                  <a:lnTo>
                    <a:pt x="743" y="1296"/>
                  </a:lnTo>
                  <a:lnTo>
                    <a:pt x="1275" y="376"/>
                  </a:lnTo>
                  <a:lnTo>
                    <a:pt x="1057" y="0"/>
                  </a:lnTo>
                  <a:lnTo>
                    <a:pt x="1051" y="0"/>
                  </a:lnTo>
                  <a:lnTo>
                    <a:pt x="1051" y="1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 name="Freeform 8"/>
            <p:cNvSpPr/>
            <p:nvPr/>
          </p:nvSpPr>
          <p:spPr bwMode="auto">
            <a:xfrm>
              <a:off x="6308397" y="3076883"/>
              <a:ext cx="1344638" cy="1359771"/>
            </a:xfrm>
            <a:custGeom>
              <a:avLst/>
              <a:gdLst>
                <a:gd name="T0" fmla="*/ 1244 w 1244"/>
                <a:gd name="T1" fmla="*/ 0 h 1258"/>
                <a:gd name="T2" fmla="*/ 517 w 1244"/>
                <a:gd name="T3" fmla="*/ 1258 h 1258"/>
                <a:gd name="T4" fmla="*/ 0 w 1244"/>
                <a:gd name="T5" fmla="*/ 363 h 1258"/>
                <a:gd name="T6" fmla="*/ 210 w 1244"/>
                <a:gd name="T7" fmla="*/ 0 h 1258"/>
                <a:gd name="T8" fmla="*/ 1244 w 1244"/>
                <a:gd name="T9" fmla="*/ 0 h 1258"/>
              </a:gdLst>
              <a:ahLst/>
              <a:cxnLst>
                <a:cxn ang="0">
                  <a:pos x="T0" y="T1"/>
                </a:cxn>
                <a:cxn ang="0">
                  <a:pos x="T2" y="T3"/>
                </a:cxn>
                <a:cxn ang="0">
                  <a:pos x="T4" y="T5"/>
                </a:cxn>
                <a:cxn ang="0">
                  <a:pos x="T6" y="T7"/>
                </a:cxn>
                <a:cxn ang="0">
                  <a:pos x="T8" y="T9"/>
                </a:cxn>
              </a:cxnLst>
              <a:rect l="0" t="0" r="r" b="b"/>
              <a:pathLst>
                <a:path w="1244" h="1258">
                  <a:moveTo>
                    <a:pt x="1244" y="0"/>
                  </a:moveTo>
                  <a:lnTo>
                    <a:pt x="517" y="1258"/>
                  </a:lnTo>
                  <a:lnTo>
                    <a:pt x="0" y="363"/>
                  </a:lnTo>
                  <a:lnTo>
                    <a:pt x="210" y="0"/>
                  </a:lnTo>
                  <a:lnTo>
                    <a:pt x="1244" y="0"/>
                  </a:lnTo>
                  <a:close/>
                </a:path>
              </a:pathLst>
            </a:custGeom>
            <a:solidFill>
              <a:schemeClr val="accent2">
                <a:lumMod val="60000"/>
                <a:lumOff val="40000"/>
              </a:schemeClr>
            </a:solid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Freeform 9"/>
            <p:cNvSpPr/>
            <p:nvPr/>
          </p:nvSpPr>
          <p:spPr bwMode="auto">
            <a:xfrm>
              <a:off x="6292183" y="3062831"/>
              <a:ext cx="1373822" cy="1387874"/>
            </a:xfrm>
            <a:custGeom>
              <a:avLst/>
              <a:gdLst>
                <a:gd name="T0" fmla="*/ 606 w 612"/>
                <a:gd name="T1" fmla="*/ 6 h 618"/>
                <a:gd name="T2" fmla="*/ 601 w 612"/>
                <a:gd name="T3" fmla="*/ 3 h 618"/>
                <a:gd name="T4" fmla="*/ 256 w 612"/>
                <a:gd name="T5" fmla="*/ 600 h 618"/>
                <a:gd name="T6" fmla="*/ 14 w 612"/>
                <a:gd name="T7" fmla="*/ 181 h 618"/>
                <a:gd name="T8" fmla="*/ 111 w 612"/>
                <a:gd name="T9" fmla="*/ 12 h 618"/>
                <a:gd name="T10" fmla="*/ 606 w 612"/>
                <a:gd name="T11" fmla="*/ 12 h 618"/>
                <a:gd name="T12" fmla="*/ 606 w 612"/>
                <a:gd name="T13" fmla="*/ 6 h 618"/>
                <a:gd name="T14" fmla="*/ 601 w 612"/>
                <a:gd name="T15" fmla="*/ 3 h 618"/>
                <a:gd name="T16" fmla="*/ 606 w 612"/>
                <a:gd name="T17" fmla="*/ 6 h 618"/>
                <a:gd name="T18" fmla="*/ 606 w 612"/>
                <a:gd name="T19" fmla="*/ 0 h 618"/>
                <a:gd name="T20" fmla="*/ 108 w 612"/>
                <a:gd name="T21" fmla="*/ 0 h 618"/>
                <a:gd name="T22" fmla="*/ 102 w 612"/>
                <a:gd name="T23" fmla="*/ 3 h 618"/>
                <a:gd name="T24" fmla="*/ 1 w 612"/>
                <a:gd name="T25" fmla="*/ 178 h 618"/>
                <a:gd name="T26" fmla="*/ 1 w 612"/>
                <a:gd name="T27" fmla="*/ 184 h 618"/>
                <a:gd name="T28" fmla="*/ 251 w 612"/>
                <a:gd name="T29" fmla="*/ 615 h 618"/>
                <a:gd name="T30" fmla="*/ 256 w 612"/>
                <a:gd name="T31" fmla="*/ 618 h 618"/>
                <a:gd name="T32" fmla="*/ 261 w 612"/>
                <a:gd name="T33" fmla="*/ 615 h 618"/>
                <a:gd name="T34" fmla="*/ 611 w 612"/>
                <a:gd name="T35" fmla="*/ 9 h 618"/>
                <a:gd name="T36" fmla="*/ 611 w 612"/>
                <a:gd name="T37" fmla="*/ 3 h 618"/>
                <a:gd name="T38" fmla="*/ 606 w 612"/>
                <a:gd name="T39" fmla="*/ 0 h 618"/>
                <a:gd name="T40" fmla="*/ 606 w 612"/>
                <a:gd name="T41" fmla="*/ 6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2" h="618">
                  <a:moveTo>
                    <a:pt x="606" y="6"/>
                  </a:moveTo>
                  <a:cubicBezTo>
                    <a:pt x="601" y="3"/>
                    <a:pt x="601" y="3"/>
                    <a:pt x="601" y="3"/>
                  </a:cubicBezTo>
                  <a:cubicBezTo>
                    <a:pt x="256" y="600"/>
                    <a:pt x="256" y="600"/>
                    <a:pt x="256" y="600"/>
                  </a:cubicBezTo>
                  <a:cubicBezTo>
                    <a:pt x="14" y="181"/>
                    <a:pt x="14" y="181"/>
                    <a:pt x="14" y="181"/>
                  </a:cubicBezTo>
                  <a:cubicBezTo>
                    <a:pt x="111" y="12"/>
                    <a:pt x="111" y="12"/>
                    <a:pt x="111" y="12"/>
                  </a:cubicBezTo>
                  <a:cubicBezTo>
                    <a:pt x="606" y="12"/>
                    <a:pt x="606" y="12"/>
                    <a:pt x="606" y="12"/>
                  </a:cubicBezTo>
                  <a:cubicBezTo>
                    <a:pt x="606" y="6"/>
                    <a:pt x="606" y="6"/>
                    <a:pt x="606" y="6"/>
                  </a:cubicBezTo>
                  <a:cubicBezTo>
                    <a:pt x="601" y="3"/>
                    <a:pt x="601" y="3"/>
                    <a:pt x="601" y="3"/>
                  </a:cubicBezTo>
                  <a:cubicBezTo>
                    <a:pt x="606" y="6"/>
                    <a:pt x="606" y="6"/>
                    <a:pt x="606" y="6"/>
                  </a:cubicBezTo>
                  <a:cubicBezTo>
                    <a:pt x="606" y="0"/>
                    <a:pt x="606" y="0"/>
                    <a:pt x="606" y="0"/>
                  </a:cubicBezTo>
                  <a:cubicBezTo>
                    <a:pt x="108" y="0"/>
                    <a:pt x="108" y="0"/>
                    <a:pt x="108" y="0"/>
                  </a:cubicBezTo>
                  <a:cubicBezTo>
                    <a:pt x="105" y="0"/>
                    <a:pt x="103" y="1"/>
                    <a:pt x="102" y="3"/>
                  </a:cubicBezTo>
                  <a:cubicBezTo>
                    <a:pt x="1" y="178"/>
                    <a:pt x="1" y="178"/>
                    <a:pt x="1" y="178"/>
                  </a:cubicBezTo>
                  <a:cubicBezTo>
                    <a:pt x="0" y="179"/>
                    <a:pt x="0" y="182"/>
                    <a:pt x="1" y="184"/>
                  </a:cubicBezTo>
                  <a:cubicBezTo>
                    <a:pt x="251" y="615"/>
                    <a:pt x="251" y="615"/>
                    <a:pt x="251" y="615"/>
                  </a:cubicBezTo>
                  <a:cubicBezTo>
                    <a:pt x="252" y="617"/>
                    <a:pt x="254" y="618"/>
                    <a:pt x="256" y="618"/>
                  </a:cubicBezTo>
                  <a:cubicBezTo>
                    <a:pt x="258" y="618"/>
                    <a:pt x="260" y="617"/>
                    <a:pt x="261" y="615"/>
                  </a:cubicBezTo>
                  <a:cubicBezTo>
                    <a:pt x="611" y="9"/>
                    <a:pt x="611" y="9"/>
                    <a:pt x="611" y="9"/>
                  </a:cubicBezTo>
                  <a:cubicBezTo>
                    <a:pt x="612" y="7"/>
                    <a:pt x="612" y="5"/>
                    <a:pt x="611" y="3"/>
                  </a:cubicBezTo>
                  <a:cubicBezTo>
                    <a:pt x="610" y="1"/>
                    <a:pt x="608" y="0"/>
                    <a:pt x="606" y="0"/>
                  </a:cubicBezTo>
                  <a:lnTo>
                    <a:pt x="606"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8" name="Freeform 10"/>
            <p:cNvSpPr/>
            <p:nvPr/>
          </p:nvSpPr>
          <p:spPr bwMode="auto">
            <a:xfrm>
              <a:off x="5295594" y="1713869"/>
              <a:ext cx="1571627" cy="969567"/>
            </a:xfrm>
            <a:custGeom>
              <a:avLst/>
              <a:gdLst>
                <a:gd name="T0" fmla="*/ 1454 w 1454"/>
                <a:gd name="T1" fmla="*/ 0 h 897"/>
                <a:gd name="T2" fmla="*/ 937 w 1454"/>
                <a:gd name="T3" fmla="*/ 897 h 897"/>
                <a:gd name="T4" fmla="*/ 517 w 1454"/>
                <a:gd name="T5" fmla="*/ 897 h 897"/>
                <a:gd name="T6" fmla="*/ 0 w 1454"/>
                <a:gd name="T7" fmla="*/ 0 h 897"/>
                <a:gd name="T8" fmla="*/ 1454 w 1454"/>
                <a:gd name="T9" fmla="*/ 0 h 897"/>
              </a:gdLst>
              <a:ahLst/>
              <a:cxnLst>
                <a:cxn ang="0">
                  <a:pos x="T0" y="T1"/>
                </a:cxn>
                <a:cxn ang="0">
                  <a:pos x="T2" y="T3"/>
                </a:cxn>
                <a:cxn ang="0">
                  <a:pos x="T4" y="T5"/>
                </a:cxn>
                <a:cxn ang="0">
                  <a:pos x="T6" y="T7"/>
                </a:cxn>
                <a:cxn ang="0">
                  <a:pos x="T8" y="T9"/>
                </a:cxn>
              </a:cxnLst>
              <a:rect l="0" t="0" r="r" b="b"/>
              <a:pathLst>
                <a:path w="1454" h="897">
                  <a:moveTo>
                    <a:pt x="1454" y="0"/>
                  </a:moveTo>
                  <a:lnTo>
                    <a:pt x="937" y="897"/>
                  </a:lnTo>
                  <a:lnTo>
                    <a:pt x="517" y="897"/>
                  </a:lnTo>
                  <a:lnTo>
                    <a:pt x="0" y="0"/>
                  </a:lnTo>
                  <a:lnTo>
                    <a:pt x="1454" y="0"/>
                  </a:ln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Freeform 11"/>
            <p:cNvSpPr/>
            <p:nvPr/>
          </p:nvSpPr>
          <p:spPr bwMode="auto">
            <a:xfrm>
              <a:off x="5280462" y="1700899"/>
              <a:ext cx="1599730" cy="996589"/>
            </a:xfrm>
            <a:custGeom>
              <a:avLst/>
              <a:gdLst>
                <a:gd name="T0" fmla="*/ 707 w 713"/>
                <a:gd name="T1" fmla="*/ 6 h 444"/>
                <a:gd name="T2" fmla="*/ 702 w 713"/>
                <a:gd name="T3" fmla="*/ 3 h 444"/>
                <a:gd name="T4" fmla="*/ 454 w 713"/>
                <a:gd name="T5" fmla="*/ 432 h 444"/>
                <a:gd name="T6" fmla="*/ 259 w 713"/>
                <a:gd name="T7" fmla="*/ 432 h 444"/>
                <a:gd name="T8" fmla="*/ 17 w 713"/>
                <a:gd name="T9" fmla="*/ 12 h 444"/>
                <a:gd name="T10" fmla="*/ 707 w 713"/>
                <a:gd name="T11" fmla="*/ 12 h 444"/>
                <a:gd name="T12" fmla="*/ 707 w 713"/>
                <a:gd name="T13" fmla="*/ 6 h 444"/>
                <a:gd name="T14" fmla="*/ 702 w 713"/>
                <a:gd name="T15" fmla="*/ 3 h 444"/>
                <a:gd name="T16" fmla="*/ 707 w 713"/>
                <a:gd name="T17" fmla="*/ 6 h 444"/>
                <a:gd name="T18" fmla="*/ 707 w 713"/>
                <a:gd name="T19" fmla="*/ 0 h 444"/>
                <a:gd name="T20" fmla="*/ 7 w 713"/>
                <a:gd name="T21" fmla="*/ 0 h 444"/>
                <a:gd name="T22" fmla="*/ 1 w 713"/>
                <a:gd name="T23" fmla="*/ 3 h 444"/>
                <a:gd name="T24" fmla="*/ 1 w 713"/>
                <a:gd name="T25" fmla="*/ 9 h 444"/>
                <a:gd name="T26" fmla="*/ 251 w 713"/>
                <a:gd name="T27" fmla="*/ 441 h 444"/>
                <a:gd name="T28" fmla="*/ 256 w 713"/>
                <a:gd name="T29" fmla="*/ 444 h 444"/>
                <a:gd name="T30" fmla="*/ 458 w 713"/>
                <a:gd name="T31" fmla="*/ 444 h 444"/>
                <a:gd name="T32" fmla="*/ 463 w 713"/>
                <a:gd name="T33" fmla="*/ 441 h 444"/>
                <a:gd name="T34" fmla="*/ 712 w 713"/>
                <a:gd name="T35" fmla="*/ 9 h 444"/>
                <a:gd name="T36" fmla="*/ 712 w 713"/>
                <a:gd name="T37" fmla="*/ 3 h 444"/>
                <a:gd name="T38" fmla="*/ 707 w 713"/>
                <a:gd name="T39" fmla="*/ 0 h 444"/>
                <a:gd name="T40" fmla="*/ 707 w 713"/>
                <a:gd name="T41" fmla="*/ 6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3" h="444">
                  <a:moveTo>
                    <a:pt x="707" y="6"/>
                  </a:moveTo>
                  <a:cubicBezTo>
                    <a:pt x="702" y="3"/>
                    <a:pt x="702" y="3"/>
                    <a:pt x="702" y="3"/>
                  </a:cubicBezTo>
                  <a:cubicBezTo>
                    <a:pt x="454" y="432"/>
                    <a:pt x="454" y="432"/>
                    <a:pt x="454" y="432"/>
                  </a:cubicBezTo>
                  <a:cubicBezTo>
                    <a:pt x="259" y="432"/>
                    <a:pt x="259" y="432"/>
                    <a:pt x="259" y="432"/>
                  </a:cubicBezTo>
                  <a:cubicBezTo>
                    <a:pt x="17" y="12"/>
                    <a:pt x="17" y="12"/>
                    <a:pt x="17" y="12"/>
                  </a:cubicBezTo>
                  <a:cubicBezTo>
                    <a:pt x="707" y="12"/>
                    <a:pt x="707" y="12"/>
                    <a:pt x="707" y="12"/>
                  </a:cubicBezTo>
                  <a:cubicBezTo>
                    <a:pt x="707" y="6"/>
                    <a:pt x="707" y="6"/>
                    <a:pt x="707" y="6"/>
                  </a:cubicBezTo>
                  <a:cubicBezTo>
                    <a:pt x="702" y="3"/>
                    <a:pt x="702" y="3"/>
                    <a:pt x="702" y="3"/>
                  </a:cubicBezTo>
                  <a:cubicBezTo>
                    <a:pt x="707" y="6"/>
                    <a:pt x="707" y="6"/>
                    <a:pt x="707" y="6"/>
                  </a:cubicBezTo>
                  <a:cubicBezTo>
                    <a:pt x="707" y="0"/>
                    <a:pt x="707" y="0"/>
                    <a:pt x="707" y="0"/>
                  </a:cubicBezTo>
                  <a:cubicBezTo>
                    <a:pt x="7" y="0"/>
                    <a:pt x="7" y="0"/>
                    <a:pt x="7" y="0"/>
                  </a:cubicBezTo>
                  <a:cubicBezTo>
                    <a:pt x="4" y="0"/>
                    <a:pt x="2" y="2"/>
                    <a:pt x="1" y="3"/>
                  </a:cubicBezTo>
                  <a:cubicBezTo>
                    <a:pt x="0" y="5"/>
                    <a:pt x="0" y="8"/>
                    <a:pt x="1" y="9"/>
                  </a:cubicBezTo>
                  <a:cubicBezTo>
                    <a:pt x="251" y="441"/>
                    <a:pt x="251" y="441"/>
                    <a:pt x="251" y="441"/>
                  </a:cubicBezTo>
                  <a:cubicBezTo>
                    <a:pt x="252" y="443"/>
                    <a:pt x="254" y="444"/>
                    <a:pt x="256" y="444"/>
                  </a:cubicBezTo>
                  <a:cubicBezTo>
                    <a:pt x="458" y="444"/>
                    <a:pt x="458" y="444"/>
                    <a:pt x="458" y="444"/>
                  </a:cubicBezTo>
                  <a:cubicBezTo>
                    <a:pt x="460" y="444"/>
                    <a:pt x="462" y="443"/>
                    <a:pt x="463" y="441"/>
                  </a:cubicBezTo>
                  <a:cubicBezTo>
                    <a:pt x="712" y="9"/>
                    <a:pt x="712" y="9"/>
                    <a:pt x="712" y="9"/>
                  </a:cubicBezTo>
                  <a:cubicBezTo>
                    <a:pt x="713" y="8"/>
                    <a:pt x="713" y="5"/>
                    <a:pt x="712" y="3"/>
                  </a:cubicBezTo>
                  <a:cubicBezTo>
                    <a:pt x="711" y="2"/>
                    <a:pt x="709" y="0"/>
                    <a:pt x="707" y="0"/>
                  </a:cubicBezTo>
                  <a:lnTo>
                    <a:pt x="707"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Freeform 12"/>
            <p:cNvSpPr/>
            <p:nvPr/>
          </p:nvSpPr>
          <p:spPr bwMode="auto">
            <a:xfrm>
              <a:off x="4698938" y="1842497"/>
              <a:ext cx="2794123" cy="2448237"/>
            </a:xfrm>
            <a:custGeom>
              <a:avLst/>
              <a:gdLst>
                <a:gd name="T0" fmla="*/ 71 w 2585"/>
                <a:gd name="T1" fmla="*/ 1144 h 2265"/>
                <a:gd name="T2" fmla="*/ 19 w 2585"/>
                <a:gd name="T3" fmla="*/ 1175 h 2265"/>
                <a:gd name="T4" fmla="*/ 652 w 2585"/>
                <a:gd name="T5" fmla="*/ 2240 h 2265"/>
                <a:gd name="T6" fmla="*/ 1935 w 2585"/>
                <a:gd name="T7" fmla="*/ 2265 h 2265"/>
                <a:gd name="T8" fmla="*/ 2585 w 2585"/>
                <a:gd name="T9" fmla="*/ 1142 h 2265"/>
                <a:gd name="T10" fmla="*/ 1935 w 2585"/>
                <a:gd name="T11" fmla="*/ 0 h 2265"/>
                <a:gd name="T12" fmla="*/ 619 w 2585"/>
                <a:gd name="T13" fmla="*/ 0 h 2265"/>
                <a:gd name="T14" fmla="*/ 0 w 2585"/>
                <a:gd name="T15" fmla="*/ 1146 h 2265"/>
                <a:gd name="T16" fmla="*/ 19 w 2585"/>
                <a:gd name="T17" fmla="*/ 1175 h 2265"/>
                <a:gd name="T18" fmla="*/ 71 w 2585"/>
                <a:gd name="T19" fmla="*/ 1144 h 2265"/>
                <a:gd name="T20" fmla="*/ 127 w 2585"/>
                <a:gd name="T21" fmla="*/ 1173 h 2265"/>
                <a:gd name="T22" fmla="*/ 694 w 2585"/>
                <a:gd name="T23" fmla="*/ 124 h 2265"/>
                <a:gd name="T24" fmla="*/ 1863 w 2585"/>
                <a:gd name="T25" fmla="*/ 124 h 2265"/>
                <a:gd name="T26" fmla="*/ 2442 w 2585"/>
                <a:gd name="T27" fmla="*/ 1140 h 2265"/>
                <a:gd name="T28" fmla="*/ 1865 w 2585"/>
                <a:gd name="T29" fmla="*/ 2141 h 2265"/>
                <a:gd name="T30" fmla="*/ 723 w 2585"/>
                <a:gd name="T31" fmla="*/ 2116 h 2265"/>
                <a:gd name="T32" fmla="*/ 125 w 2585"/>
                <a:gd name="T33" fmla="*/ 1113 h 2265"/>
                <a:gd name="T34" fmla="*/ 71 w 2585"/>
                <a:gd name="T35" fmla="*/ 1144 h 2265"/>
                <a:gd name="T36" fmla="*/ 127 w 2585"/>
                <a:gd name="T37" fmla="*/ 1173 h 2265"/>
                <a:gd name="T38" fmla="*/ 71 w 2585"/>
                <a:gd name="T39" fmla="*/ 1144 h 2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85" h="2265">
                  <a:moveTo>
                    <a:pt x="71" y="1144"/>
                  </a:moveTo>
                  <a:lnTo>
                    <a:pt x="19" y="1175"/>
                  </a:lnTo>
                  <a:lnTo>
                    <a:pt x="652" y="2240"/>
                  </a:lnTo>
                  <a:lnTo>
                    <a:pt x="1935" y="2265"/>
                  </a:lnTo>
                  <a:lnTo>
                    <a:pt x="2585" y="1142"/>
                  </a:lnTo>
                  <a:lnTo>
                    <a:pt x="1935" y="0"/>
                  </a:lnTo>
                  <a:lnTo>
                    <a:pt x="619" y="0"/>
                  </a:lnTo>
                  <a:lnTo>
                    <a:pt x="0" y="1146"/>
                  </a:lnTo>
                  <a:lnTo>
                    <a:pt x="19" y="1175"/>
                  </a:lnTo>
                  <a:lnTo>
                    <a:pt x="71" y="1144"/>
                  </a:lnTo>
                  <a:lnTo>
                    <a:pt x="127" y="1173"/>
                  </a:lnTo>
                  <a:lnTo>
                    <a:pt x="694" y="124"/>
                  </a:lnTo>
                  <a:lnTo>
                    <a:pt x="1863" y="124"/>
                  </a:lnTo>
                  <a:lnTo>
                    <a:pt x="2442" y="1140"/>
                  </a:lnTo>
                  <a:lnTo>
                    <a:pt x="1865" y="2141"/>
                  </a:lnTo>
                  <a:lnTo>
                    <a:pt x="723" y="2116"/>
                  </a:lnTo>
                  <a:lnTo>
                    <a:pt x="125" y="1113"/>
                  </a:lnTo>
                  <a:lnTo>
                    <a:pt x="71" y="1144"/>
                  </a:lnTo>
                  <a:lnTo>
                    <a:pt x="127" y="1173"/>
                  </a:lnTo>
                  <a:lnTo>
                    <a:pt x="71" y="114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Freeform 13"/>
            <p:cNvSpPr/>
            <p:nvPr/>
          </p:nvSpPr>
          <p:spPr bwMode="auto">
            <a:xfrm>
              <a:off x="5006995" y="2107317"/>
              <a:ext cx="2167201" cy="1932647"/>
            </a:xfrm>
            <a:custGeom>
              <a:avLst/>
              <a:gdLst>
                <a:gd name="T0" fmla="*/ 70 w 2005"/>
                <a:gd name="T1" fmla="*/ 899 h 1788"/>
                <a:gd name="T2" fmla="*/ 16 w 2005"/>
                <a:gd name="T3" fmla="*/ 930 h 1788"/>
                <a:gd name="T4" fmla="*/ 494 w 2005"/>
                <a:gd name="T5" fmla="*/ 1756 h 1788"/>
                <a:gd name="T6" fmla="*/ 1509 w 2005"/>
                <a:gd name="T7" fmla="*/ 1788 h 1788"/>
                <a:gd name="T8" fmla="*/ 2005 w 2005"/>
                <a:gd name="T9" fmla="*/ 905 h 1788"/>
                <a:gd name="T10" fmla="*/ 1515 w 2005"/>
                <a:gd name="T11" fmla="*/ 0 h 1788"/>
                <a:gd name="T12" fmla="*/ 471 w 2005"/>
                <a:gd name="T13" fmla="*/ 0 h 1788"/>
                <a:gd name="T14" fmla="*/ 0 w 2005"/>
                <a:gd name="T15" fmla="*/ 901 h 1788"/>
                <a:gd name="T16" fmla="*/ 16 w 2005"/>
                <a:gd name="T17" fmla="*/ 930 h 1788"/>
                <a:gd name="T18" fmla="*/ 70 w 2005"/>
                <a:gd name="T19" fmla="*/ 899 h 1788"/>
                <a:gd name="T20" fmla="*/ 126 w 2005"/>
                <a:gd name="T21" fmla="*/ 928 h 1788"/>
                <a:gd name="T22" fmla="*/ 546 w 2005"/>
                <a:gd name="T23" fmla="*/ 124 h 1788"/>
                <a:gd name="T24" fmla="*/ 1441 w 2005"/>
                <a:gd name="T25" fmla="*/ 124 h 1788"/>
                <a:gd name="T26" fmla="*/ 1864 w 2005"/>
                <a:gd name="T27" fmla="*/ 903 h 1788"/>
                <a:gd name="T28" fmla="*/ 1438 w 2005"/>
                <a:gd name="T29" fmla="*/ 1661 h 1788"/>
                <a:gd name="T30" fmla="*/ 568 w 2005"/>
                <a:gd name="T31" fmla="*/ 1634 h 1788"/>
                <a:gd name="T32" fmla="*/ 124 w 2005"/>
                <a:gd name="T33" fmla="*/ 868 h 1788"/>
                <a:gd name="T34" fmla="*/ 70 w 2005"/>
                <a:gd name="T35" fmla="*/ 899 h 1788"/>
                <a:gd name="T36" fmla="*/ 126 w 2005"/>
                <a:gd name="T37" fmla="*/ 928 h 1788"/>
                <a:gd name="T38" fmla="*/ 70 w 2005"/>
                <a:gd name="T39" fmla="*/ 899 h 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5" h="1788">
                  <a:moveTo>
                    <a:pt x="70" y="899"/>
                  </a:moveTo>
                  <a:lnTo>
                    <a:pt x="16" y="930"/>
                  </a:lnTo>
                  <a:lnTo>
                    <a:pt x="494" y="1756"/>
                  </a:lnTo>
                  <a:lnTo>
                    <a:pt x="1509" y="1788"/>
                  </a:lnTo>
                  <a:lnTo>
                    <a:pt x="2005" y="905"/>
                  </a:lnTo>
                  <a:lnTo>
                    <a:pt x="1515" y="0"/>
                  </a:lnTo>
                  <a:lnTo>
                    <a:pt x="471" y="0"/>
                  </a:lnTo>
                  <a:lnTo>
                    <a:pt x="0" y="901"/>
                  </a:lnTo>
                  <a:lnTo>
                    <a:pt x="16" y="930"/>
                  </a:lnTo>
                  <a:lnTo>
                    <a:pt x="70" y="899"/>
                  </a:lnTo>
                  <a:lnTo>
                    <a:pt x="126" y="928"/>
                  </a:lnTo>
                  <a:lnTo>
                    <a:pt x="546" y="124"/>
                  </a:lnTo>
                  <a:lnTo>
                    <a:pt x="1441" y="124"/>
                  </a:lnTo>
                  <a:lnTo>
                    <a:pt x="1864" y="903"/>
                  </a:lnTo>
                  <a:lnTo>
                    <a:pt x="1438" y="1661"/>
                  </a:lnTo>
                  <a:lnTo>
                    <a:pt x="568" y="1634"/>
                  </a:lnTo>
                  <a:lnTo>
                    <a:pt x="124" y="868"/>
                  </a:lnTo>
                  <a:lnTo>
                    <a:pt x="70" y="899"/>
                  </a:lnTo>
                  <a:lnTo>
                    <a:pt x="126" y="928"/>
                  </a:lnTo>
                  <a:lnTo>
                    <a:pt x="70" y="89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Freeform 14"/>
            <p:cNvSpPr/>
            <p:nvPr/>
          </p:nvSpPr>
          <p:spPr bwMode="auto">
            <a:xfrm>
              <a:off x="5303161" y="2376461"/>
              <a:ext cx="1568384" cy="1388956"/>
            </a:xfrm>
            <a:custGeom>
              <a:avLst/>
              <a:gdLst>
                <a:gd name="T0" fmla="*/ 70 w 1451"/>
                <a:gd name="T1" fmla="*/ 654 h 1285"/>
                <a:gd name="T2" fmla="*/ 16 w 1451"/>
                <a:gd name="T3" fmla="*/ 685 h 1285"/>
                <a:gd name="T4" fmla="*/ 363 w 1451"/>
                <a:gd name="T5" fmla="*/ 1281 h 1285"/>
                <a:gd name="T6" fmla="*/ 1086 w 1451"/>
                <a:gd name="T7" fmla="*/ 1285 h 1285"/>
                <a:gd name="T8" fmla="*/ 1451 w 1451"/>
                <a:gd name="T9" fmla="*/ 652 h 1285"/>
                <a:gd name="T10" fmla="*/ 1117 w 1451"/>
                <a:gd name="T11" fmla="*/ 0 h 1285"/>
                <a:gd name="T12" fmla="*/ 336 w 1451"/>
                <a:gd name="T13" fmla="*/ 0 h 1285"/>
                <a:gd name="T14" fmla="*/ 0 w 1451"/>
                <a:gd name="T15" fmla="*/ 656 h 1285"/>
                <a:gd name="T16" fmla="*/ 16 w 1451"/>
                <a:gd name="T17" fmla="*/ 685 h 1285"/>
                <a:gd name="T18" fmla="*/ 70 w 1451"/>
                <a:gd name="T19" fmla="*/ 654 h 1285"/>
                <a:gd name="T20" fmla="*/ 126 w 1451"/>
                <a:gd name="T21" fmla="*/ 683 h 1285"/>
                <a:gd name="T22" fmla="*/ 411 w 1451"/>
                <a:gd name="T23" fmla="*/ 125 h 1285"/>
                <a:gd name="T24" fmla="*/ 1042 w 1451"/>
                <a:gd name="T25" fmla="*/ 125 h 1285"/>
                <a:gd name="T26" fmla="*/ 1310 w 1451"/>
                <a:gd name="T27" fmla="*/ 648 h 1285"/>
                <a:gd name="T28" fmla="*/ 1015 w 1451"/>
                <a:gd name="T29" fmla="*/ 1161 h 1285"/>
                <a:gd name="T30" fmla="*/ 434 w 1451"/>
                <a:gd name="T31" fmla="*/ 1157 h 1285"/>
                <a:gd name="T32" fmla="*/ 124 w 1451"/>
                <a:gd name="T33" fmla="*/ 623 h 1285"/>
                <a:gd name="T34" fmla="*/ 70 w 1451"/>
                <a:gd name="T35" fmla="*/ 654 h 1285"/>
                <a:gd name="T36" fmla="*/ 126 w 1451"/>
                <a:gd name="T37" fmla="*/ 683 h 1285"/>
                <a:gd name="T38" fmla="*/ 70 w 1451"/>
                <a:gd name="T39" fmla="*/ 654 h 1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51" h="1285">
                  <a:moveTo>
                    <a:pt x="70" y="654"/>
                  </a:moveTo>
                  <a:lnTo>
                    <a:pt x="16" y="685"/>
                  </a:lnTo>
                  <a:lnTo>
                    <a:pt x="363" y="1281"/>
                  </a:lnTo>
                  <a:lnTo>
                    <a:pt x="1086" y="1285"/>
                  </a:lnTo>
                  <a:lnTo>
                    <a:pt x="1451" y="652"/>
                  </a:lnTo>
                  <a:lnTo>
                    <a:pt x="1117" y="0"/>
                  </a:lnTo>
                  <a:lnTo>
                    <a:pt x="336" y="0"/>
                  </a:lnTo>
                  <a:lnTo>
                    <a:pt x="0" y="656"/>
                  </a:lnTo>
                  <a:lnTo>
                    <a:pt x="16" y="685"/>
                  </a:lnTo>
                  <a:lnTo>
                    <a:pt x="70" y="654"/>
                  </a:lnTo>
                  <a:lnTo>
                    <a:pt x="126" y="683"/>
                  </a:lnTo>
                  <a:lnTo>
                    <a:pt x="411" y="125"/>
                  </a:lnTo>
                  <a:lnTo>
                    <a:pt x="1042" y="125"/>
                  </a:lnTo>
                  <a:lnTo>
                    <a:pt x="1310" y="648"/>
                  </a:lnTo>
                  <a:lnTo>
                    <a:pt x="1015" y="1161"/>
                  </a:lnTo>
                  <a:lnTo>
                    <a:pt x="434" y="1157"/>
                  </a:lnTo>
                  <a:lnTo>
                    <a:pt x="124" y="623"/>
                  </a:lnTo>
                  <a:lnTo>
                    <a:pt x="70" y="654"/>
                  </a:lnTo>
                  <a:lnTo>
                    <a:pt x="126" y="683"/>
                  </a:lnTo>
                  <a:lnTo>
                    <a:pt x="70" y="65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Freeform 15"/>
            <p:cNvSpPr/>
            <p:nvPr/>
          </p:nvSpPr>
          <p:spPr bwMode="auto">
            <a:xfrm>
              <a:off x="5295594" y="3469249"/>
              <a:ext cx="1571627" cy="967405"/>
            </a:xfrm>
            <a:custGeom>
              <a:avLst/>
              <a:gdLst>
                <a:gd name="T0" fmla="*/ 937 w 1454"/>
                <a:gd name="T1" fmla="*/ 0 h 895"/>
                <a:gd name="T2" fmla="*/ 1454 w 1454"/>
                <a:gd name="T3" fmla="*/ 895 h 895"/>
                <a:gd name="T4" fmla="*/ 0 w 1454"/>
                <a:gd name="T5" fmla="*/ 895 h 895"/>
                <a:gd name="T6" fmla="*/ 517 w 1454"/>
                <a:gd name="T7" fmla="*/ 0 h 895"/>
                <a:gd name="T8" fmla="*/ 937 w 1454"/>
                <a:gd name="T9" fmla="*/ 0 h 895"/>
              </a:gdLst>
              <a:ahLst/>
              <a:cxnLst>
                <a:cxn ang="0">
                  <a:pos x="T0" y="T1"/>
                </a:cxn>
                <a:cxn ang="0">
                  <a:pos x="T2" y="T3"/>
                </a:cxn>
                <a:cxn ang="0">
                  <a:pos x="T4" y="T5"/>
                </a:cxn>
                <a:cxn ang="0">
                  <a:pos x="T6" y="T7"/>
                </a:cxn>
                <a:cxn ang="0">
                  <a:pos x="T8" y="T9"/>
                </a:cxn>
              </a:cxnLst>
              <a:rect l="0" t="0" r="r" b="b"/>
              <a:pathLst>
                <a:path w="1454" h="895">
                  <a:moveTo>
                    <a:pt x="937" y="0"/>
                  </a:moveTo>
                  <a:lnTo>
                    <a:pt x="1454" y="895"/>
                  </a:lnTo>
                  <a:lnTo>
                    <a:pt x="0" y="895"/>
                  </a:lnTo>
                  <a:lnTo>
                    <a:pt x="517" y="0"/>
                  </a:lnTo>
                  <a:lnTo>
                    <a:pt x="937" y="0"/>
                  </a:lnTo>
                  <a:close/>
                </a:path>
              </a:pathLst>
            </a:custGeom>
            <a:solidFill>
              <a:schemeClr val="accent3"/>
            </a:solid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4" name="Freeform 16"/>
            <p:cNvSpPr/>
            <p:nvPr/>
          </p:nvSpPr>
          <p:spPr bwMode="auto">
            <a:xfrm>
              <a:off x="5271815" y="3456279"/>
              <a:ext cx="1618105" cy="994427"/>
            </a:xfrm>
            <a:custGeom>
              <a:avLst/>
              <a:gdLst>
                <a:gd name="T0" fmla="*/ 959 w 1497"/>
                <a:gd name="T1" fmla="*/ 12 h 920"/>
                <a:gd name="T2" fmla="*/ 946 w 1497"/>
                <a:gd name="T3" fmla="*/ 18 h 920"/>
                <a:gd name="T4" fmla="*/ 1453 w 1497"/>
                <a:gd name="T5" fmla="*/ 895 h 920"/>
                <a:gd name="T6" fmla="*/ 43 w 1497"/>
                <a:gd name="T7" fmla="*/ 895 h 920"/>
                <a:gd name="T8" fmla="*/ 546 w 1497"/>
                <a:gd name="T9" fmla="*/ 25 h 920"/>
                <a:gd name="T10" fmla="*/ 959 w 1497"/>
                <a:gd name="T11" fmla="*/ 25 h 920"/>
                <a:gd name="T12" fmla="*/ 959 w 1497"/>
                <a:gd name="T13" fmla="*/ 12 h 920"/>
                <a:gd name="T14" fmla="*/ 946 w 1497"/>
                <a:gd name="T15" fmla="*/ 18 h 920"/>
                <a:gd name="T16" fmla="*/ 959 w 1497"/>
                <a:gd name="T17" fmla="*/ 12 h 920"/>
                <a:gd name="T18" fmla="*/ 959 w 1497"/>
                <a:gd name="T19" fmla="*/ 0 h 920"/>
                <a:gd name="T20" fmla="*/ 531 w 1497"/>
                <a:gd name="T21" fmla="*/ 0 h 920"/>
                <a:gd name="T22" fmla="*/ 0 w 1497"/>
                <a:gd name="T23" fmla="*/ 920 h 920"/>
                <a:gd name="T24" fmla="*/ 1497 w 1497"/>
                <a:gd name="T25" fmla="*/ 920 h 920"/>
                <a:gd name="T26" fmla="*/ 965 w 1497"/>
                <a:gd name="T27" fmla="*/ 0 h 920"/>
                <a:gd name="T28" fmla="*/ 959 w 1497"/>
                <a:gd name="T29" fmla="*/ 0 h 920"/>
                <a:gd name="T30" fmla="*/ 959 w 1497"/>
                <a:gd name="T31" fmla="*/ 12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97" h="920">
                  <a:moveTo>
                    <a:pt x="959" y="12"/>
                  </a:moveTo>
                  <a:lnTo>
                    <a:pt x="946" y="18"/>
                  </a:lnTo>
                  <a:lnTo>
                    <a:pt x="1453" y="895"/>
                  </a:lnTo>
                  <a:lnTo>
                    <a:pt x="43" y="895"/>
                  </a:lnTo>
                  <a:lnTo>
                    <a:pt x="546" y="25"/>
                  </a:lnTo>
                  <a:lnTo>
                    <a:pt x="959" y="25"/>
                  </a:lnTo>
                  <a:lnTo>
                    <a:pt x="959" y="12"/>
                  </a:lnTo>
                  <a:lnTo>
                    <a:pt x="946" y="18"/>
                  </a:lnTo>
                  <a:lnTo>
                    <a:pt x="959" y="12"/>
                  </a:lnTo>
                  <a:lnTo>
                    <a:pt x="959" y="0"/>
                  </a:lnTo>
                  <a:lnTo>
                    <a:pt x="531" y="0"/>
                  </a:lnTo>
                  <a:lnTo>
                    <a:pt x="0" y="920"/>
                  </a:lnTo>
                  <a:lnTo>
                    <a:pt x="1497" y="920"/>
                  </a:lnTo>
                  <a:lnTo>
                    <a:pt x="965" y="0"/>
                  </a:lnTo>
                  <a:lnTo>
                    <a:pt x="959" y="0"/>
                  </a:lnTo>
                  <a:lnTo>
                    <a:pt x="959" y="1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5" name="Freeform 17"/>
            <p:cNvSpPr/>
            <p:nvPr/>
          </p:nvSpPr>
          <p:spPr bwMode="auto">
            <a:xfrm>
              <a:off x="6308397" y="1713869"/>
              <a:ext cx="1344638" cy="1363014"/>
            </a:xfrm>
            <a:custGeom>
              <a:avLst/>
              <a:gdLst>
                <a:gd name="T0" fmla="*/ 517 w 1244"/>
                <a:gd name="T1" fmla="*/ 0 h 1261"/>
                <a:gd name="T2" fmla="*/ 1244 w 1244"/>
                <a:gd name="T3" fmla="*/ 1261 h 1261"/>
                <a:gd name="T4" fmla="*/ 210 w 1244"/>
                <a:gd name="T5" fmla="*/ 1261 h 1261"/>
                <a:gd name="T6" fmla="*/ 0 w 1244"/>
                <a:gd name="T7" fmla="*/ 897 h 1261"/>
                <a:gd name="T8" fmla="*/ 517 w 1244"/>
                <a:gd name="T9" fmla="*/ 0 h 1261"/>
              </a:gdLst>
              <a:ahLst/>
              <a:cxnLst>
                <a:cxn ang="0">
                  <a:pos x="T0" y="T1"/>
                </a:cxn>
                <a:cxn ang="0">
                  <a:pos x="T2" y="T3"/>
                </a:cxn>
                <a:cxn ang="0">
                  <a:pos x="T4" y="T5"/>
                </a:cxn>
                <a:cxn ang="0">
                  <a:pos x="T6" y="T7"/>
                </a:cxn>
                <a:cxn ang="0">
                  <a:pos x="T8" y="T9"/>
                </a:cxn>
              </a:cxnLst>
              <a:rect l="0" t="0" r="r" b="b"/>
              <a:pathLst>
                <a:path w="1244" h="1261">
                  <a:moveTo>
                    <a:pt x="517" y="0"/>
                  </a:moveTo>
                  <a:lnTo>
                    <a:pt x="1244" y="1261"/>
                  </a:lnTo>
                  <a:lnTo>
                    <a:pt x="210" y="1261"/>
                  </a:lnTo>
                  <a:lnTo>
                    <a:pt x="0" y="897"/>
                  </a:lnTo>
                  <a:lnTo>
                    <a:pt x="517" y="0"/>
                  </a:lnTo>
                  <a:close/>
                </a:path>
              </a:pathLst>
            </a:custGeom>
            <a:solidFill>
              <a:schemeClr val="accent2"/>
            </a:solid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Freeform 18"/>
            <p:cNvSpPr/>
            <p:nvPr/>
          </p:nvSpPr>
          <p:spPr bwMode="auto">
            <a:xfrm>
              <a:off x="6292183" y="1700899"/>
              <a:ext cx="1373822" cy="1388956"/>
            </a:xfrm>
            <a:custGeom>
              <a:avLst/>
              <a:gdLst>
                <a:gd name="T0" fmla="*/ 256 w 612"/>
                <a:gd name="T1" fmla="*/ 6 h 619"/>
                <a:gd name="T2" fmla="*/ 251 w 612"/>
                <a:gd name="T3" fmla="*/ 9 h 619"/>
                <a:gd name="T4" fmla="*/ 595 w 612"/>
                <a:gd name="T5" fmla="*/ 607 h 619"/>
                <a:gd name="T6" fmla="*/ 111 w 612"/>
                <a:gd name="T7" fmla="*/ 607 h 619"/>
                <a:gd name="T8" fmla="*/ 14 w 612"/>
                <a:gd name="T9" fmla="*/ 438 h 619"/>
                <a:gd name="T10" fmla="*/ 261 w 612"/>
                <a:gd name="T11" fmla="*/ 9 h 619"/>
                <a:gd name="T12" fmla="*/ 256 w 612"/>
                <a:gd name="T13" fmla="*/ 6 h 619"/>
                <a:gd name="T14" fmla="*/ 251 w 612"/>
                <a:gd name="T15" fmla="*/ 9 h 619"/>
                <a:gd name="T16" fmla="*/ 256 w 612"/>
                <a:gd name="T17" fmla="*/ 6 h 619"/>
                <a:gd name="T18" fmla="*/ 251 w 612"/>
                <a:gd name="T19" fmla="*/ 3 h 619"/>
                <a:gd name="T20" fmla="*/ 1 w 612"/>
                <a:gd name="T21" fmla="*/ 435 h 619"/>
                <a:gd name="T22" fmla="*/ 1 w 612"/>
                <a:gd name="T23" fmla="*/ 441 h 619"/>
                <a:gd name="T24" fmla="*/ 102 w 612"/>
                <a:gd name="T25" fmla="*/ 616 h 619"/>
                <a:gd name="T26" fmla="*/ 108 w 612"/>
                <a:gd name="T27" fmla="*/ 619 h 619"/>
                <a:gd name="T28" fmla="*/ 606 w 612"/>
                <a:gd name="T29" fmla="*/ 619 h 619"/>
                <a:gd name="T30" fmla="*/ 611 w 612"/>
                <a:gd name="T31" fmla="*/ 616 h 619"/>
                <a:gd name="T32" fmla="*/ 611 w 612"/>
                <a:gd name="T33" fmla="*/ 610 h 619"/>
                <a:gd name="T34" fmla="*/ 261 w 612"/>
                <a:gd name="T35" fmla="*/ 3 h 619"/>
                <a:gd name="T36" fmla="*/ 256 w 612"/>
                <a:gd name="T37" fmla="*/ 0 h 619"/>
                <a:gd name="T38" fmla="*/ 251 w 612"/>
                <a:gd name="T39" fmla="*/ 3 h 619"/>
                <a:gd name="T40" fmla="*/ 256 w 612"/>
                <a:gd name="T41" fmla="*/ 6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2" h="619">
                  <a:moveTo>
                    <a:pt x="256" y="6"/>
                  </a:moveTo>
                  <a:cubicBezTo>
                    <a:pt x="251" y="9"/>
                    <a:pt x="251" y="9"/>
                    <a:pt x="251" y="9"/>
                  </a:cubicBezTo>
                  <a:cubicBezTo>
                    <a:pt x="595" y="607"/>
                    <a:pt x="595" y="607"/>
                    <a:pt x="595" y="607"/>
                  </a:cubicBezTo>
                  <a:cubicBezTo>
                    <a:pt x="111" y="607"/>
                    <a:pt x="111" y="607"/>
                    <a:pt x="111" y="607"/>
                  </a:cubicBezTo>
                  <a:cubicBezTo>
                    <a:pt x="14" y="438"/>
                    <a:pt x="14" y="438"/>
                    <a:pt x="14" y="438"/>
                  </a:cubicBezTo>
                  <a:cubicBezTo>
                    <a:pt x="261" y="9"/>
                    <a:pt x="261" y="9"/>
                    <a:pt x="261" y="9"/>
                  </a:cubicBezTo>
                  <a:cubicBezTo>
                    <a:pt x="256" y="6"/>
                    <a:pt x="256" y="6"/>
                    <a:pt x="256" y="6"/>
                  </a:cubicBezTo>
                  <a:cubicBezTo>
                    <a:pt x="251" y="9"/>
                    <a:pt x="251" y="9"/>
                    <a:pt x="251" y="9"/>
                  </a:cubicBezTo>
                  <a:cubicBezTo>
                    <a:pt x="256" y="6"/>
                    <a:pt x="256" y="6"/>
                    <a:pt x="256" y="6"/>
                  </a:cubicBezTo>
                  <a:cubicBezTo>
                    <a:pt x="251" y="3"/>
                    <a:pt x="251" y="3"/>
                    <a:pt x="251" y="3"/>
                  </a:cubicBezTo>
                  <a:cubicBezTo>
                    <a:pt x="1" y="435"/>
                    <a:pt x="1" y="435"/>
                    <a:pt x="1" y="435"/>
                  </a:cubicBezTo>
                  <a:cubicBezTo>
                    <a:pt x="0" y="437"/>
                    <a:pt x="0" y="439"/>
                    <a:pt x="1" y="441"/>
                  </a:cubicBezTo>
                  <a:cubicBezTo>
                    <a:pt x="102" y="616"/>
                    <a:pt x="102" y="616"/>
                    <a:pt x="102" y="616"/>
                  </a:cubicBezTo>
                  <a:cubicBezTo>
                    <a:pt x="103" y="618"/>
                    <a:pt x="105" y="619"/>
                    <a:pt x="108" y="619"/>
                  </a:cubicBezTo>
                  <a:cubicBezTo>
                    <a:pt x="606" y="619"/>
                    <a:pt x="606" y="619"/>
                    <a:pt x="606" y="619"/>
                  </a:cubicBezTo>
                  <a:cubicBezTo>
                    <a:pt x="608" y="619"/>
                    <a:pt x="610" y="618"/>
                    <a:pt x="611" y="616"/>
                  </a:cubicBezTo>
                  <a:cubicBezTo>
                    <a:pt x="612" y="614"/>
                    <a:pt x="612" y="612"/>
                    <a:pt x="611" y="610"/>
                  </a:cubicBezTo>
                  <a:cubicBezTo>
                    <a:pt x="261" y="3"/>
                    <a:pt x="261" y="3"/>
                    <a:pt x="261" y="3"/>
                  </a:cubicBezTo>
                  <a:cubicBezTo>
                    <a:pt x="260" y="2"/>
                    <a:pt x="258" y="0"/>
                    <a:pt x="256" y="0"/>
                  </a:cubicBezTo>
                  <a:cubicBezTo>
                    <a:pt x="254" y="0"/>
                    <a:pt x="252" y="2"/>
                    <a:pt x="251" y="3"/>
                  </a:cubicBezTo>
                  <a:lnTo>
                    <a:pt x="256"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Freeform 19"/>
            <p:cNvSpPr/>
            <p:nvPr/>
          </p:nvSpPr>
          <p:spPr bwMode="auto">
            <a:xfrm>
              <a:off x="4510862" y="1713869"/>
              <a:ext cx="1343557" cy="1363014"/>
            </a:xfrm>
            <a:custGeom>
              <a:avLst/>
              <a:gdLst>
                <a:gd name="T0" fmla="*/ 0 w 1243"/>
                <a:gd name="T1" fmla="*/ 1261 h 1261"/>
                <a:gd name="T2" fmla="*/ 0 w 1243"/>
                <a:gd name="T3" fmla="*/ 1261 h 1261"/>
                <a:gd name="T4" fmla="*/ 0 w 1243"/>
                <a:gd name="T5" fmla="*/ 1261 h 1261"/>
                <a:gd name="T6" fmla="*/ 726 w 1243"/>
                <a:gd name="T7" fmla="*/ 0 h 1261"/>
                <a:gd name="T8" fmla="*/ 1243 w 1243"/>
                <a:gd name="T9" fmla="*/ 897 h 1261"/>
                <a:gd name="T10" fmla="*/ 1034 w 1243"/>
                <a:gd name="T11" fmla="*/ 1261 h 1261"/>
                <a:gd name="T12" fmla="*/ 0 w 1243"/>
                <a:gd name="T13" fmla="*/ 1261 h 1261"/>
              </a:gdLst>
              <a:ahLst/>
              <a:cxnLst>
                <a:cxn ang="0">
                  <a:pos x="T0" y="T1"/>
                </a:cxn>
                <a:cxn ang="0">
                  <a:pos x="T2" y="T3"/>
                </a:cxn>
                <a:cxn ang="0">
                  <a:pos x="T4" y="T5"/>
                </a:cxn>
                <a:cxn ang="0">
                  <a:pos x="T6" y="T7"/>
                </a:cxn>
                <a:cxn ang="0">
                  <a:pos x="T8" y="T9"/>
                </a:cxn>
                <a:cxn ang="0">
                  <a:pos x="T10" y="T11"/>
                </a:cxn>
                <a:cxn ang="0">
                  <a:pos x="T12" y="T13"/>
                </a:cxn>
              </a:cxnLst>
              <a:rect l="0" t="0" r="r" b="b"/>
              <a:pathLst>
                <a:path w="1243" h="1261">
                  <a:moveTo>
                    <a:pt x="0" y="1261"/>
                  </a:moveTo>
                  <a:lnTo>
                    <a:pt x="0" y="1261"/>
                  </a:lnTo>
                  <a:lnTo>
                    <a:pt x="0" y="1261"/>
                  </a:lnTo>
                  <a:lnTo>
                    <a:pt x="726" y="0"/>
                  </a:lnTo>
                  <a:lnTo>
                    <a:pt x="1243" y="897"/>
                  </a:lnTo>
                  <a:lnTo>
                    <a:pt x="1034" y="1261"/>
                  </a:lnTo>
                  <a:lnTo>
                    <a:pt x="0" y="1261"/>
                  </a:lnTo>
                  <a:close/>
                </a:path>
              </a:pathLst>
            </a:custGeom>
            <a:solidFill>
              <a:schemeClr val="accent1"/>
            </a:solid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8" name="Freeform 20"/>
            <p:cNvSpPr/>
            <p:nvPr/>
          </p:nvSpPr>
          <p:spPr bwMode="auto">
            <a:xfrm>
              <a:off x="4494649" y="1700898"/>
              <a:ext cx="1373822" cy="1411654"/>
            </a:xfrm>
            <a:custGeom>
              <a:avLst/>
              <a:gdLst>
                <a:gd name="T0" fmla="*/ 7 w 612"/>
                <a:gd name="T1" fmla="*/ 613 h 619"/>
                <a:gd name="T2" fmla="*/ 4 w 612"/>
                <a:gd name="T3" fmla="*/ 608 h 619"/>
                <a:gd name="T4" fmla="*/ 3 w 612"/>
                <a:gd name="T5" fmla="*/ 608 h 619"/>
                <a:gd name="T6" fmla="*/ 7 w 612"/>
                <a:gd name="T7" fmla="*/ 613 h 619"/>
                <a:gd name="T8" fmla="*/ 12 w 612"/>
                <a:gd name="T9" fmla="*/ 610 h 619"/>
                <a:gd name="T10" fmla="*/ 12 w 612"/>
                <a:gd name="T11" fmla="*/ 610 h 619"/>
                <a:gd name="T12" fmla="*/ 7 w 612"/>
                <a:gd name="T13" fmla="*/ 613 h 619"/>
                <a:gd name="T14" fmla="*/ 12 w 612"/>
                <a:gd name="T15" fmla="*/ 616 h 619"/>
                <a:gd name="T16" fmla="*/ 357 w 612"/>
                <a:gd name="T17" fmla="*/ 18 h 619"/>
                <a:gd name="T18" fmla="*/ 599 w 612"/>
                <a:gd name="T19" fmla="*/ 438 h 619"/>
                <a:gd name="T20" fmla="*/ 501 w 612"/>
                <a:gd name="T21" fmla="*/ 607 h 619"/>
                <a:gd name="T22" fmla="*/ 7 w 612"/>
                <a:gd name="T23" fmla="*/ 607 h 619"/>
                <a:gd name="T24" fmla="*/ 4 w 612"/>
                <a:gd name="T25" fmla="*/ 608 h 619"/>
                <a:gd name="T26" fmla="*/ 7 w 612"/>
                <a:gd name="T27" fmla="*/ 613 h 619"/>
                <a:gd name="T28" fmla="*/ 7 w 612"/>
                <a:gd name="T29" fmla="*/ 619 h 619"/>
                <a:gd name="T30" fmla="*/ 505 w 612"/>
                <a:gd name="T31" fmla="*/ 619 h 619"/>
                <a:gd name="T32" fmla="*/ 510 w 612"/>
                <a:gd name="T33" fmla="*/ 616 h 619"/>
                <a:gd name="T34" fmla="*/ 611 w 612"/>
                <a:gd name="T35" fmla="*/ 441 h 619"/>
                <a:gd name="T36" fmla="*/ 611 w 612"/>
                <a:gd name="T37" fmla="*/ 435 h 619"/>
                <a:gd name="T38" fmla="*/ 362 w 612"/>
                <a:gd name="T39" fmla="*/ 3 h 619"/>
                <a:gd name="T40" fmla="*/ 357 w 612"/>
                <a:gd name="T41" fmla="*/ 0 h 619"/>
                <a:gd name="T42" fmla="*/ 351 w 612"/>
                <a:gd name="T43" fmla="*/ 3 h 619"/>
                <a:gd name="T44" fmla="*/ 1 w 612"/>
                <a:gd name="T45" fmla="*/ 610 h 619"/>
                <a:gd name="T46" fmla="*/ 1 w 612"/>
                <a:gd name="T47" fmla="*/ 616 h 619"/>
                <a:gd name="T48" fmla="*/ 2 w 612"/>
                <a:gd name="T49" fmla="*/ 616 h 619"/>
                <a:gd name="T50" fmla="*/ 5 w 612"/>
                <a:gd name="T51" fmla="*/ 619 h 619"/>
                <a:gd name="T52" fmla="*/ 10 w 612"/>
                <a:gd name="T53" fmla="*/ 618 h 619"/>
                <a:gd name="T54" fmla="*/ 10 w 612"/>
                <a:gd name="T55" fmla="*/ 618 h 619"/>
                <a:gd name="T56" fmla="*/ 7 w 612"/>
                <a:gd name="T57" fmla="*/ 613 h 619"/>
                <a:gd name="T58" fmla="*/ 7 w 612"/>
                <a:gd name="T59" fmla="*/ 619 h 619"/>
                <a:gd name="T60" fmla="*/ 7 w 612"/>
                <a:gd name="T61" fmla="*/ 613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12" h="619">
                  <a:moveTo>
                    <a:pt x="7" y="613"/>
                  </a:moveTo>
                  <a:cubicBezTo>
                    <a:pt x="4" y="608"/>
                    <a:pt x="4" y="608"/>
                    <a:pt x="4" y="608"/>
                  </a:cubicBezTo>
                  <a:cubicBezTo>
                    <a:pt x="3" y="608"/>
                    <a:pt x="3" y="608"/>
                    <a:pt x="3" y="608"/>
                  </a:cubicBezTo>
                  <a:cubicBezTo>
                    <a:pt x="7" y="613"/>
                    <a:pt x="7" y="613"/>
                    <a:pt x="7" y="613"/>
                  </a:cubicBezTo>
                  <a:cubicBezTo>
                    <a:pt x="12" y="610"/>
                    <a:pt x="12" y="610"/>
                    <a:pt x="12" y="610"/>
                  </a:cubicBezTo>
                  <a:cubicBezTo>
                    <a:pt x="12" y="610"/>
                    <a:pt x="12" y="610"/>
                    <a:pt x="12" y="610"/>
                  </a:cubicBezTo>
                  <a:cubicBezTo>
                    <a:pt x="7" y="613"/>
                    <a:pt x="7" y="613"/>
                    <a:pt x="7" y="613"/>
                  </a:cubicBezTo>
                  <a:cubicBezTo>
                    <a:pt x="12" y="616"/>
                    <a:pt x="12" y="616"/>
                    <a:pt x="12" y="616"/>
                  </a:cubicBezTo>
                  <a:cubicBezTo>
                    <a:pt x="357" y="18"/>
                    <a:pt x="357" y="18"/>
                    <a:pt x="357" y="18"/>
                  </a:cubicBezTo>
                  <a:cubicBezTo>
                    <a:pt x="599" y="438"/>
                    <a:pt x="599" y="438"/>
                    <a:pt x="599" y="438"/>
                  </a:cubicBezTo>
                  <a:cubicBezTo>
                    <a:pt x="501" y="607"/>
                    <a:pt x="501" y="607"/>
                    <a:pt x="501" y="607"/>
                  </a:cubicBezTo>
                  <a:cubicBezTo>
                    <a:pt x="7" y="607"/>
                    <a:pt x="7" y="607"/>
                    <a:pt x="7" y="607"/>
                  </a:cubicBezTo>
                  <a:cubicBezTo>
                    <a:pt x="6" y="607"/>
                    <a:pt x="5" y="607"/>
                    <a:pt x="4" y="608"/>
                  </a:cubicBezTo>
                  <a:cubicBezTo>
                    <a:pt x="7" y="613"/>
                    <a:pt x="7" y="613"/>
                    <a:pt x="7" y="613"/>
                  </a:cubicBezTo>
                  <a:cubicBezTo>
                    <a:pt x="7" y="619"/>
                    <a:pt x="7" y="619"/>
                    <a:pt x="7" y="619"/>
                  </a:cubicBezTo>
                  <a:cubicBezTo>
                    <a:pt x="505" y="619"/>
                    <a:pt x="505" y="619"/>
                    <a:pt x="505" y="619"/>
                  </a:cubicBezTo>
                  <a:cubicBezTo>
                    <a:pt x="507" y="619"/>
                    <a:pt x="509" y="618"/>
                    <a:pt x="510" y="616"/>
                  </a:cubicBezTo>
                  <a:cubicBezTo>
                    <a:pt x="611" y="441"/>
                    <a:pt x="611" y="441"/>
                    <a:pt x="611" y="441"/>
                  </a:cubicBezTo>
                  <a:cubicBezTo>
                    <a:pt x="612" y="439"/>
                    <a:pt x="612" y="437"/>
                    <a:pt x="611" y="435"/>
                  </a:cubicBezTo>
                  <a:cubicBezTo>
                    <a:pt x="362" y="3"/>
                    <a:pt x="362" y="3"/>
                    <a:pt x="362" y="3"/>
                  </a:cubicBezTo>
                  <a:cubicBezTo>
                    <a:pt x="361" y="2"/>
                    <a:pt x="359" y="0"/>
                    <a:pt x="357" y="0"/>
                  </a:cubicBezTo>
                  <a:cubicBezTo>
                    <a:pt x="354" y="0"/>
                    <a:pt x="352" y="2"/>
                    <a:pt x="351" y="3"/>
                  </a:cubicBezTo>
                  <a:cubicBezTo>
                    <a:pt x="1" y="610"/>
                    <a:pt x="1" y="610"/>
                    <a:pt x="1" y="610"/>
                  </a:cubicBezTo>
                  <a:cubicBezTo>
                    <a:pt x="0" y="612"/>
                    <a:pt x="0" y="614"/>
                    <a:pt x="1" y="616"/>
                  </a:cubicBezTo>
                  <a:cubicBezTo>
                    <a:pt x="2" y="616"/>
                    <a:pt x="2" y="616"/>
                    <a:pt x="2" y="616"/>
                  </a:cubicBezTo>
                  <a:cubicBezTo>
                    <a:pt x="2" y="618"/>
                    <a:pt x="4" y="619"/>
                    <a:pt x="5" y="619"/>
                  </a:cubicBezTo>
                  <a:cubicBezTo>
                    <a:pt x="7" y="619"/>
                    <a:pt x="9" y="619"/>
                    <a:pt x="10" y="618"/>
                  </a:cubicBezTo>
                  <a:cubicBezTo>
                    <a:pt x="10" y="618"/>
                    <a:pt x="10" y="618"/>
                    <a:pt x="10" y="618"/>
                  </a:cubicBezTo>
                  <a:cubicBezTo>
                    <a:pt x="7" y="613"/>
                    <a:pt x="7" y="613"/>
                    <a:pt x="7" y="613"/>
                  </a:cubicBezTo>
                  <a:cubicBezTo>
                    <a:pt x="7" y="619"/>
                    <a:pt x="7" y="619"/>
                    <a:pt x="7" y="619"/>
                  </a:cubicBezTo>
                  <a:lnTo>
                    <a:pt x="7" y="61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19" name="Group 19"/>
          <p:cNvGrpSpPr/>
          <p:nvPr/>
        </p:nvGrpSpPr>
        <p:grpSpPr>
          <a:xfrm>
            <a:off x="4919654" y="2168593"/>
            <a:ext cx="314717" cy="459971"/>
            <a:chOff x="6258454" y="3849160"/>
            <a:chExt cx="330200" cy="482600"/>
          </a:xfrm>
          <a:solidFill>
            <a:schemeClr val="bg1"/>
          </a:solidFill>
        </p:grpSpPr>
        <p:sp>
          <p:nvSpPr>
            <p:cNvPr id="20" name="Freeform 35"/>
            <p:cNvSpPr>
              <a:spLocks noEditPoints="1"/>
            </p:cNvSpPr>
            <p:nvPr/>
          </p:nvSpPr>
          <p:spPr bwMode="auto">
            <a:xfrm>
              <a:off x="6258454" y="3849160"/>
              <a:ext cx="330200" cy="48260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1" name="Freeform 36"/>
            <p:cNvSpPr/>
            <p:nvPr/>
          </p:nvSpPr>
          <p:spPr bwMode="auto">
            <a:xfrm>
              <a:off x="6333066" y="3925360"/>
              <a:ext cx="96837"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22" name="Group 22"/>
          <p:cNvGrpSpPr/>
          <p:nvPr/>
        </p:nvGrpSpPr>
        <p:grpSpPr>
          <a:xfrm>
            <a:off x="6539830" y="2182574"/>
            <a:ext cx="458457" cy="431223"/>
            <a:chOff x="8106304" y="3879322"/>
            <a:chExt cx="481012" cy="452438"/>
          </a:xfrm>
          <a:solidFill>
            <a:schemeClr val="bg1"/>
          </a:solidFill>
        </p:grpSpPr>
        <p:sp>
          <p:nvSpPr>
            <p:cNvPr id="23" name="Freeform 32"/>
            <p:cNvSpPr>
              <a:spLocks noEditPoints="1"/>
            </p:cNvSpPr>
            <p:nvPr/>
          </p:nvSpPr>
          <p:spPr bwMode="auto">
            <a:xfrm>
              <a:off x="8166629" y="3939647"/>
              <a:ext cx="361950" cy="241300"/>
            </a:xfrm>
            <a:custGeom>
              <a:avLst/>
              <a:gdLst>
                <a:gd name="T0" fmla="*/ 92 w 96"/>
                <a:gd name="T1" fmla="*/ 0 h 64"/>
                <a:gd name="T2" fmla="*/ 4 w 96"/>
                <a:gd name="T3" fmla="*/ 0 h 64"/>
                <a:gd name="T4" fmla="*/ 0 w 96"/>
                <a:gd name="T5" fmla="*/ 4 h 64"/>
                <a:gd name="T6" fmla="*/ 0 w 96"/>
                <a:gd name="T7" fmla="*/ 60 h 64"/>
                <a:gd name="T8" fmla="*/ 4 w 96"/>
                <a:gd name="T9" fmla="*/ 64 h 64"/>
                <a:gd name="T10" fmla="*/ 92 w 96"/>
                <a:gd name="T11" fmla="*/ 64 h 64"/>
                <a:gd name="T12" fmla="*/ 96 w 96"/>
                <a:gd name="T13" fmla="*/ 60 h 64"/>
                <a:gd name="T14" fmla="*/ 96 w 96"/>
                <a:gd name="T15" fmla="*/ 4 h 64"/>
                <a:gd name="T16" fmla="*/ 92 w 96"/>
                <a:gd name="T17" fmla="*/ 0 h 64"/>
                <a:gd name="T18" fmla="*/ 92 w 96"/>
                <a:gd name="T19" fmla="*/ 60 h 64"/>
                <a:gd name="T20" fmla="*/ 4 w 96"/>
                <a:gd name="T21" fmla="*/ 60 h 64"/>
                <a:gd name="T22" fmla="*/ 4 w 96"/>
                <a:gd name="T23" fmla="*/ 4 h 64"/>
                <a:gd name="T24" fmla="*/ 92 w 96"/>
                <a:gd name="T25" fmla="*/ 4 h 64"/>
                <a:gd name="T26" fmla="*/ 92 w 96"/>
                <a:gd name="T2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64">
                  <a:moveTo>
                    <a:pt x="92" y="0"/>
                  </a:moveTo>
                  <a:cubicBezTo>
                    <a:pt x="4" y="0"/>
                    <a:pt x="4" y="0"/>
                    <a:pt x="4" y="0"/>
                  </a:cubicBezTo>
                  <a:cubicBezTo>
                    <a:pt x="2" y="0"/>
                    <a:pt x="0" y="2"/>
                    <a:pt x="0" y="4"/>
                  </a:cubicBezTo>
                  <a:cubicBezTo>
                    <a:pt x="0" y="60"/>
                    <a:pt x="0" y="60"/>
                    <a:pt x="0" y="60"/>
                  </a:cubicBezTo>
                  <a:cubicBezTo>
                    <a:pt x="0" y="62"/>
                    <a:pt x="2" y="64"/>
                    <a:pt x="4" y="64"/>
                  </a:cubicBezTo>
                  <a:cubicBezTo>
                    <a:pt x="92" y="64"/>
                    <a:pt x="92" y="64"/>
                    <a:pt x="92" y="64"/>
                  </a:cubicBezTo>
                  <a:cubicBezTo>
                    <a:pt x="94" y="64"/>
                    <a:pt x="96" y="62"/>
                    <a:pt x="96" y="60"/>
                  </a:cubicBezTo>
                  <a:cubicBezTo>
                    <a:pt x="96" y="4"/>
                    <a:pt x="96" y="4"/>
                    <a:pt x="96" y="4"/>
                  </a:cubicBezTo>
                  <a:cubicBezTo>
                    <a:pt x="96" y="2"/>
                    <a:pt x="94" y="0"/>
                    <a:pt x="92" y="0"/>
                  </a:cubicBezTo>
                  <a:close/>
                  <a:moveTo>
                    <a:pt x="92" y="60"/>
                  </a:moveTo>
                  <a:cubicBezTo>
                    <a:pt x="4" y="60"/>
                    <a:pt x="4" y="60"/>
                    <a:pt x="4" y="60"/>
                  </a:cubicBezTo>
                  <a:cubicBezTo>
                    <a:pt x="4" y="4"/>
                    <a:pt x="4" y="4"/>
                    <a:pt x="4" y="4"/>
                  </a:cubicBezTo>
                  <a:cubicBezTo>
                    <a:pt x="92" y="4"/>
                    <a:pt x="92" y="4"/>
                    <a:pt x="92" y="4"/>
                  </a:cubicBezTo>
                  <a:lnTo>
                    <a:pt x="92" y="60"/>
                  </a:lnTo>
                  <a:close/>
                </a:path>
              </a:pathLst>
            </a:custGeom>
            <a:grpFill/>
            <a:ln>
              <a:noFill/>
            </a:ln>
          </p:spPr>
          <p:txBody>
            <a:bodyPr vert="horz" wrap="square" lIns="91440" tIns="45720" rIns="91440" bIns="45720" numCol="1" anchor="t" anchorCtr="0" compatLnSpc="1"/>
            <a:lstStyle/>
            <a:p>
              <a:endParaRPr lang="id-ID">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4" name="Freeform 33"/>
            <p:cNvSpPr>
              <a:spLocks noEditPoints="1"/>
            </p:cNvSpPr>
            <p:nvPr/>
          </p:nvSpPr>
          <p:spPr bwMode="auto">
            <a:xfrm>
              <a:off x="8106304" y="3879322"/>
              <a:ext cx="481012" cy="452438"/>
            </a:xfrm>
            <a:custGeom>
              <a:avLst/>
              <a:gdLst>
                <a:gd name="T0" fmla="*/ 116 w 128"/>
                <a:gd name="T1" fmla="*/ 0 h 120"/>
                <a:gd name="T2" fmla="*/ 12 w 128"/>
                <a:gd name="T3" fmla="*/ 0 h 120"/>
                <a:gd name="T4" fmla="*/ 0 w 128"/>
                <a:gd name="T5" fmla="*/ 12 h 120"/>
                <a:gd name="T6" fmla="*/ 0 w 128"/>
                <a:gd name="T7" fmla="*/ 92 h 120"/>
                <a:gd name="T8" fmla="*/ 12 w 128"/>
                <a:gd name="T9" fmla="*/ 104 h 120"/>
                <a:gd name="T10" fmla="*/ 52 w 128"/>
                <a:gd name="T11" fmla="*/ 104 h 120"/>
                <a:gd name="T12" fmla="*/ 52 w 128"/>
                <a:gd name="T13" fmla="*/ 109 h 120"/>
                <a:gd name="T14" fmla="*/ 27 w 128"/>
                <a:gd name="T15" fmla="*/ 112 h 120"/>
                <a:gd name="T16" fmla="*/ 24 w 128"/>
                <a:gd name="T17" fmla="*/ 116 h 120"/>
                <a:gd name="T18" fmla="*/ 28 w 128"/>
                <a:gd name="T19" fmla="*/ 120 h 120"/>
                <a:gd name="T20" fmla="*/ 100 w 128"/>
                <a:gd name="T21" fmla="*/ 120 h 120"/>
                <a:gd name="T22" fmla="*/ 104 w 128"/>
                <a:gd name="T23" fmla="*/ 116 h 120"/>
                <a:gd name="T24" fmla="*/ 101 w 128"/>
                <a:gd name="T25" fmla="*/ 112 h 120"/>
                <a:gd name="T26" fmla="*/ 76 w 128"/>
                <a:gd name="T27" fmla="*/ 109 h 120"/>
                <a:gd name="T28" fmla="*/ 76 w 128"/>
                <a:gd name="T29" fmla="*/ 104 h 120"/>
                <a:gd name="T30" fmla="*/ 116 w 128"/>
                <a:gd name="T31" fmla="*/ 104 h 120"/>
                <a:gd name="T32" fmla="*/ 128 w 128"/>
                <a:gd name="T33" fmla="*/ 92 h 120"/>
                <a:gd name="T34" fmla="*/ 128 w 128"/>
                <a:gd name="T35" fmla="*/ 12 h 120"/>
                <a:gd name="T36" fmla="*/ 116 w 128"/>
                <a:gd name="T37" fmla="*/ 0 h 120"/>
                <a:gd name="T38" fmla="*/ 120 w 128"/>
                <a:gd name="T39" fmla="*/ 92 h 120"/>
                <a:gd name="T40" fmla="*/ 116 w 128"/>
                <a:gd name="T41" fmla="*/ 96 h 120"/>
                <a:gd name="T42" fmla="*/ 80 w 128"/>
                <a:gd name="T43" fmla="*/ 96 h 120"/>
                <a:gd name="T44" fmla="*/ 48 w 128"/>
                <a:gd name="T45" fmla="*/ 96 h 120"/>
                <a:gd name="T46" fmla="*/ 12 w 128"/>
                <a:gd name="T47" fmla="*/ 96 h 120"/>
                <a:gd name="T48" fmla="*/ 8 w 128"/>
                <a:gd name="T49" fmla="*/ 92 h 120"/>
                <a:gd name="T50" fmla="*/ 8 w 128"/>
                <a:gd name="T51" fmla="*/ 12 h 120"/>
                <a:gd name="T52" fmla="*/ 12 w 128"/>
                <a:gd name="T53" fmla="*/ 8 h 120"/>
                <a:gd name="T54" fmla="*/ 116 w 128"/>
                <a:gd name="T55" fmla="*/ 8 h 120"/>
                <a:gd name="T56" fmla="*/ 120 w 128"/>
                <a:gd name="T57" fmla="*/ 12 h 120"/>
                <a:gd name="T58" fmla="*/ 120 w 128"/>
                <a:gd name="T59" fmla="*/ 9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20">
                  <a:moveTo>
                    <a:pt x="116" y="0"/>
                  </a:moveTo>
                  <a:cubicBezTo>
                    <a:pt x="12" y="0"/>
                    <a:pt x="12" y="0"/>
                    <a:pt x="12" y="0"/>
                  </a:cubicBezTo>
                  <a:cubicBezTo>
                    <a:pt x="5" y="0"/>
                    <a:pt x="0" y="5"/>
                    <a:pt x="0" y="12"/>
                  </a:cubicBezTo>
                  <a:cubicBezTo>
                    <a:pt x="0" y="92"/>
                    <a:pt x="0" y="92"/>
                    <a:pt x="0" y="92"/>
                  </a:cubicBezTo>
                  <a:cubicBezTo>
                    <a:pt x="0" y="99"/>
                    <a:pt x="5" y="104"/>
                    <a:pt x="12" y="104"/>
                  </a:cubicBezTo>
                  <a:cubicBezTo>
                    <a:pt x="52" y="104"/>
                    <a:pt x="52" y="104"/>
                    <a:pt x="52" y="104"/>
                  </a:cubicBezTo>
                  <a:cubicBezTo>
                    <a:pt x="52" y="109"/>
                    <a:pt x="52" y="109"/>
                    <a:pt x="52" y="109"/>
                  </a:cubicBezTo>
                  <a:cubicBezTo>
                    <a:pt x="27" y="112"/>
                    <a:pt x="27" y="112"/>
                    <a:pt x="27" y="112"/>
                  </a:cubicBezTo>
                  <a:cubicBezTo>
                    <a:pt x="25" y="113"/>
                    <a:pt x="24" y="114"/>
                    <a:pt x="24" y="116"/>
                  </a:cubicBezTo>
                  <a:cubicBezTo>
                    <a:pt x="24" y="118"/>
                    <a:pt x="26" y="120"/>
                    <a:pt x="28" y="120"/>
                  </a:cubicBezTo>
                  <a:cubicBezTo>
                    <a:pt x="100" y="120"/>
                    <a:pt x="100" y="120"/>
                    <a:pt x="100" y="120"/>
                  </a:cubicBezTo>
                  <a:cubicBezTo>
                    <a:pt x="102" y="120"/>
                    <a:pt x="104" y="118"/>
                    <a:pt x="104" y="116"/>
                  </a:cubicBezTo>
                  <a:cubicBezTo>
                    <a:pt x="104" y="114"/>
                    <a:pt x="103" y="113"/>
                    <a:pt x="101" y="112"/>
                  </a:cubicBezTo>
                  <a:cubicBezTo>
                    <a:pt x="76" y="109"/>
                    <a:pt x="76" y="109"/>
                    <a:pt x="76" y="109"/>
                  </a:cubicBezTo>
                  <a:cubicBezTo>
                    <a:pt x="76" y="104"/>
                    <a:pt x="76" y="104"/>
                    <a:pt x="76" y="104"/>
                  </a:cubicBezTo>
                  <a:cubicBezTo>
                    <a:pt x="116" y="104"/>
                    <a:pt x="116" y="104"/>
                    <a:pt x="116" y="104"/>
                  </a:cubicBezTo>
                  <a:cubicBezTo>
                    <a:pt x="123" y="104"/>
                    <a:pt x="128" y="99"/>
                    <a:pt x="128" y="92"/>
                  </a:cubicBezTo>
                  <a:cubicBezTo>
                    <a:pt x="128" y="12"/>
                    <a:pt x="128" y="12"/>
                    <a:pt x="128" y="12"/>
                  </a:cubicBezTo>
                  <a:cubicBezTo>
                    <a:pt x="128" y="5"/>
                    <a:pt x="123" y="0"/>
                    <a:pt x="116" y="0"/>
                  </a:cubicBezTo>
                  <a:close/>
                  <a:moveTo>
                    <a:pt x="120" y="92"/>
                  </a:moveTo>
                  <a:cubicBezTo>
                    <a:pt x="120" y="94"/>
                    <a:pt x="118" y="96"/>
                    <a:pt x="116" y="96"/>
                  </a:cubicBezTo>
                  <a:cubicBezTo>
                    <a:pt x="80" y="96"/>
                    <a:pt x="80" y="96"/>
                    <a:pt x="80" y="96"/>
                  </a:cubicBezTo>
                  <a:cubicBezTo>
                    <a:pt x="48" y="96"/>
                    <a:pt x="48" y="96"/>
                    <a:pt x="48" y="96"/>
                  </a:cubicBezTo>
                  <a:cubicBezTo>
                    <a:pt x="12" y="96"/>
                    <a:pt x="12" y="96"/>
                    <a:pt x="12" y="96"/>
                  </a:cubicBezTo>
                  <a:cubicBezTo>
                    <a:pt x="10" y="96"/>
                    <a:pt x="8" y="94"/>
                    <a:pt x="8" y="92"/>
                  </a:cubicBezTo>
                  <a:cubicBezTo>
                    <a:pt x="8" y="12"/>
                    <a:pt x="8" y="12"/>
                    <a:pt x="8" y="12"/>
                  </a:cubicBezTo>
                  <a:cubicBezTo>
                    <a:pt x="8" y="10"/>
                    <a:pt x="10" y="8"/>
                    <a:pt x="12" y="8"/>
                  </a:cubicBezTo>
                  <a:cubicBezTo>
                    <a:pt x="116" y="8"/>
                    <a:pt x="116" y="8"/>
                    <a:pt x="116" y="8"/>
                  </a:cubicBezTo>
                  <a:cubicBezTo>
                    <a:pt x="118" y="8"/>
                    <a:pt x="120" y="10"/>
                    <a:pt x="120" y="12"/>
                  </a:cubicBezTo>
                  <a:lnTo>
                    <a:pt x="120" y="92"/>
                  </a:lnTo>
                  <a:close/>
                </a:path>
              </a:pathLst>
            </a:custGeom>
            <a:grpFill/>
            <a:ln>
              <a:noFill/>
            </a:ln>
          </p:spPr>
          <p:txBody>
            <a:bodyPr vert="horz" wrap="square" lIns="91440" tIns="45720" rIns="91440" bIns="45720" numCol="1" anchor="t" anchorCtr="0" compatLnSpc="1"/>
            <a:lstStyle/>
            <a:p>
              <a:endParaRPr lang="id-ID">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25" name="Group 25"/>
          <p:cNvGrpSpPr/>
          <p:nvPr/>
        </p:nvGrpSpPr>
        <p:grpSpPr>
          <a:xfrm>
            <a:off x="5678787" y="3633212"/>
            <a:ext cx="535571" cy="443809"/>
            <a:chOff x="-1587" y="1789113"/>
            <a:chExt cx="963613" cy="798512"/>
          </a:xfrm>
          <a:solidFill>
            <a:schemeClr val="bg1"/>
          </a:solidFill>
        </p:grpSpPr>
        <p:sp>
          <p:nvSpPr>
            <p:cNvPr id="26" name="Freeform 11"/>
            <p:cNvSpPr>
              <a:spLocks noEditPoints="1"/>
            </p:cNvSpPr>
            <p:nvPr/>
          </p:nvSpPr>
          <p:spPr bwMode="auto">
            <a:xfrm>
              <a:off x="-1587" y="1789113"/>
              <a:ext cx="963613" cy="798512"/>
            </a:xfrm>
            <a:custGeom>
              <a:avLst/>
              <a:gdLst>
                <a:gd name="T0" fmla="*/ 174 w 256"/>
                <a:gd name="T1" fmla="*/ 16 h 212"/>
                <a:gd name="T2" fmla="*/ 240 w 256"/>
                <a:gd name="T3" fmla="*/ 82 h 212"/>
                <a:gd name="T4" fmla="*/ 240 w 256"/>
                <a:gd name="T5" fmla="*/ 85 h 212"/>
                <a:gd name="T6" fmla="*/ 174 w 256"/>
                <a:gd name="T7" fmla="*/ 148 h 212"/>
                <a:gd name="T8" fmla="*/ 136 w 256"/>
                <a:gd name="T9" fmla="*/ 148 h 212"/>
                <a:gd name="T10" fmla="*/ 75 w 256"/>
                <a:gd name="T11" fmla="*/ 195 h 212"/>
                <a:gd name="T12" fmla="*/ 82 w 256"/>
                <a:gd name="T13" fmla="*/ 149 h 212"/>
                <a:gd name="T14" fmla="*/ 16 w 256"/>
                <a:gd name="T15" fmla="*/ 85 h 212"/>
                <a:gd name="T16" fmla="*/ 16 w 256"/>
                <a:gd name="T17" fmla="*/ 82 h 212"/>
                <a:gd name="T18" fmla="*/ 83 w 256"/>
                <a:gd name="T19" fmla="*/ 16 h 212"/>
                <a:gd name="T20" fmla="*/ 172 w 256"/>
                <a:gd name="T21" fmla="*/ 16 h 212"/>
                <a:gd name="T22" fmla="*/ 174 w 256"/>
                <a:gd name="T23" fmla="*/ 0 h 212"/>
                <a:gd name="T24" fmla="*/ 83 w 256"/>
                <a:gd name="T25" fmla="*/ 0 h 212"/>
                <a:gd name="T26" fmla="*/ 0 w 256"/>
                <a:gd name="T27" fmla="*/ 82 h 212"/>
                <a:gd name="T28" fmla="*/ 0 w 256"/>
                <a:gd name="T29" fmla="*/ 85 h 212"/>
                <a:gd name="T30" fmla="*/ 63 w 256"/>
                <a:gd name="T31" fmla="*/ 164 h 212"/>
                <a:gd name="T32" fmla="*/ 59 w 256"/>
                <a:gd name="T33" fmla="*/ 193 h 212"/>
                <a:gd name="T34" fmla="*/ 66 w 256"/>
                <a:gd name="T35" fmla="*/ 209 h 212"/>
                <a:gd name="T36" fmla="*/ 75 w 256"/>
                <a:gd name="T37" fmla="*/ 212 h 212"/>
                <a:gd name="T38" fmla="*/ 84 w 256"/>
                <a:gd name="T39" fmla="*/ 208 h 212"/>
                <a:gd name="T40" fmla="*/ 141 w 256"/>
                <a:gd name="T41" fmla="*/ 164 h 212"/>
                <a:gd name="T42" fmla="*/ 174 w 256"/>
                <a:gd name="T43" fmla="*/ 164 h 212"/>
                <a:gd name="T44" fmla="*/ 256 w 256"/>
                <a:gd name="T45" fmla="*/ 85 h 212"/>
                <a:gd name="T46" fmla="*/ 256 w 256"/>
                <a:gd name="T47" fmla="*/ 82 h 212"/>
                <a:gd name="T48" fmla="*/ 174 w 256"/>
                <a:gd name="T49"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6" h="212">
                  <a:moveTo>
                    <a:pt x="174" y="16"/>
                  </a:moveTo>
                  <a:cubicBezTo>
                    <a:pt x="210" y="16"/>
                    <a:pt x="240" y="46"/>
                    <a:pt x="240" y="82"/>
                  </a:cubicBezTo>
                  <a:cubicBezTo>
                    <a:pt x="240" y="85"/>
                    <a:pt x="240" y="85"/>
                    <a:pt x="240" y="85"/>
                  </a:cubicBezTo>
                  <a:cubicBezTo>
                    <a:pt x="240" y="121"/>
                    <a:pt x="210" y="148"/>
                    <a:pt x="174" y="148"/>
                  </a:cubicBezTo>
                  <a:cubicBezTo>
                    <a:pt x="136" y="148"/>
                    <a:pt x="136" y="148"/>
                    <a:pt x="136" y="148"/>
                  </a:cubicBezTo>
                  <a:cubicBezTo>
                    <a:pt x="75" y="195"/>
                    <a:pt x="75" y="195"/>
                    <a:pt x="75" y="195"/>
                  </a:cubicBezTo>
                  <a:cubicBezTo>
                    <a:pt x="82" y="149"/>
                    <a:pt x="82" y="149"/>
                    <a:pt x="82" y="149"/>
                  </a:cubicBezTo>
                  <a:cubicBezTo>
                    <a:pt x="46" y="149"/>
                    <a:pt x="16" y="121"/>
                    <a:pt x="16" y="85"/>
                  </a:cubicBezTo>
                  <a:cubicBezTo>
                    <a:pt x="16" y="82"/>
                    <a:pt x="16" y="82"/>
                    <a:pt x="16" y="82"/>
                  </a:cubicBezTo>
                  <a:cubicBezTo>
                    <a:pt x="16" y="46"/>
                    <a:pt x="47" y="16"/>
                    <a:pt x="83" y="16"/>
                  </a:cubicBezTo>
                  <a:cubicBezTo>
                    <a:pt x="172" y="16"/>
                    <a:pt x="172" y="16"/>
                    <a:pt x="172" y="16"/>
                  </a:cubicBezTo>
                  <a:moveTo>
                    <a:pt x="174" y="0"/>
                  </a:moveTo>
                  <a:cubicBezTo>
                    <a:pt x="83" y="0"/>
                    <a:pt x="83" y="0"/>
                    <a:pt x="83" y="0"/>
                  </a:cubicBezTo>
                  <a:cubicBezTo>
                    <a:pt x="38" y="0"/>
                    <a:pt x="0" y="37"/>
                    <a:pt x="0" y="82"/>
                  </a:cubicBezTo>
                  <a:cubicBezTo>
                    <a:pt x="0" y="85"/>
                    <a:pt x="0" y="85"/>
                    <a:pt x="0" y="85"/>
                  </a:cubicBezTo>
                  <a:cubicBezTo>
                    <a:pt x="0" y="123"/>
                    <a:pt x="28" y="155"/>
                    <a:pt x="63" y="164"/>
                  </a:cubicBezTo>
                  <a:cubicBezTo>
                    <a:pt x="59" y="193"/>
                    <a:pt x="59" y="193"/>
                    <a:pt x="59" y="193"/>
                  </a:cubicBezTo>
                  <a:cubicBezTo>
                    <a:pt x="58" y="200"/>
                    <a:pt x="61" y="206"/>
                    <a:pt x="66" y="209"/>
                  </a:cubicBezTo>
                  <a:cubicBezTo>
                    <a:pt x="69" y="211"/>
                    <a:pt x="72" y="212"/>
                    <a:pt x="75" y="212"/>
                  </a:cubicBezTo>
                  <a:cubicBezTo>
                    <a:pt x="78" y="212"/>
                    <a:pt x="82" y="210"/>
                    <a:pt x="84" y="208"/>
                  </a:cubicBezTo>
                  <a:cubicBezTo>
                    <a:pt x="141" y="164"/>
                    <a:pt x="141" y="164"/>
                    <a:pt x="141" y="164"/>
                  </a:cubicBezTo>
                  <a:cubicBezTo>
                    <a:pt x="174" y="164"/>
                    <a:pt x="174" y="164"/>
                    <a:pt x="174" y="164"/>
                  </a:cubicBezTo>
                  <a:cubicBezTo>
                    <a:pt x="219" y="164"/>
                    <a:pt x="256" y="130"/>
                    <a:pt x="256" y="85"/>
                  </a:cubicBezTo>
                  <a:cubicBezTo>
                    <a:pt x="256" y="82"/>
                    <a:pt x="256" y="82"/>
                    <a:pt x="256" y="82"/>
                  </a:cubicBezTo>
                  <a:cubicBezTo>
                    <a:pt x="256" y="37"/>
                    <a:pt x="219" y="0"/>
                    <a:pt x="174" y="0"/>
                  </a:cubicBezTo>
                  <a:close/>
                </a:path>
              </a:pathLst>
            </a:custGeom>
            <a:grp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7" name="Freeform 12"/>
            <p:cNvSpPr/>
            <p:nvPr/>
          </p:nvSpPr>
          <p:spPr bwMode="auto">
            <a:xfrm>
              <a:off x="220663" y="1901825"/>
              <a:ext cx="58738" cy="33337"/>
            </a:xfrm>
            <a:custGeom>
              <a:avLst/>
              <a:gdLst>
                <a:gd name="T0" fmla="*/ 4 w 16"/>
                <a:gd name="T1" fmla="*/ 9 h 9"/>
                <a:gd name="T2" fmla="*/ 0 w 16"/>
                <a:gd name="T3" fmla="*/ 5 h 9"/>
                <a:gd name="T4" fmla="*/ 4 w 16"/>
                <a:gd name="T5" fmla="*/ 1 h 9"/>
                <a:gd name="T6" fmla="*/ 12 w 16"/>
                <a:gd name="T7" fmla="*/ 0 h 9"/>
                <a:gd name="T8" fmla="*/ 16 w 16"/>
                <a:gd name="T9" fmla="*/ 4 h 9"/>
                <a:gd name="T10" fmla="*/ 12 w 16"/>
                <a:gd name="T11" fmla="*/ 8 h 9"/>
                <a:gd name="T12" fmla="*/ 5 w 16"/>
                <a:gd name="T13" fmla="*/ 9 h 9"/>
                <a:gd name="T14" fmla="*/ 4 w 16"/>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9">
                  <a:moveTo>
                    <a:pt x="4" y="9"/>
                  </a:moveTo>
                  <a:cubicBezTo>
                    <a:pt x="3" y="9"/>
                    <a:pt x="1" y="7"/>
                    <a:pt x="0" y="5"/>
                  </a:cubicBezTo>
                  <a:cubicBezTo>
                    <a:pt x="0" y="3"/>
                    <a:pt x="2" y="1"/>
                    <a:pt x="4" y="1"/>
                  </a:cubicBezTo>
                  <a:cubicBezTo>
                    <a:pt x="6" y="0"/>
                    <a:pt x="9" y="0"/>
                    <a:pt x="12" y="0"/>
                  </a:cubicBezTo>
                  <a:cubicBezTo>
                    <a:pt x="14" y="0"/>
                    <a:pt x="16" y="2"/>
                    <a:pt x="16" y="4"/>
                  </a:cubicBezTo>
                  <a:cubicBezTo>
                    <a:pt x="16" y="6"/>
                    <a:pt x="14" y="8"/>
                    <a:pt x="12" y="8"/>
                  </a:cubicBezTo>
                  <a:cubicBezTo>
                    <a:pt x="10" y="8"/>
                    <a:pt x="7" y="8"/>
                    <a:pt x="5" y="9"/>
                  </a:cubicBezTo>
                  <a:cubicBezTo>
                    <a:pt x="5" y="9"/>
                    <a:pt x="5" y="9"/>
                    <a:pt x="4" y="9"/>
                  </a:cubicBezTo>
                  <a:close/>
                </a:path>
              </a:pathLst>
            </a:custGeom>
            <a:grp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8" name="Freeform 13"/>
            <p:cNvSpPr/>
            <p:nvPr/>
          </p:nvSpPr>
          <p:spPr bwMode="auto">
            <a:xfrm>
              <a:off x="88901" y="1912938"/>
              <a:ext cx="131763" cy="192087"/>
            </a:xfrm>
            <a:custGeom>
              <a:avLst/>
              <a:gdLst>
                <a:gd name="T0" fmla="*/ 4 w 35"/>
                <a:gd name="T1" fmla="*/ 51 h 51"/>
                <a:gd name="T2" fmla="*/ 0 w 35"/>
                <a:gd name="T3" fmla="*/ 47 h 51"/>
                <a:gd name="T4" fmla="*/ 0 w 35"/>
                <a:gd name="T5" fmla="*/ 46 h 51"/>
                <a:gd name="T6" fmla="*/ 29 w 35"/>
                <a:gd name="T7" fmla="*/ 0 h 51"/>
                <a:gd name="T8" fmla="*/ 34 w 35"/>
                <a:gd name="T9" fmla="*/ 2 h 51"/>
                <a:gd name="T10" fmla="*/ 32 w 35"/>
                <a:gd name="T11" fmla="*/ 8 h 51"/>
                <a:gd name="T12" fmla="*/ 8 w 35"/>
                <a:gd name="T13" fmla="*/ 46 h 51"/>
                <a:gd name="T14" fmla="*/ 8 w 35"/>
                <a:gd name="T15" fmla="*/ 47 h 51"/>
                <a:gd name="T16" fmla="*/ 4 w 35"/>
                <a:gd name="T1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51">
                  <a:moveTo>
                    <a:pt x="4" y="51"/>
                  </a:moveTo>
                  <a:cubicBezTo>
                    <a:pt x="2" y="51"/>
                    <a:pt x="0" y="49"/>
                    <a:pt x="0" y="47"/>
                  </a:cubicBezTo>
                  <a:cubicBezTo>
                    <a:pt x="0" y="46"/>
                    <a:pt x="0" y="46"/>
                    <a:pt x="0" y="46"/>
                  </a:cubicBezTo>
                  <a:cubicBezTo>
                    <a:pt x="0" y="27"/>
                    <a:pt x="12" y="8"/>
                    <a:pt x="29" y="0"/>
                  </a:cubicBezTo>
                  <a:cubicBezTo>
                    <a:pt x="31" y="0"/>
                    <a:pt x="34" y="0"/>
                    <a:pt x="34" y="2"/>
                  </a:cubicBezTo>
                  <a:cubicBezTo>
                    <a:pt x="35" y="4"/>
                    <a:pt x="34" y="7"/>
                    <a:pt x="32" y="8"/>
                  </a:cubicBezTo>
                  <a:cubicBezTo>
                    <a:pt x="18" y="14"/>
                    <a:pt x="8" y="30"/>
                    <a:pt x="8" y="46"/>
                  </a:cubicBezTo>
                  <a:cubicBezTo>
                    <a:pt x="8" y="47"/>
                    <a:pt x="8" y="47"/>
                    <a:pt x="8" y="47"/>
                  </a:cubicBezTo>
                  <a:cubicBezTo>
                    <a:pt x="8" y="49"/>
                    <a:pt x="6" y="51"/>
                    <a:pt x="4" y="51"/>
                  </a:cubicBezTo>
                  <a:close/>
                </a:path>
              </a:pathLst>
            </a:custGeom>
            <a:grp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9" name="Freeform 14"/>
            <p:cNvSpPr>
              <a:spLocks noEditPoints="1"/>
            </p:cNvSpPr>
            <p:nvPr/>
          </p:nvSpPr>
          <p:spPr bwMode="auto">
            <a:xfrm>
              <a:off x="231776" y="2052638"/>
              <a:ext cx="134938" cy="134937"/>
            </a:xfrm>
            <a:custGeom>
              <a:avLst/>
              <a:gdLst>
                <a:gd name="T0" fmla="*/ 18 w 36"/>
                <a:gd name="T1" fmla="*/ 36 h 36"/>
                <a:gd name="T2" fmla="*/ 0 w 36"/>
                <a:gd name="T3" fmla="*/ 18 h 36"/>
                <a:gd name="T4" fmla="*/ 18 w 36"/>
                <a:gd name="T5" fmla="*/ 0 h 36"/>
                <a:gd name="T6" fmla="*/ 36 w 36"/>
                <a:gd name="T7" fmla="*/ 18 h 36"/>
                <a:gd name="T8" fmla="*/ 18 w 36"/>
                <a:gd name="T9" fmla="*/ 36 h 36"/>
                <a:gd name="T10" fmla="*/ 18 w 36"/>
                <a:gd name="T11" fmla="*/ 8 h 36"/>
                <a:gd name="T12" fmla="*/ 8 w 36"/>
                <a:gd name="T13" fmla="*/ 18 h 36"/>
                <a:gd name="T14" fmla="*/ 18 w 36"/>
                <a:gd name="T15" fmla="*/ 28 h 36"/>
                <a:gd name="T16" fmla="*/ 28 w 36"/>
                <a:gd name="T17" fmla="*/ 18 h 36"/>
                <a:gd name="T18" fmla="*/ 18 w 36"/>
                <a:gd name="T19"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6">
                  <a:moveTo>
                    <a:pt x="18" y="36"/>
                  </a:moveTo>
                  <a:cubicBezTo>
                    <a:pt x="8" y="36"/>
                    <a:pt x="0" y="28"/>
                    <a:pt x="0" y="18"/>
                  </a:cubicBezTo>
                  <a:cubicBezTo>
                    <a:pt x="0" y="8"/>
                    <a:pt x="8" y="0"/>
                    <a:pt x="18" y="0"/>
                  </a:cubicBezTo>
                  <a:cubicBezTo>
                    <a:pt x="28" y="0"/>
                    <a:pt x="36" y="8"/>
                    <a:pt x="36" y="18"/>
                  </a:cubicBezTo>
                  <a:cubicBezTo>
                    <a:pt x="36" y="28"/>
                    <a:pt x="28" y="36"/>
                    <a:pt x="18" y="36"/>
                  </a:cubicBezTo>
                  <a:close/>
                  <a:moveTo>
                    <a:pt x="18" y="8"/>
                  </a:moveTo>
                  <a:cubicBezTo>
                    <a:pt x="12" y="8"/>
                    <a:pt x="8" y="13"/>
                    <a:pt x="8" y="18"/>
                  </a:cubicBezTo>
                  <a:cubicBezTo>
                    <a:pt x="8" y="24"/>
                    <a:pt x="12" y="28"/>
                    <a:pt x="18" y="28"/>
                  </a:cubicBezTo>
                  <a:cubicBezTo>
                    <a:pt x="23" y="28"/>
                    <a:pt x="28" y="24"/>
                    <a:pt x="28" y="18"/>
                  </a:cubicBezTo>
                  <a:cubicBezTo>
                    <a:pt x="28" y="13"/>
                    <a:pt x="23" y="8"/>
                    <a:pt x="18" y="8"/>
                  </a:cubicBezTo>
                  <a:close/>
                </a:path>
              </a:pathLst>
            </a:custGeom>
            <a:grp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0" name="Freeform 15"/>
            <p:cNvSpPr>
              <a:spLocks noEditPoints="1"/>
            </p:cNvSpPr>
            <p:nvPr/>
          </p:nvSpPr>
          <p:spPr bwMode="auto">
            <a:xfrm>
              <a:off x="411163" y="2052638"/>
              <a:ext cx="136525" cy="134937"/>
            </a:xfrm>
            <a:custGeom>
              <a:avLst/>
              <a:gdLst>
                <a:gd name="T0" fmla="*/ 18 w 36"/>
                <a:gd name="T1" fmla="*/ 36 h 36"/>
                <a:gd name="T2" fmla="*/ 0 w 36"/>
                <a:gd name="T3" fmla="*/ 18 h 36"/>
                <a:gd name="T4" fmla="*/ 18 w 36"/>
                <a:gd name="T5" fmla="*/ 0 h 36"/>
                <a:gd name="T6" fmla="*/ 36 w 36"/>
                <a:gd name="T7" fmla="*/ 18 h 36"/>
                <a:gd name="T8" fmla="*/ 18 w 36"/>
                <a:gd name="T9" fmla="*/ 36 h 36"/>
                <a:gd name="T10" fmla="*/ 18 w 36"/>
                <a:gd name="T11" fmla="*/ 8 h 36"/>
                <a:gd name="T12" fmla="*/ 8 w 36"/>
                <a:gd name="T13" fmla="*/ 18 h 36"/>
                <a:gd name="T14" fmla="*/ 18 w 36"/>
                <a:gd name="T15" fmla="*/ 28 h 36"/>
                <a:gd name="T16" fmla="*/ 28 w 36"/>
                <a:gd name="T17" fmla="*/ 18 h 36"/>
                <a:gd name="T18" fmla="*/ 18 w 36"/>
                <a:gd name="T19"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6">
                  <a:moveTo>
                    <a:pt x="18" y="36"/>
                  </a:moveTo>
                  <a:cubicBezTo>
                    <a:pt x="8" y="36"/>
                    <a:pt x="0" y="28"/>
                    <a:pt x="0" y="18"/>
                  </a:cubicBezTo>
                  <a:cubicBezTo>
                    <a:pt x="0" y="8"/>
                    <a:pt x="8" y="0"/>
                    <a:pt x="18" y="0"/>
                  </a:cubicBezTo>
                  <a:cubicBezTo>
                    <a:pt x="28" y="0"/>
                    <a:pt x="36" y="8"/>
                    <a:pt x="36" y="18"/>
                  </a:cubicBezTo>
                  <a:cubicBezTo>
                    <a:pt x="36" y="28"/>
                    <a:pt x="28" y="36"/>
                    <a:pt x="18" y="36"/>
                  </a:cubicBezTo>
                  <a:close/>
                  <a:moveTo>
                    <a:pt x="18" y="8"/>
                  </a:moveTo>
                  <a:cubicBezTo>
                    <a:pt x="12" y="8"/>
                    <a:pt x="8" y="13"/>
                    <a:pt x="8" y="18"/>
                  </a:cubicBezTo>
                  <a:cubicBezTo>
                    <a:pt x="8" y="24"/>
                    <a:pt x="12" y="28"/>
                    <a:pt x="18" y="28"/>
                  </a:cubicBezTo>
                  <a:cubicBezTo>
                    <a:pt x="23" y="28"/>
                    <a:pt x="28" y="24"/>
                    <a:pt x="28" y="18"/>
                  </a:cubicBezTo>
                  <a:cubicBezTo>
                    <a:pt x="28" y="13"/>
                    <a:pt x="23" y="8"/>
                    <a:pt x="18" y="8"/>
                  </a:cubicBezTo>
                  <a:close/>
                </a:path>
              </a:pathLst>
            </a:custGeom>
            <a:grp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1" name="Freeform 16"/>
            <p:cNvSpPr>
              <a:spLocks noEditPoints="1"/>
            </p:cNvSpPr>
            <p:nvPr/>
          </p:nvSpPr>
          <p:spPr bwMode="auto">
            <a:xfrm>
              <a:off x="592138" y="2052638"/>
              <a:ext cx="136525" cy="134937"/>
            </a:xfrm>
            <a:custGeom>
              <a:avLst/>
              <a:gdLst>
                <a:gd name="T0" fmla="*/ 18 w 36"/>
                <a:gd name="T1" fmla="*/ 36 h 36"/>
                <a:gd name="T2" fmla="*/ 0 w 36"/>
                <a:gd name="T3" fmla="*/ 18 h 36"/>
                <a:gd name="T4" fmla="*/ 18 w 36"/>
                <a:gd name="T5" fmla="*/ 0 h 36"/>
                <a:gd name="T6" fmla="*/ 36 w 36"/>
                <a:gd name="T7" fmla="*/ 18 h 36"/>
                <a:gd name="T8" fmla="*/ 18 w 36"/>
                <a:gd name="T9" fmla="*/ 36 h 36"/>
                <a:gd name="T10" fmla="*/ 18 w 36"/>
                <a:gd name="T11" fmla="*/ 8 h 36"/>
                <a:gd name="T12" fmla="*/ 8 w 36"/>
                <a:gd name="T13" fmla="*/ 18 h 36"/>
                <a:gd name="T14" fmla="*/ 18 w 36"/>
                <a:gd name="T15" fmla="*/ 28 h 36"/>
                <a:gd name="T16" fmla="*/ 28 w 36"/>
                <a:gd name="T17" fmla="*/ 18 h 36"/>
                <a:gd name="T18" fmla="*/ 18 w 36"/>
                <a:gd name="T19"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6">
                  <a:moveTo>
                    <a:pt x="18" y="36"/>
                  </a:moveTo>
                  <a:cubicBezTo>
                    <a:pt x="8" y="36"/>
                    <a:pt x="0" y="28"/>
                    <a:pt x="0" y="18"/>
                  </a:cubicBezTo>
                  <a:cubicBezTo>
                    <a:pt x="0" y="8"/>
                    <a:pt x="8" y="0"/>
                    <a:pt x="18" y="0"/>
                  </a:cubicBezTo>
                  <a:cubicBezTo>
                    <a:pt x="28" y="0"/>
                    <a:pt x="36" y="8"/>
                    <a:pt x="36" y="18"/>
                  </a:cubicBezTo>
                  <a:cubicBezTo>
                    <a:pt x="36" y="28"/>
                    <a:pt x="28" y="36"/>
                    <a:pt x="18" y="36"/>
                  </a:cubicBezTo>
                  <a:close/>
                  <a:moveTo>
                    <a:pt x="18" y="8"/>
                  </a:moveTo>
                  <a:cubicBezTo>
                    <a:pt x="12" y="8"/>
                    <a:pt x="8" y="13"/>
                    <a:pt x="8" y="18"/>
                  </a:cubicBezTo>
                  <a:cubicBezTo>
                    <a:pt x="8" y="24"/>
                    <a:pt x="12" y="28"/>
                    <a:pt x="18" y="28"/>
                  </a:cubicBezTo>
                  <a:cubicBezTo>
                    <a:pt x="23" y="28"/>
                    <a:pt x="28" y="24"/>
                    <a:pt x="28" y="18"/>
                  </a:cubicBezTo>
                  <a:cubicBezTo>
                    <a:pt x="28" y="13"/>
                    <a:pt x="23" y="8"/>
                    <a:pt x="18" y="8"/>
                  </a:cubicBezTo>
                  <a:close/>
                </a:path>
              </a:pathLst>
            </a:custGeom>
            <a:grp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32" name="Rectangle 29"/>
          <p:cNvSpPr/>
          <p:nvPr/>
        </p:nvSpPr>
        <p:spPr>
          <a:xfrm>
            <a:off x="7995285" y="2374900"/>
            <a:ext cx="3335020" cy="2143125"/>
          </a:xfrm>
          <a:prstGeom prst="rect">
            <a:avLst/>
          </a:prstGeom>
        </p:spPr>
        <p:txBody>
          <a:bodyPr wrap="square">
            <a:spAutoFit/>
          </a:bodyPr>
          <a:lstStyle/>
          <a:p>
            <a:pPr lvl="0">
              <a:lnSpc>
                <a:spcPts val="2000"/>
              </a:lnSpc>
              <a:defRPr/>
            </a:pPr>
            <a:r>
              <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创新是不分时间、地点的，只要有创新思维，并将想法付诸实践，就可以进行创新。而创新思维是可以通过培养取得的，从这个角度说，人人都可以拥有创造性思维，都可以创造，所以人人都是创造之人，创新是人的本性，创新是人类的本质，创新是人类与自然交互影响中形成的一种自然禀赋。</a:t>
            </a:r>
            <a:endPar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3" name="Rectangle 30"/>
          <p:cNvSpPr/>
          <p:nvPr/>
        </p:nvSpPr>
        <p:spPr>
          <a:xfrm>
            <a:off x="7995285" y="1544955"/>
            <a:ext cx="2759075" cy="829945"/>
          </a:xfrm>
          <a:prstGeom prst="rect">
            <a:avLst/>
          </a:prstGeom>
        </p:spPr>
        <p:txBody>
          <a:bodyPr wrap="square">
            <a:spAutoFit/>
          </a:bodyPr>
          <a:lstStyle/>
          <a:p>
            <a:pPr lvl="0" defTabSz="91440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charset="0"/>
                <a:sym typeface="思源黑体" panose="020B0500000000000000" pitchFamily="34" charset="-122"/>
              </a:rPr>
              <a:t>（二）创新的第二原理：创新是人类自身的本质属性——人人皆有</a:t>
            </a:r>
            <a:endPar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34" name="Rectangle 29"/>
          <p:cNvSpPr/>
          <p:nvPr/>
        </p:nvSpPr>
        <p:spPr>
          <a:xfrm>
            <a:off x="923290" y="2374900"/>
            <a:ext cx="2979420" cy="1373505"/>
          </a:xfrm>
          <a:prstGeom prst="rect">
            <a:avLst/>
          </a:prstGeom>
        </p:spPr>
        <p:txBody>
          <a:bodyPr wrap="square">
            <a:spAutoFit/>
          </a:bodyPr>
          <a:lstStyle/>
          <a:p>
            <a:pPr lvl="0" algn="r">
              <a:lnSpc>
                <a:spcPts val="2000"/>
              </a:lnSpc>
              <a:defRPr/>
            </a:pPr>
            <a:r>
              <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大脑是创新的源泉。人的一切心理现象或者创新意识、创新精神等都是人脑的一种基本功能，是与人类自身进化而同步形成的客观天赋，创新的过程即人类脑力劳动的过程。</a:t>
            </a:r>
            <a:endPar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5" name="Rectangle 30"/>
          <p:cNvSpPr/>
          <p:nvPr/>
        </p:nvSpPr>
        <p:spPr>
          <a:xfrm>
            <a:off x="923290" y="1544955"/>
            <a:ext cx="2980055" cy="829945"/>
          </a:xfrm>
          <a:prstGeom prst="rect">
            <a:avLst/>
          </a:prstGeom>
        </p:spPr>
        <p:txBody>
          <a:bodyPr wrap="square">
            <a:spAutoFit/>
          </a:bodyPr>
          <a:lstStyle/>
          <a:p>
            <a:pPr lvl="0" algn="r" defTabSz="91440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charset="0"/>
                <a:sym typeface="思源黑体" panose="020B0500000000000000" pitchFamily="34" charset="-122"/>
              </a:rPr>
              <a:t> （一）创新的第一原理：创新是人脑的一种机能和属性——与生俱来</a:t>
            </a:r>
            <a:endPar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36" name="Rectangle 29"/>
          <p:cNvSpPr/>
          <p:nvPr/>
        </p:nvSpPr>
        <p:spPr>
          <a:xfrm>
            <a:off x="1547495" y="5584190"/>
            <a:ext cx="8756650" cy="860425"/>
          </a:xfrm>
          <a:prstGeom prst="rect">
            <a:avLst/>
          </a:prstGeom>
        </p:spPr>
        <p:txBody>
          <a:bodyPr wrap="square">
            <a:spAutoFit/>
          </a:bodyPr>
          <a:lstStyle/>
          <a:p>
            <a:pPr lvl="0" algn="ctr">
              <a:lnSpc>
                <a:spcPts val="2000"/>
              </a:lnSpc>
              <a:defRPr/>
            </a:pPr>
            <a:r>
              <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创新能力是每个正常人所具有的自然属性与内在潜能，普通人与天才之间并无不可逾越的鸿沟。创新并不是高不可攀的事，每个人都有某种创新的能力，人的潜在创新能力一旦被某种因素激活或教育引导，都可能导致巨大创新能量的发挥。</a:t>
            </a:r>
            <a:endPar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7" name="Rectangle 30"/>
          <p:cNvSpPr/>
          <p:nvPr/>
        </p:nvSpPr>
        <p:spPr>
          <a:xfrm>
            <a:off x="3876675" y="4694555"/>
            <a:ext cx="4098290" cy="829945"/>
          </a:xfrm>
          <a:prstGeom prst="rect">
            <a:avLst/>
          </a:prstGeom>
        </p:spPr>
        <p:txBody>
          <a:bodyPr wrap="square">
            <a:spAutoFit/>
          </a:bodyPr>
          <a:lstStyle/>
          <a:p>
            <a:pPr lvl="0" algn="ctr" defTabSz="91440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charset="0"/>
                <a:sym typeface="思源黑体" panose="020B0500000000000000" pitchFamily="34" charset="-122"/>
              </a:rPr>
              <a:t>（三）创新的第三原理：创新是可以被某种因素激活或教育培训引发的一种潜</a:t>
            </a:r>
            <a:endPar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a:p>
            <a:pPr lvl="0" algn="ctr" defTabSz="91440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charset="0"/>
                <a:sym typeface="思源黑体" panose="020B0500000000000000" pitchFamily="34" charset="-122"/>
              </a:rPr>
              <a:t>在的心理品质——潜力巨大</a:t>
            </a:r>
            <a:endPar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1000"/>
                                        <p:tgtEl>
                                          <p:spTgt spid="34"/>
                                        </p:tgtEl>
                                      </p:cBhvr>
                                    </p:animEffect>
                                    <p:anim calcmode="lin" valueType="num">
                                      <p:cBhvr>
                                        <p:cTn id="19" dur="1000" fill="hold"/>
                                        <p:tgtEl>
                                          <p:spTgt spid="34"/>
                                        </p:tgtEl>
                                        <p:attrNameLst>
                                          <p:attrName>ppt_x</p:attrName>
                                        </p:attrNameLst>
                                      </p:cBhvr>
                                      <p:tavLst>
                                        <p:tav tm="0">
                                          <p:val>
                                            <p:strVal val="#ppt_x"/>
                                          </p:val>
                                        </p:tav>
                                        <p:tav tm="100000">
                                          <p:val>
                                            <p:strVal val="#ppt_x"/>
                                          </p:val>
                                        </p:tav>
                                      </p:tavLst>
                                    </p:anim>
                                    <p:anim calcmode="lin" valueType="num">
                                      <p:cBhvr>
                                        <p:cTn id="20" dur="1000" fill="hold"/>
                                        <p:tgtEl>
                                          <p:spTgt spid="34"/>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1000"/>
                                        <p:tgtEl>
                                          <p:spTgt spid="35"/>
                                        </p:tgtEl>
                                      </p:cBhvr>
                                    </p:animEffect>
                                    <p:anim calcmode="lin" valueType="num">
                                      <p:cBhvr>
                                        <p:cTn id="24" dur="1000" fill="hold"/>
                                        <p:tgtEl>
                                          <p:spTgt spid="35"/>
                                        </p:tgtEl>
                                        <p:attrNameLst>
                                          <p:attrName>ppt_x</p:attrName>
                                        </p:attrNameLst>
                                      </p:cBhvr>
                                      <p:tavLst>
                                        <p:tav tm="0">
                                          <p:val>
                                            <p:strVal val="#ppt_x"/>
                                          </p:val>
                                        </p:tav>
                                        <p:tav tm="100000">
                                          <p:val>
                                            <p:strVal val="#ppt_x"/>
                                          </p:val>
                                        </p:tav>
                                      </p:tavLst>
                                    </p:anim>
                                    <p:anim calcmode="lin" valueType="num">
                                      <p:cBhvr>
                                        <p:cTn id="25" dur="1000" fill="hold"/>
                                        <p:tgtEl>
                                          <p:spTgt spid="35"/>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1000"/>
                                        <p:tgtEl>
                                          <p:spTgt spid="36"/>
                                        </p:tgtEl>
                                      </p:cBhvr>
                                    </p:animEffect>
                                    <p:anim calcmode="lin" valueType="num">
                                      <p:cBhvr>
                                        <p:cTn id="30" dur="1000" fill="hold"/>
                                        <p:tgtEl>
                                          <p:spTgt spid="36"/>
                                        </p:tgtEl>
                                        <p:attrNameLst>
                                          <p:attrName>ppt_x</p:attrName>
                                        </p:attrNameLst>
                                      </p:cBhvr>
                                      <p:tavLst>
                                        <p:tav tm="0">
                                          <p:val>
                                            <p:strVal val="#ppt_x"/>
                                          </p:val>
                                        </p:tav>
                                        <p:tav tm="100000">
                                          <p:val>
                                            <p:strVal val="#ppt_x"/>
                                          </p:val>
                                        </p:tav>
                                      </p:tavLst>
                                    </p:anim>
                                    <p:anim calcmode="lin" valueType="num">
                                      <p:cBhvr>
                                        <p:cTn id="31" dur="1000" fill="hold"/>
                                        <p:tgtEl>
                                          <p:spTgt spid="36"/>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1000"/>
                                        <p:tgtEl>
                                          <p:spTgt spid="37"/>
                                        </p:tgtEl>
                                      </p:cBhvr>
                                    </p:animEffect>
                                    <p:anim calcmode="lin" valueType="num">
                                      <p:cBhvr>
                                        <p:cTn id="35" dur="1000" fill="hold"/>
                                        <p:tgtEl>
                                          <p:spTgt spid="37"/>
                                        </p:tgtEl>
                                        <p:attrNameLst>
                                          <p:attrName>ppt_x</p:attrName>
                                        </p:attrNameLst>
                                      </p:cBhvr>
                                      <p:tavLst>
                                        <p:tav tm="0">
                                          <p:val>
                                            <p:strVal val="#ppt_x"/>
                                          </p:val>
                                        </p:tav>
                                        <p:tav tm="100000">
                                          <p:val>
                                            <p:strVal val="#ppt_x"/>
                                          </p:val>
                                        </p:tav>
                                      </p:tavLst>
                                    </p:anim>
                                    <p:anim calcmode="lin" valueType="num">
                                      <p:cBhvr>
                                        <p:cTn id="36"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7"/>
          <p:cNvSpPr txBox="1"/>
          <p:nvPr/>
        </p:nvSpPr>
        <p:spPr>
          <a:xfrm>
            <a:off x="1094105" y="404495"/>
            <a:ext cx="4188460" cy="368300"/>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第二节　创新素质</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Picture Placeholder 2"/>
          <p:cNvSpPr txBox="1"/>
          <p:nvPr/>
        </p:nvSpPr>
        <p:spPr>
          <a:xfrm>
            <a:off x="7036872" y="1214372"/>
            <a:ext cx="2901172" cy="1919756"/>
          </a:xfrm>
          <a:custGeom>
            <a:avLst/>
            <a:gdLst>
              <a:gd name="connsiteX0" fmla="*/ 0 w 2927525"/>
              <a:gd name="connsiteY0" fmla="*/ 0 h 2244435"/>
              <a:gd name="connsiteX1" fmla="*/ 2927525 w 2927525"/>
              <a:gd name="connsiteY1" fmla="*/ 0 h 2244435"/>
              <a:gd name="connsiteX2" fmla="*/ 2927525 w 2927525"/>
              <a:gd name="connsiteY2" fmla="*/ 2244435 h 2244435"/>
              <a:gd name="connsiteX3" fmla="*/ 0 w 2927525"/>
              <a:gd name="connsiteY3" fmla="*/ 2244435 h 2244435"/>
            </a:gdLst>
            <a:ahLst/>
            <a:cxnLst>
              <a:cxn ang="0">
                <a:pos x="connsiteX0" y="connsiteY0"/>
              </a:cxn>
              <a:cxn ang="0">
                <a:pos x="connsiteX1" y="connsiteY1"/>
              </a:cxn>
              <a:cxn ang="0">
                <a:pos x="connsiteX2" y="connsiteY2"/>
              </a:cxn>
              <a:cxn ang="0">
                <a:pos x="connsiteX3" y="connsiteY3"/>
              </a:cxn>
            </a:cxnLst>
            <a:rect l="l" t="t" r="r" b="b"/>
            <a:pathLst>
              <a:path w="2927525" h="2244435">
                <a:moveTo>
                  <a:pt x="0" y="0"/>
                </a:moveTo>
                <a:lnTo>
                  <a:pt x="2927525" y="0"/>
                </a:lnTo>
                <a:lnTo>
                  <a:pt x="2927525" y="2244435"/>
                </a:lnTo>
                <a:lnTo>
                  <a:pt x="0" y="2244435"/>
                </a:lnTo>
                <a:close/>
              </a:path>
            </a:pathLst>
          </a:custGeom>
          <a:blipFill>
            <a:blip r:embed="rId1"/>
            <a:stretch>
              <a:fillRect l="-408" r="-408"/>
            </a:stretch>
          </a:blipFill>
        </p:spPr>
        <p:txBody>
          <a:bodyPr/>
          <a:lstStyle/>
          <a:p>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Picture Placeholder 4"/>
          <p:cNvSpPr txBox="1"/>
          <p:nvPr/>
        </p:nvSpPr>
        <p:spPr>
          <a:xfrm>
            <a:off x="7028133" y="3134128"/>
            <a:ext cx="2909911" cy="2415635"/>
          </a:xfrm>
          <a:custGeom>
            <a:avLst/>
            <a:gdLst>
              <a:gd name="connsiteX0" fmla="*/ 0 w 2927525"/>
              <a:gd name="connsiteY0" fmla="*/ 0 h 3429000"/>
              <a:gd name="connsiteX1" fmla="*/ 2927525 w 2927525"/>
              <a:gd name="connsiteY1" fmla="*/ 0 h 3429000"/>
              <a:gd name="connsiteX2" fmla="*/ 2927525 w 2927525"/>
              <a:gd name="connsiteY2" fmla="*/ 3429000 h 3429000"/>
              <a:gd name="connsiteX3" fmla="*/ 0 w 292752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2927525" h="3429000">
                <a:moveTo>
                  <a:pt x="0" y="0"/>
                </a:moveTo>
                <a:lnTo>
                  <a:pt x="2927525" y="0"/>
                </a:lnTo>
                <a:lnTo>
                  <a:pt x="2927525" y="3429000"/>
                </a:lnTo>
                <a:lnTo>
                  <a:pt x="0" y="3429000"/>
                </a:lnTo>
                <a:close/>
              </a:path>
            </a:pathLst>
          </a:custGeom>
          <a:blipFill>
            <a:blip r:embed="rId2"/>
            <a:stretch>
              <a:fillRect l="-11899" r="-11899"/>
            </a:stretch>
          </a:blipFill>
        </p:spPr>
        <p:txBody>
          <a:bodyPr/>
          <a:lstStyle/>
          <a:p>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4" name="Group 9"/>
          <p:cNvGrpSpPr/>
          <p:nvPr/>
        </p:nvGrpSpPr>
        <p:grpSpPr>
          <a:xfrm>
            <a:off x="1888068" y="3800451"/>
            <a:ext cx="1800200" cy="383610"/>
            <a:chOff x="12808681" y="9666312"/>
            <a:chExt cx="5068776" cy="1080120"/>
          </a:xfrm>
        </p:grpSpPr>
        <p:sp>
          <p:nvSpPr>
            <p:cNvPr id="5" name="Rounded Rectangle 10"/>
            <p:cNvSpPr/>
            <p:nvPr/>
          </p:nvSpPr>
          <p:spPr>
            <a:xfrm>
              <a:off x="12808681" y="9666312"/>
              <a:ext cx="5068776" cy="1080120"/>
            </a:xfrm>
            <a:prstGeom prst="roundRect">
              <a:avLst>
                <a:gd name="adj" fmla="val 50000"/>
              </a:avLst>
            </a:prstGeom>
            <a:solidFill>
              <a:schemeClr val="accent1"/>
            </a:solidFill>
            <a:ln>
              <a:noFill/>
            </a:ln>
            <a:effectLst>
              <a:outerShdw blurRad="495300" sx="111000" sy="111000" algn="ct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 name="Freeform 166"/>
            <p:cNvSpPr/>
            <p:nvPr/>
          </p:nvSpPr>
          <p:spPr bwMode="auto">
            <a:xfrm>
              <a:off x="16797337" y="10013844"/>
              <a:ext cx="207931" cy="385057"/>
            </a:xfrm>
            <a:custGeom>
              <a:avLst/>
              <a:gdLst>
                <a:gd name="T0" fmla="*/ 6 w 187"/>
                <a:gd name="T1" fmla="*/ 321 h 346"/>
                <a:gd name="T2" fmla="*/ 6 w 187"/>
                <a:gd name="T3" fmla="*/ 341 h 346"/>
                <a:gd name="T4" fmla="*/ 25 w 187"/>
                <a:gd name="T5" fmla="*/ 341 h 346"/>
                <a:gd name="T6" fmla="*/ 182 w 187"/>
                <a:gd name="T7" fmla="*/ 183 h 346"/>
                <a:gd name="T8" fmla="*/ 182 w 187"/>
                <a:gd name="T9" fmla="*/ 163 h 346"/>
                <a:gd name="T10" fmla="*/ 25 w 187"/>
                <a:gd name="T11" fmla="*/ 5 h 346"/>
                <a:gd name="T12" fmla="*/ 6 w 187"/>
                <a:gd name="T13" fmla="*/ 5 h 346"/>
                <a:gd name="T14" fmla="*/ 6 w 187"/>
                <a:gd name="T15" fmla="*/ 25 h 346"/>
                <a:gd name="T16" fmla="*/ 149 w 187"/>
                <a:gd name="T17" fmla="*/ 173 h 346"/>
                <a:gd name="T18" fmla="*/ 6 w 187"/>
                <a:gd name="T19" fmla="*/ 32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346">
                  <a:moveTo>
                    <a:pt x="6" y="321"/>
                  </a:moveTo>
                  <a:cubicBezTo>
                    <a:pt x="0" y="327"/>
                    <a:pt x="0" y="335"/>
                    <a:pt x="6" y="341"/>
                  </a:cubicBezTo>
                  <a:cubicBezTo>
                    <a:pt x="11" y="346"/>
                    <a:pt x="20" y="346"/>
                    <a:pt x="25" y="341"/>
                  </a:cubicBezTo>
                  <a:cubicBezTo>
                    <a:pt x="182" y="183"/>
                    <a:pt x="182" y="183"/>
                    <a:pt x="182" y="183"/>
                  </a:cubicBezTo>
                  <a:cubicBezTo>
                    <a:pt x="187" y="177"/>
                    <a:pt x="187" y="169"/>
                    <a:pt x="182" y="163"/>
                  </a:cubicBezTo>
                  <a:cubicBezTo>
                    <a:pt x="25" y="5"/>
                    <a:pt x="25" y="5"/>
                    <a:pt x="25" y="5"/>
                  </a:cubicBezTo>
                  <a:cubicBezTo>
                    <a:pt x="20" y="0"/>
                    <a:pt x="11" y="0"/>
                    <a:pt x="6" y="5"/>
                  </a:cubicBezTo>
                  <a:cubicBezTo>
                    <a:pt x="0" y="10"/>
                    <a:pt x="0" y="19"/>
                    <a:pt x="6" y="25"/>
                  </a:cubicBezTo>
                  <a:cubicBezTo>
                    <a:pt x="149" y="173"/>
                    <a:pt x="149" y="173"/>
                    <a:pt x="149" y="173"/>
                  </a:cubicBezTo>
                  <a:lnTo>
                    <a:pt x="6" y="321"/>
                  </a:lnTo>
                  <a:close/>
                </a:path>
              </a:pathLst>
            </a:custGeom>
            <a:solidFill>
              <a:schemeClr val="bg1"/>
            </a:solidFill>
            <a:ln>
              <a:solidFill>
                <a:schemeClr val="bg1"/>
              </a:solidFill>
            </a:ln>
          </p:spPr>
          <p:txBody>
            <a:bodyPr vert="horz" wrap="square" lIns="45720" tIns="22860" rIns="45720" bIns="22860" numCol="1" anchor="t" anchorCtr="0" compatLnSpc="1"/>
            <a:lstStyle/>
            <a:p>
              <a:endParaRPr lang="en-AU" sz="7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7" name="TextBox 7"/>
          <p:cNvSpPr txBox="1"/>
          <p:nvPr/>
        </p:nvSpPr>
        <p:spPr>
          <a:xfrm>
            <a:off x="1874733" y="1398903"/>
            <a:ext cx="3027680" cy="583565"/>
          </a:xfrm>
          <a:prstGeom prst="rect">
            <a:avLst/>
          </a:prstGeom>
          <a:noFill/>
        </p:spPr>
        <p:txBody>
          <a:bodyPr wrap="none" rtlCol="0">
            <a:spAutoFit/>
          </a:bodyPr>
          <a:lstStyle/>
          <a:p>
            <a:pPr algn="l"/>
            <a:r>
              <a:rPr lang="zh-CN" altLang="en-US" sz="3200" dirty="0">
                <a:solidFill>
                  <a:srgbClr val="1D9A78"/>
                </a:solidFill>
                <a:latin typeface="思源黑体" panose="020B0500000000000000" pitchFamily="34" charset="-122"/>
                <a:ea typeface="思源黑体" panose="020B0500000000000000" pitchFamily="34" charset="-122"/>
                <a:sym typeface="思源黑体" panose="020B0500000000000000" pitchFamily="34" charset="-122"/>
              </a:rPr>
              <a:t>创新</a:t>
            </a:r>
            <a:r>
              <a:rPr lang="zh-CN" altLang="en-US" sz="3200" dirty="0">
                <a:latin typeface="思源黑体" panose="020B0500000000000000" pitchFamily="34" charset="-122"/>
                <a:ea typeface="思源黑体" panose="020B0500000000000000" pitchFamily="34" charset="-122"/>
                <a:sym typeface="思源黑体" panose="020B0500000000000000" pitchFamily="34" charset="-122"/>
              </a:rPr>
              <a:t>的基本意义</a:t>
            </a:r>
            <a:endParaRPr lang="zh-CN" altLang="en-US" sz="32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TextBox 24"/>
          <p:cNvSpPr txBox="1"/>
          <p:nvPr/>
        </p:nvSpPr>
        <p:spPr>
          <a:xfrm>
            <a:off x="1874345" y="2418315"/>
            <a:ext cx="4221655" cy="1115695"/>
          </a:xfrm>
          <a:prstGeom prst="rect">
            <a:avLst/>
          </a:prstGeom>
          <a:noFill/>
        </p:spPr>
        <p:txBody>
          <a:bodyPr wrap="square" lIns="91423" tIns="45712" rIns="91423" bIns="45712" rtlCol="0">
            <a:spAutoFit/>
          </a:bodyPr>
          <a:lstStyle/>
          <a:p>
            <a:pPr lvl="0" defTabSz="1217930">
              <a:lnSpc>
                <a:spcPts val="2000"/>
              </a:lnSpc>
              <a:defRPr/>
            </a:pPr>
            <a:r>
              <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创新是成为高新人才应具备的基础素质，也是新时代的一张通行证。大学生缺乏创新就会缺乏竞争力，更加谈不上自身价值的提升。因此，创新的重要性是每位大学生都不可忽视的。</a:t>
            </a:r>
            <a:endPar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5" name="TextBox 24"/>
          <p:cNvSpPr txBox="1"/>
          <p:nvPr/>
        </p:nvSpPr>
        <p:spPr>
          <a:xfrm>
            <a:off x="1935480" y="4578350"/>
            <a:ext cx="3758565" cy="1372235"/>
          </a:xfrm>
          <a:prstGeom prst="rect">
            <a:avLst/>
          </a:prstGeom>
          <a:noFill/>
        </p:spPr>
        <p:txBody>
          <a:bodyPr wrap="square" lIns="91423" tIns="45712" rIns="91423" bIns="45712" rtlCol="0">
            <a:spAutoFit/>
          </a:bodyPr>
          <a:p>
            <a:pPr lvl="0" defTabSz="1217930">
              <a:lnSpc>
                <a:spcPts val="2000"/>
              </a:lnSpc>
              <a:defRPr/>
            </a:pPr>
            <a:r>
              <a:rPr lang="zh-CN" altLang="en-US" sz="1400" dirty="0">
                <a:latin typeface="楷体_GB2312" panose="02010609030101010101" charset="-122"/>
                <a:ea typeface="楷体_GB2312" panose="02010609030101010101" charset="-122"/>
                <a:sym typeface="思源黑体" panose="020B0500000000000000" pitchFamily="34" charset="-122"/>
              </a:rPr>
              <a:t>创新对大学生个体品格的养成具有重要作用，因为它激发的是一个人最具价值的能力和向人生更高层次发展的直接动力。创新素质教育不仅仅是大学生个体成长成才的内在与长远需要，更是我国各项事业得以迅猛发展的前提和保障</a:t>
            </a:r>
            <a:endParaRPr lang="zh-CN" altLang="en-US" sz="1400" dirty="0">
              <a:latin typeface="楷体_GB2312" panose="02010609030101010101" charset="-122"/>
              <a:ea typeface="楷体_GB2312" panose="02010609030101010101"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left)">
                                      <p:cBhvr>
                                        <p:cTn id="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2" name="文本框 17"/>
          <p:cNvSpPr txBox="1"/>
          <p:nvPr/>
        </p:nvSpPr>
        <p:spPr>
          <a:xfrm>
            <a:off x="1088390" y="381635"/>
            <a:ext cx="3477895"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第二节　创新素质</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Rectangle 1"/>
          <p:cNvSpPr/>
          <p:nvPr/>
        </p:nvSpPr>
        <p:spPr>
          <a:xfrm>
            <a:off x="495300" y="1592796"/>
            <a:ext cx="5416143" cy="4523843"/>
          </a:xfrm>
          <a:prstGeom prst="rect">
            <a:avLst/>
          </a:prstGeom>
          <a:blipFill dpi="0" rotWithShape="1">
            <a:blip r:embed="rId1"/>
            <a:srcRect/>
            <a:tile tx="0" ty="0" sx="39000" sy="39000" flip="none" algn="ctr"/>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 name="Rectangle: Rounded Corners 5"/>
          <p:cNvSpPr/>
          <p:nvPr/>
        </p:nvSpPr>
        <p:spPr>
          <a:xfrm>
            <a:off x="4791075" y="1880870"/>
            <a:ext cx="2856230" cy="617220"/>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121920" tIns="60960" rIns="121920" bIns="60960" anchor="ctr" anchorCtr="0" forceAA="0" compatLnSpc="1">
            <a:normAutofit fontScale="92500" lnSpcReduction="10000"/>
          </a:bodyPr>
          <a:p>
            <a:pPr lvl="0" algn="ctr"/>
            <a:r>
              <a:rPr lang="zh-CN" altLang="en-US" sz="24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创新的基本意义</a:t>
            </a:r>
            <a:endParaRPr lang="zh-CN" altLang="en-US" sz="2400" b="1" dirty="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 name="Oval 7"/>
          <p:cNvSpPr/>
          <p:nvPr/>
        </p:nvSpPr>
        <p:spPr>
          <a:xfrm>
            <a:off x="6696204" y="5288880"/>
            <a:ext cx="579183" cy="57918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r>
              <a:rPr lang="zh-CN" sz="2400">
                <a:latin typeface="字魂59号-创粗黑" panose="00000500000000000000" pitchFamily="2" charset="-122"/>
                <a:ea typeface="字魂59号-创粗黑" panose="00000500000000000000" pitchFamily="2" charset="-122"/>
                <a:sym typeface="字魂59号-创粗黑" panose="00000500000000000000" pitchFamily="2" charset="-122"/>
              </a:rPr>
              <a:t>三</a:t>
            </a:r>
            <a:endParaRPr lang="zh-CN"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4" name="Oval 17"/>
          <p:cNvSpPr/>
          <p:nvPr/>
        </p:nvSpPr>
        <p:spPr>
          <a:xfrm>
            <a:off x="6696204" y="4163464"/>
            <a:ext cx="579183" cy="57918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r>
              <a:rPr lang="zh-CN" sz="2400">
                <a:latin typeface="字魂59号-创粗黑" panose="00000500000000000000" pitchFamily="2" charset="-122"/>
                <a:ea typeface="字魂59号-创粗黑" panose="00000500000000000000" pitchFamily="2" charset="-122"/>
                <a:sym typeface="字魂59号-创粗黑" panose="00000500000000000000" pitchFamily="2" charset="-122"/>
              </a:rPr>
              <a:t>二</a:t>
            </a:r>
            <a:endParaRPr lang="zh-CN"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8" name="Oval 23"/>
          <p:cNvSpPr/>
          <p:nvPr/>
        </p:nvSpPr>
        <p:spPr>
          <a:xfrm>
            <a:off x="6696204" y="3038047"/>
            <a:ext cx="579183" cy="5791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r>
              <a:rPr lang="zh-CN" sz="2400">
                <a:latin typeface="字魂59号-创粗黑" panose="00000500000000000000" pitchFamily="2" charset="-122"/>
                <a:ea typeface="字魂59号-创粗黑" panose="00000500000000000000" pitchFamily="2" charset="-122"/>
                <a:sym typeface="字魂59号-创粗黑" panose="00000500000000000000" pitchFamily="2" charset="-122"/>
              </a:rPr>
              <a:t>一</a:t>
            </a:r>
            <a:endParaRPr lang="zh-CN"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2" name="TextBox 33"/>
          <p:cNvSpPr txBox="1"/>
          <p:nvPr/>
        </p:nvSpPr>
        <p:spPr>
          <a:xfrm>
            <a:off x="7325995" y="3157855"/>
            <a:ext cx="4080510" cy="338455"/>
          </a:xfrm>
          <a:prstGeom prst="rect">
            <a:avLst/>
          </a:prstGeom>
        </p:spPr>
        <p:txBody>
          <a:bodyPr vert="horz" wrap="none" lIns="192000" rIns="192000">
            <a:normAutofit fontScale="85000" lnSpcReduction="20000"/>
          </a:bodyPr>
          <a:p>
            <a:pPr algn="l"/>
            <a:r>
              <a:rPr lang="zh-CN" altLang="en-US" sz="2135" b="1" kern="9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创新是大学生获取知识的关键</a:t>
            </a:r>
            <a:endParaRPr lang="zh-CN" altLang="en-US" sz="2135" b="1" kern="9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4" name="TextBox 36"/>
          <p:cNvSpPr txBox="1"/>
          <p:nvPr/>
        </p:nvSpPr>
        <p:spPr>
          <a:xfrm>
            <a:off x="7325995" y="4284345"/>
            <a:ext cx="4080510" cy="338455"/>
          </a:xfrm>
          <a:prstGeom prst="rect">
            <a:avLst/>
          </a:prstGeom>
        </p:spPr>
        <p:txBody>
          <a:bodyPr vert="horz" wrap="none" lIns="192000" rIns="192000">
            <a:normAutofit fontScale="85000" lnSpcReduction="20000"/>
          </a:bodyPr>
          <a:p>
            <a:pPr algn="l"/>
            <a:r>
              <a:rPr lang="zh-CN" altLang="en-US" sz="2135" b="1" kern="9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创新是大学生终身学习的保证</a:t>
            </a:r>
            <a:endParaRPr lang="zh-CN" altLang="en-US" sz="2135" b="1" kern="9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 name="TextBox 39"/>
          <p:cNvSpPr txBox="1"/>
          <p:nvPr/>
        </p:nvSpPr>
        <p:spPr>
          <a:xfrm>
            <a:off x="7275195" y="5409565"/>
            <a:ext cx="4130675" cy="338455"/>
          </a:xfrm>
          <a:prstGeom prst="rect">
            <a:avLst/>
          </a:prstGeom>
        </p:spPr>
        <p:txBody>
          <a:bodyPr vert="horz" wrap="none" lIns="192000" rIns="192000">
            <a:normAutofit fontScale="85000" lnSpcReduction="20000"/>
          </a:bodyPr>
          <a:p>
            <a:pPr algn="l"/>
            <a:r>
              <a:rPr lang="zh-CN" altLang="en-US" sz="2135" b="1" kern="9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创新决定大学生的未来</a:t>
            </a:r>
            <a:endParaRPr lang="zh-CN" altLang="en-US" sz="2135" b="1" kern="9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randombar(horizontal)">
                                      <p:cBhvr>
                                        <p:cTn id="13" dur="500"/>
                                        <p:tgtEl>
                                          <p:spTgt spid="18"/>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randombar(horizontal)">
                                      <p:cBhvr>
                                        <p:cTn id="16" dur="500"/>
                                        <p:tgtEl>
                                          <p:spTgt spid="22"/>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randombar(horizontal)">
                                      <p:cBhvr>
                                        <p:cTn id="19" dur="500"/>
                                        <p:tgtEl>
                                          <p:spTgt spid="24"/>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randombar(horizontal)">
                                      <p:cBhvr>
                                        <p:cTn id="2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4" grpId="0" bldLvl="0" animBg="1"/>
      <p:bldP spid="18" grpId="0" bldLvl="0" animBg="1"/>
      <p:bldP spid="22" grpId="0"/>
      <p:bldP spid="24" grpId="0"/>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6"/>
          <p:cNvSpPr/>
          <p:nvPr/>
        </p:nvSpPr>
        <p:spPr>
          <a:xfrm>
            <a:off x="7477760" y="1523532"/>
            <a:ext cx="762000" cy="12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Freeform 11"/>
          <p:cNvSpPr/>
          <p:nvPr/>
        </p:nvSpPr>
        <p:spPr>
          <a:xfrm rot="5400000">
            <a:off x="11489025" y="335281"/>
            <a:ext cx="355600" cy="355600"/>
          </a:xfrm>
          <a:custGeom>
            <a:avLst/>
            <a:gdLst>
              <a:gd name="connsiteX0" fmla="*/ 0 w 355600"/>
              <a:gd name="connsiteY0" fmla="*/ 355600 h 355600"/>
              <a:gd name="connsiteX1" fmla="*/ 0 w 355600"/>
              <a:gd name="connsiteY1" fmla="*/ 79022 h 355600"/>
              <a:gd name="connsiteX2" fmla="*/ 0 w 355600"/>
              <a:gd name="connsiteY2" fmla="*/ 0 h 355600"/>
              <a:gd name="connsiteX3" fmla="*/ 79022 w 355600"/>
              <a:gd name="connsiteY3" fmla="*/ 0 h 355600"/>
              <a:gd name="connsiteX4" fmla="*/ 355600 w 355600"/>
              <a:gd name="connsiteY4" fmla="*/ 0 h 355600"/>
              <a:gd name="connsiteX5" fmla="*/ 355600 w 355600"/>
              <a:gd name="connsiteY5" fmla="*/ 79022 h 355600"/>
              <a:gd name="connsiteX6" fmla="*/ 79022 w 355600"/>
              <a:gd name="connsiteY6" fmla="*/ 79022 h 355600"/>
              <a:gd name="connsiteX7" fmla="*/ 79022 w 355600"/>
              <a:gd name="connsiteY7" fmla="*/ 3556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600" h="355600">
                <a:moveTo>
                  <a:pt x="0" y="355600"/>
                </a:moveTo>
                <a:lnTo>
                  <a:pt x="0" y="79022"/>
                </a:lnTo>
                <a:lnTo>
                  <a:pt x="0" y="0"/>
                </a:lnTo>
                <a:lnTo>
                  <a:pt x="79022" y="0"/>
                </a:lnTo>
                <a:lnTo>
                  <a:pt x="355600" y="0"/>
                </a:lnTo>
                <a:lnTo>
                  <a:pt x="355600" y="79022"/>
                </a:lnTo>
                <a:lnTo>
                  <a:pt x="79022" y="79022"/>
                </a:lnTo>
                <a:lnTo>
                  <a:pt x="79022" y="3556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任意形状 11"/>
          <p:cNvSpPr/>
          <p:nvPr/>
        </p:nvSpPr>
        <p:spPr>
          <a:xfrm>
            <a:off x="254000" y="2127250"/>
            <a:ext cx="2603500" cy="2603500"/>
          </a:xfrm>
          <a:custGeom>
            <a:avLst/>
            <a:gdLst>
              <a:gd name="connsiteX0" fmla="*/ 1301750 w 2603500"/>
              <a:gd name="connsiteY0" fmla="*/ 0 h 2603500"/>
              <a:gd name="connsiteX1" fmla="*/ 2603500 w 2603500"/>
              <a:gd name="connsiteY1" fmla="*/ 1301750 h 2603500"/>
              <a:gd name="connsiteX2" fmla="*/ 1301750 w 2603500"/>
              <a:gd name="connsiteY2" fmla="*/ 2603500 h 2603500"/>
              <a:gd name="connsiteX3" fmla="*/ 0 w 2603500"/>
              <a:gd name="connsiteY3" fmla="*/ 1301750 h 2603500"/>
            </a:gdLst>
            <a:ahLst/>
            <a:cxnLst>
              <a:cxn ang="0">
                <a:pos x="connsiteX0" y="connsiteY0"/>
              </a:cxn>
              <a:cxn ang="0">
                <a:pos x="connsiteX1" y="connsiteY1"/>
              </a:cxn>
              <a:cxn ang="0">
                <a:pos x="connsiteX2" y="connsiteY2"/>
              </a:cxn>
              <a:cxn ang="0">
                <a:pos x="connsiteX3" y="connsiteY3"/>
              </a:cxn>
            </a:cxnLst>
            <a:rect l="l" t="t" r="r" b="b"/>
            <a:pathLst>
              <a:path w="2603500" h="2603500">
                <a:moveTo>
                  <a:pt x="1301750" y="0"/>
                </a:moveTo>
                <a:lnTo>
                  <a:pt x="2603500" y="1301750"/>
                </a:lnTo>
                <a:lnTo>
                  <a:pt x="1301750" y="2603500"/>
                </a:lnTo>
                <a:lnTo>
                  <a:pt x="0" y="1301750"/>
                </a:lnTo>
                <a:close/>
              </a:path>
            </a:pathLst>
          </a:custGeom>
          <a:blipFill>
            <a:blip r:embed="rId1"/>
            <a:stretch>
              <a:fillRect l="-25772" r="-2577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14" tIns="22857" rIns="45714" bIns="22857" numCol="1" spcCol="0" rtlCol="0" fromWordArt="0" anchor="ctr" anchorCtr="0" forceAA="0" compatLnSpc="1">
            <a:noAutofit/>
          </a:bodyPr>
          <a:lstStyle/>
          <a:p>
            <a:pPr algn="ctr"/>
            <a:endParaRPr lang="en-US" sz="9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任意形状 12"/>
          <p:cNvSpPr/>
          <p:nvPr/>
        </p:nvSpPr>
        <p:spPr>
          <a:xfrm>
            <a:off x="0" y="0"/>
            <a:ext cx="6464020" cy="6858000"/>
          </a:xfrm>
          <a:custGeom>
            <a:avLst/>
            <a:gdLst>
              <a:gd name="connsiteX0" fmla="*/ 25435 w 6464020"/>
              <a:gd name="connsiteY0" fmla="*/ 0 h 6858000"/>
              <a:gd name="connsiteX1" fmla="*/ 3035989 w 6464020"/>
              <a:gd name="connsiteY1" fmla="*/ 0 h 6858000"/>
              <a:gd name="connsiteX2" fmla="*/ 6464020 w 6464020"/>
              <a:gd name="connsiteY2" fmla="*/ 3408528 h 6858000"/>
              <a:gd name="connsiteX3" fmla="*/ 4967331 w 6464020"/>
              <a:gd name="connsiteY3" fmla="*/ 4913781 h 6858000"/>
              <a:gd name="connsiteX4" fmla="*/ 4956721 w 6464020"/>
              <a:gd name="connsiteY4" fmla="*/ 4903232 h 6858000"/>
              <a:gd name="connsiteX5" fmla="*/ 3001953 w 6464020"/>
              <a:gd name="connsiteY5" fmla="*/ 6858000 h 6858000"/>
              <a:gd name="connsiteX6" fmla="*/ 0 w 6464020"/>
              <a:gd name="connsiteY6" fmla="*/ 6858000 h 6858000"/>
              <a:gd name="connsiteX7" fmla="*/ 3451464 w 6464020"/>
              <a:gd name="connsiteY7" fmla="*/ 34065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64020" h="6858000">
                <a:moveTo>
                  <a:pt x="25435" y="0"/>
                </a:moveTo>
                <a:lnTo>
                  <a:pt x="3035989" y="0"/>
                </a:lnTo>
                <a:lnTo>
                  <a:pt x="6464020" y="3408528"/>
                </a:lnTo>
                <a:lnTo>
                  <a:pt x="4967331" y="4913781"/>
                </a:lnTo>
                <a:lnTo>
                  <a:pt x="4956721" y="4903232"/>
                </a:lnTo>
                <a:lnTo>
                  <a:pt x="3001953" y="6858000"/>
                </a:lnTo>
                <a:lnTo>
                  <a:pt x="0" y="6858000"/>
                </a:lnTo>
                <a:lnTo>
                  <a:pt x="3451464" y="3406537"/>
                </a:lnTo>
                <a:close/>
              </a:path>
            </a:pathLst>
          </a:custGeom>
          <a:blipFill>
            <a:blip r:embed="rId2"/>
            <a:stretch>
              <a:fillRect l="-30821" r="-3082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14" tIns="22857" rIns="45714" bIns="22857" numCol="1" spcCol="0" rtlCol="0" fromWordArt="0" anchor="ctr" anchorCtr="0" forceAA="0" compatLnSpc="1">
            <a:noAutofit/>
          </a:bodyPr>
          <a:lstStyle/>
          <a:p>
            <a:pPr algn="ctr"/>
            <a:endParaRPr lang="en-US" sz="9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TextBox 7"/>
          <p:cNvSpPr txBox="1"/>
          <p:nvPr/>
        </p:nvSpPr>
        <p:spPr>
          <a:xfrm>
            <a:off x="7362211" y="2041106"/>
            <a:ext cx="4126814" cy="1568450"/>
          </a:xfrm>
          <a:prstGeom prst="rect">
            <a:avLst/>
          </a:prstGeom>
          <a:noFill/>
        </p:spPr>
        <p:txBody>
          <a:bodyPr wrap="square" rtlCol="0">
            <a:spAutoFit/>
          </a:bodyPr>
          <a:lstStyle/>
          <a:p>
            <a:r>
              <a:rPr lang="zh-CN" altLang="en-US" sz="3200" dirty="0">
                <a:solidFill>
                  <a:srgbClr val="1D9A78"/>
                </a:solidFill>
                <a:latin typeface="思源黑体" panose="020B0500000000000000" pitchFamily="34" charset="-122"/>
                <a:ea typeface="思源黑体" panose="020B0500000000000000" pitchFamily="34" charset="-122"/>
                <a:sym typeface="思源黑体" panose="020B0500000000000000" pitchFamily="34" charset="-122"/>
              </a:rPr>
              <a:t>（一）</a:t>
            </a:r>
            <a:r>
              <a:rPr lang="zh-CN" altLang="en-US" sz="3200" dirty="0">
                <a:latin typeface="思源黑体" panose="020B0500000000000000" pitchFamily="34" charset="-122"/>
                <a:ea typeface="思源黑体" panose="020B0500000000000000" pitchFamily="34" charset="-122"/>
                <a:sym typeface="思源黑体" panose="020B0500000000000000" pitchFamily="34" charset="-122"/>
              </a:rPr>
              <a:t>创新是大学生获取知识的关键</a:t>
            </a:r>
            <a:endParaRPr lang="zh-CN" altLang="en-US" sz="3200" dirty="0">
              <a:latin typeface="思源黑体" panose="020B0500000000000000" pitchFamily="34" charset="-122"/>
              <a:ea typeface="思源黑体" panose="020B0500000000000000" pitchFamily="34" charset="-122"/>
              <a:sym typeface="思源黑体" panose="020B0500000000000000" pitchFamily="34" charset="-122"/>
            </a:endParaRPr>
          </a:p>
          <a:p>
            <a:endParaRPr lang="zh-CN" altLang="en-US" sz="32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TextBox 24"/>
          <p:cNvSpPr txBox="1"/>
          <p:nvPr/>
        </p:nvSpPr>
        <p:spPr>
          <a:xfrm>
            <a:off x="7390765" y="3493770"/>
            <a:ext cx="4097655" cy="1885315"/>
          </a:xfrm>
          <a:prstGeom prst="rect">
            <a:avLst/>
          </a:prstGeom>
          <a:noFill/>
        </p:spPr>
        <p:txBody>
          <a:bodyPr wrap="square" lIns="91423" tIns="45712" rIns="91423" bIns="45712" rtlCol="0">
            <a:spAutoFit/>
          </a:bodyPr>
          <a:lstStyle/>
          <a:p>
            <a:pPr lvl="0" defTabSz="1217930">
              <a:lnSpc>
                <a:spcPts val="2000"/>
              </a:lnSpc>
              <a:defRPr/>
            </a:pPr>
            <a:r>
              <a:rPr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当今时代是知识经济时代，随着知识增长率的加快和陈旧周期的不断缩短，知识的选择、整合、转换和操作要比知识的接受更加重要。大学生最需要掌握的是那些涉及面广、迁移性强、概括程度高的“核心”知识，而这些知识是不能靠言语传授得来的，只能通过学生发挥自身的创新能力，通过主动地“构建”和“再创造”获得。</a:t>
            </a:r>
            <a:endParaRPr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6"/>
          <p:cNvSpPr/>
          <p:nvPr/>
        </p:nvSpPr>
        <p:spPr>
          <a:xfrm>
            <a:off x="7477760" y="1523532"/>
            <a:ext cx="762000" cy="12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Freeform 11"/>
          <p:cNvSpPr/>
          <p:nvPr/>
        </p:nvSpPr>
        <p:spPr>
          <a:xfrm rot="5400000">
            <a:off x="11489025" y="335281"/>
            <a:ext cx="355600" cy="355600"/>
          </a:xfrm>
          <a:custGeom>
            <a:avLst/>
            <a:gdLst>
              <a:gd name="connsiteX0" fmla="*/ 0 w 355600"/>
              <a:gd name="connsiteY0" fmla="*/ 355600 h 355600"/>
              <a:gd name="connsiteX1" fmla="*/ 0 w 355600"/>
              <a:gd name="connsiteY1" fmla="*/ 79022 h 355600"/>
              <a:gd name="connsiteX2" fmla="*/ 0 w 355600"/>
              <a:gd name="connsiteY2" fmla="*/ 0 h 355600"/>
              <a:gd name="connsiteX3" fmla="*/ 79022 w 355600"/>
              <a:gd name="connsiteY3" fmla="*/ 0 h 355600"/>
              <a:gd name="connsiteX4" fmla="*/ 355600 w 355600"/>
              <a:gd name="connsiteY4" fmla="*/ 0 h 355600"/>
              <a:gd name="connsiteX5" fmla="*/ 355600 w 355600"/>
              <a:gd name="connsiteY5" fmla="*/ 79022 h 355600"/>
              <a:gd name="connsiteX6" fmla="*/ 79022 w 355600"/>
              <a:gd name="connsiteY6" fmla="*/ 79022 h 355600"/>
              <a:gd name="connsiteX7" fmla="*/ 79022 w 355600"/>
              <a:gd name="connsiteY7" fmla="*/ 3556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600" h="355600">
                <a:moveTo>
                  <a:pt x="0" y="355600"/>
                </a:moveTo>
                <a:lnTo>
                  <a:pt x="0" y="79022"/>
                </a:lnTo>
                <a:lnTo>
                  <a:pt x="0" y="0"/>
                </a:lnTo>
                <a:lnTo>
                  <a:pt x="79022" y="0"/>
                </a:lnTo>
                <a:lnTo>
                  <a:pt x="355600" y="0"/>
                </a:lnTo>
                <a:lnTo>
                  <a:pt x="355600" y="79022"/>
                </a:lnTo>
                <a:lnTo>
                  <a:pt x="79022" y="79022"/>
                </a:lnTo>
                <a:lnTo>
                  <a:pt x="79022" y="3556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任意形状 11"/>
          <p:cNvSpPr/>
          <p:nvPr/>
        </p:nvSpPr>
        <p:spPr>
          <a:xfrm>
            <a:off x="254000" y="2127250"/>
            <a:ext cx="2603500" cy="2603500"/>
          </a:xfrm>
          <a:custGeom>
            <a:avLst/>
            <a:gdLst>
              <a:gd name="connsiteX0" fmla="*/ 1301750 w 2603500"/>
              <a:gd name="connsiteY0" fmla="*/ 0 h 2603500"/>
              <a:gd name="connsiteX1" fmla="*/ 2603500 w 2603500"/>
              <a:gd name="connsiteY1" fmla="*/ 1301750 h 2603500"/>
              <a:gd name="connsiteX2" fmla="*/ 1301750 w 2603500"/>
              <a:gd name="connsiteY2" fmla="*/ 2603500 h 2603500"/>
              <a:gd name="connsiteX3" fmla="*/ 0 w 2603500"/>
              <a:gd name="connsiteY3" fmla="*/ 1301750 h 2603500"/>
            </a:gdLst>
            <a:ahLst/>
            <a:cxnLst>
              <a:cxn ang="0">
                <a:pos x="connsiteX0" y="connsiteY0"/>
              </a:cxn>
              <a:cxn ang="0">
                <a:pos x="connsiteX1" y="connsiteY1"/>
              </a:cxn>
              <a:cxn ang="0">
                <a:pos x="connsiteX2" y="connsiteY2"/>
              </a:cxn>
              <a:cxn ang="0">
                <a:pos x="connsiteX3" y="connsiteY3"/>
              </a:cxn>
            </a:cxnLst>
            <a:rect l="l" t="t" r="r" b="b"/>
            <a:pathLst>
              <a:path w="2603500" h="2603500">
                <a:moveTo>
                  <a:pt x="1301750" y="0"/>
                </a:moveTo>
                <a:lnTo>
                  <a:pt x="2603500" y="1301750"/>
                </a:lnTo>
                <a:lnTo>
                  <a:pt x="1301750" y="2603500"/>
                </a:lnTo>
                <a:lnTo>
                  <a:pt x="0" y="1301750"/>
                </a:lnTo>
                <a:close/>
              </a:path>
            </a:pathLst>
          </a:custGeom>
          <a:blipFill>
            <a:blip r:embed="rId1"/>
            <a:stretch>
              <a:fillRect l="-25772" r="-2577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14" tIns="22857" rIns="45714" bIns="22857" numCol="1" spcCol="0" rtlCol="0" fromWordArt="0" anchor="ctr" anchorCtr="0" forceAA="0" compatLnSpc="1">
            <a:noAutofit/>
          </a:bodyPr>
          <a:lstStyle/>
          <a:p>
            <a:pPr algn="ctr"/>
            <a:endParaRPr lang="en-US" sz="9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任意形状 12"/>
          <p:cNvSpPr/>
          <p:nvPr/>
        </p:nvSpPr>
        <p:spPr>
          <a:xfrm>
            <a:off x="0" y="0"/>
            <a:ext cx="6464020" cy="6858000"/>
          </a:xfrm>
          <a:custGeom>
            <a:avLst/>
            <a:gdLst>
              <a:gd name="connsiteX0" fmla="*/ 25435 w 6464020"/>
              <a:gd name="connsiteY0" fmla="*/ 0 h 6858000"/>
              <a:gd name="connsiteX1" fmla="*/ 3035989 w 6464020"/>
              <a:gd name="connsiteY1" fmla="*/ 0 h 6858000"/>
              <a:gd name="connsiteX2" fmla="*/ 6464020 w 6464020"/>
              <a:gd name="connsiteY2" fmla="*/ 3408528 h 6858000"/>
              <a:gd name="connsiteX3" fmla="*/ 4967331 w 6464020"/>
              <a:gd name="connsiteY3" fmla="*/ 4913781 h 6858000"/>
              <a:gd name="connsiteX4" fmla="*/ 4956721 w 6464020"/>
              <a:gd name="connsiteY4" fmla="*/ 4903232 h 6858000"/>
              <a:gd name="connsiteX5" fmla="*/ 3001953 w 6464020"/>
              <a:gd name="connsiteY5" fmla="*/ 6858000 h 6858000"/>
              <a:gd name="connsiteX6" fmla="*/ 0 w 6464020"/>
              <a:gd name="connsiteY6" fmla="*/ 6858000 h 6858000"/>
              <a:gd name="connsiteX7" fmla="*/ 3451464 w 6464020"/>
              <a:gd name="connsiteY7" fmla="*/ 34065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64020" h="6858000">
                <a:moveTo>
                  <a:pt x="25435" y="0"/>
                </a:moveTo>
                <a:lnTo>
                  <a:pt x="3035989" y="0"/>
                </a:lnTo>
                <a:lnTo>
                  <a:pt x="6464020" y="3408528"/>
                </a:lnTo>
                <a:lnTo>
                  <a:pt x="4967331" y="4913781"/>
                </a:lnTo>
                <a:lnTo>
                  <a:pt x="4956721" y="4903232"/>
                </a:lnTo>
                <a:lnTo>
                  <a:pt x="3001953" y="6858000"/>
                </a:lnTo>
                <a:lnTo>
                  <a:pt x="0" y="6858000"/>
                </a:lnTo>
                <a:lnTo>
                  <a:pt x="3451464" y="3406537"/>
                </a:lnTo>
                <a:close/>
              </a:path>
            </a:pathLst>
          </a:custGeom>
          <a:blipFill>
            <a:blip r:embed="rId2"/>
            <a:stretch>
              <a:fillRect l="-30821" r="-3082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14" tIns="22857" rIns="45714" bIns="22857" numCol="1" spcCol="0" rtlCol="0" fromWordArt="0" anchor="ctr" anchorCtr="0" forceAA="0" compatLnSpc="1">
            <a:noAutofit/>
          </a:bodyPr>
          <a:lstStyle/>
          <a:p>
            <a:pPr algn="ctr"/>
            <a:endParaRPr lang="en-US" sz="9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TextBox 7"/>
          <p:cNvSpPr txBox="1"/>
          <p:nvPr/>
        </p:nvSpPr>
        <p:spPr>
          <a:xfrm>
            <a:off x="7362211" y="2041106"/>
            <a:ext cx="4126814" cy="1076325"/>
          </a:xfrm>
          <a:prstGeom prst="rect">
            <a:avLst/>
          </a:prstGeom>
          <a:noFill/>
        </p:spPr>
        <p:txBody>
          <a:bodyPr wrap="square" rtlCol="0">
            <a:spAutoFit/>
          </a:bodyPr>
          <a:lstStyle/>
          <a:p>
            <a:r>
              <a:rPr lang="zh-CN" altLang="en-US" sz="3200" dirty="0">
                <a:solidFill>
                  <a:srgbClr val="1D9A78"/>
                </a:solidFill>
                <a:latin typeface="思源黑体" panose="020B0500000000000000" pitchFamily="34" charset="-122"/>
                <a:ea typeface="思源黑体" panose="020B0500000000000000" pitchFamily="34" charset="-122"/>
                <a:sym typeface="思源黑体" panose="020B0500000000000000" pitchFamily="34" charset="-122"/>
              </a:rPr>
              <a:t>（二）</a:t>
            </a:r>
            <a:r>
              <a:rPr lang="zh-CN" altLang="en-US" sz="3200" dirty="0">
                <a:latin typeface="思源黑体" panose="020B0500000000000000" pitchFamily="34" charset="-122"/>
                <a:ea typeface="思源黑体" panose="020B0500000000000000" pitchFamily="34" charset="-122"/>
                <a:sym typeface="思源黑体" panose="020B0500000000000000" pitchFamily="34" charset="-122"/>
              </a:rPr>
              <a:t>创新是大学生终身学习的保证</a:t>
            </a:r>
            <a:endParaRPr lang="zh-CN" altLang="en-US" sz="32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TextBox 24"/>
          <p:cNvSpPr txBox="1"/>
          <p:nvPr/>
        </p:nvSpPr>
        <p:spPr>
          <a:xfrm>
            <a:off x="7390765" y="3493770"/>
            <a:ext cx="4098290" cy="2654935"/>
          </a:xfrm>
          <a:prstGeom prst="rect">
            <a:avLst/>
          </a:prstGeom>
          <a:noFill/>
        </p:spPr>
        <p:txBody>
          <a:bodyPr wrap="square" lIns="91423" tIns="45712" rIns="91423" bIns="45712" rtlCol="0">
            <a:spAutoFit/>
          </a:bodyPr>
          <a:lstStyle/>
          <a:p>
            <a:pPr lvl="0" defTabSz="1217930">
              <a:lnSpc>
                <a:spcPts val="2000"/>
              </a:lnSpc>
              <a:defRPr/>
            </a:pPr>
            <a:r>
              <a:rPr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随着高等教育规模的不断扩大，高等教育的职能正在由精英教育向素质教育转化，学习也正由阶段教育向终身教育转化，学习将成为个人生存、竞争、发展和完善的第一需要。在知识无限膨胀，陈旧周期迅速缩短的情况下，大学生的社会职业将变得更加不稳定。在创新意识的指引下，大学生有能力在毕业之后，利用各种有利条件，根据所从事的工作不断完善自身的知识和能力结构，更好地达到完善自我和适应社会的目的，从而为终身教育打下坚实的基础。</a:t>
            </a:r>
            <a:endParaRPr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6"/>
          <p:cNvSpPr/>
          <p:nvPr/>
        </p:nvSpPr>
        <p:spPr>
          <a:xfrm>
            <a:off x="7477760" y="1523532"/>
            <a:ext cx="762000" cy="12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Freeform 11"/>
          <p:cNvSpPr/>
          <p:nvPr/>
        </p:nvSpPr>
        <p:spPr>
          <a:xfrm rot="5400000">
            <a:off x="11489025" y="335281"/>
            <a:ext cx="355600" cy="355600"/>
          </a:xfrm>
          <a:custGeom>
            <a:avLst/>
            <a:gdLst>
              <a:gd name="connsiteX0" fmla="*/ 0 w 355600"/>
              <a:gd name="connsiteY0" fmla="*/ 355600 h 355600"/>
              <a:gd name="connsiteX1" fmla="*/ 0 w 355600"/>
              <a:gd name="connsiteY1" fmla="*/ 79022 h 355600"/>
              <a:gd name="connsiteX2" fmla="*/ 0 w 355600"/>
              <a:gd name="connsiteY2" fmla="*/ 0 h 355600"/>
              <a:gd name="connsiteX3" fmla="*/ 79022 w 355600"/>
              <a:gd name="connsiteY3" fmla="*/ 0 h 355600"/>
              <a:gd name="connsiteX4" fmla="*/ 355600 w 355600"/>
              <a:gd name="connsiteY4" fmla="*/ 0 h 355600"/>
              <a:gd name="connsiteX5" fmla="*/ 355600 w 355600"/>
              <a:gd name="connsiteY5" fmla="*/ 79022 h 355600"/>
              <a:gd name="connsiteX6" fmla="*/ 79022 w 355600"/>
              <a:gd name="connsiteY6" fmla="*/ 79022 h 355600"/>
              <a:gd name="connsiteX7" fmla="*/ 79022 w 355600"/>
              <a:gd name="connsiteY7" fmla="*/ 3556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600" h="355600">
                <a:moveTo>
                  <a:pt x="0" y="355600"/>
                </a:moveTo>
                <a:lnTo>
                  <a:pt x="0" y="79022"/>
                </a:lnTo>
                <a:lnTo>
                  <a:pt x="0" y="0"/>
                </a:lnTo>
                <a:lnTo>
                  <a:pt x="79022" y="0"/>
                </a:lnTo>
                <a:lnTo>
                  <a:pt x="355600" y="0"/>
                </a:lnTo>
                <a:lnTo>
                  <a:pt x="355600" y="79022"/>
                </a:lnTo>
                <a:lnTo>
                  <a:pt x="79022" y="79022"/>
                </a:lnTo>
                <a:lnTo>
                  <a:pt x="79022" y="3556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任意形状 11"/>
          <p:cNvSpPr/>
          <p:nvPr/>
        </p:nvSpPr>
        <p:spPr>
          <a:xfrm>
            <a:off x="254000" y="2127250"/>
            <a:ext cx="2603500" cy="2603500"/>
          </a:xfrm>
          <a:custGeom>
            <a:avLst/>
            <a:gdLst>
              <a:gd name="connsiteX0" fmla="*/ 1301750 w 2603500"/>
              <a:gd name="connsiteY0" fmla="*/ 0 h 2603500"/>
              <a:gd name="connsiteX1" fmla="*/ 2603500 w 2603500"/>
              <a:gd name="connsiteY1" fmla="*/ 1301750 h 2603500"/>
              <a:gd name="connsiteX2" fmla="*/ 1301750 w 2603500"/>
              <a:gd name="connsiteY2" fmla="*/ 2603500 h 2603500"/>
              <a:gd name="connsiteX3" fmla="*/ 0 w 2603500"/>
              <a:gd name="connsiteY3" fmla="*/ 1301750 h 2603500"/>
            </a:gdLst>
            <a:ahLst/>
            <a:cxnLst>
              <a:cxn ang="0">
                <a:pos x="connsiteX0" y="connsiteY0"/>
              </a:cxn>
              <a:cxn ang="0">
                <a:pos x="connsiteX1" y="connsiteY1"/>
              </a:cxn>
              <a:cxn ang="0">
                <a:pos x="connsiteX2" y="connsiteY2"/>
              </a:cxn>
              <a:cxn ang="0">
                <a:pos x="connsiteX3" y="connsiteY3"/>
              </a:cxn>
            </a:cxnLst>
            <a:rect l="l" t="t" r="r" b="b"/>
            <a:pathLst>
              <a:path w="2603500" h="2603500">
                <a:moveTo>
                  <a:pt x="1301750" y="0"/>
                </a:moveTo>
                <a:lnTo>
                  <a:pt x="2603500" y="1301750"/>
                </a:lnTo>
                <a:lnTo>
                  <a:pt x="1301750" y="2603500"/>
                </a:lnTo>
                <a:lnTo>
                  <a:pt x="0" y="1301750"/>
                </a:lnTo>
                <a:close/>
              </a:path>
            </a:pathLst>
          </a:custGeom>
          <a:blipFill>
            <a:blip r:embed="rId1"/>
            <a:stretch>
              <a:fillRect l="-25772" r="-2577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14" tIns="22857" rIns="45714" bIns="22857" numCol="1" spcCol="0" rtlCol="0" fromWordArt="0" anchor="ctr" anchorCtr="0" forceAA="0" compatLnSpc="1">
            <a:noAutofit/>
          </a:bodyPr>
          <a:lstStyle/>
          <a:p>
            <a:pPr algn="ctr"/>
            <a:endParaRPr lang="en-US" sz="9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任意形状 12"/>
          <p:cNvSpPr/>
          <p:nvPr/>
        </p:nvSpPr>
        <p:spPr>
          <a:xfrm>
            <a:off x="0" y="0"/>
            <a:ext cx="6464020" cy="6858000"/>
          </a:xfrm>
          <a:custGeom>
            <a:avLst/>
            <a:gdLst>
              <a:gd name="connsiteX0" fmla="*/ 25435 w 6464020"/>
              <a:gd name="connsiteY0" fmla="*/ 0 h 6858000"/>
              <a:gd name="connsiteX1" fmla="*/ 3035989 w 6464020"/>
              <a:gd name="connsiteY1" fmla="*/ 0 h 6858000"/>
              <a:gd name="connsiteX2" fmla="*/ 6464020 w 6464020"/>
              <a:gd name="connsiteY2" fmla="*/ 3408528 h 6858000"/>
              <a:gd name="connsiteX3" fmla="*/ 4967331 w 6464020"/>
              <a:gd name="connsiteY3" fmla="*/ 4913781 h 6858000"/>
              <a:gd name="connsiteX4" fmla="*/ 4956721 w 6464020"/>
              <a:gd name="connsiteY4" fmla="*/ 4903232 h 6858000"/>
              <a:gd name="connsiteX5" fmla="*/ 3001953 w 6464020"/>
              <a:gd name="connsiteY5" fmla="*/ 6858000 h 6858000"/>
              <a:gd name="connsiteX6" fmla="*/ 0 w 6464020"/>
              <a:gd name="connsiteY6" fmla="*/ 6858000 h 6858000"/>
              <a:gd name="connsiteX7" fmla="*/ 3451464 w 6464020"/>
              <a:gd name="connsiteY7" fmla="*/ 34065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64020" h="6858000">
                <a:moveTo>
                  <a:pt x="25435" y="0"/>
                </a:moveTo>
                <a:lnTo>
                  <a:pt x="3035989" y="0"/>
                </a:lnTo>
                <a:lnTo>
                  <a:pt x="6464020" y="3408528"/>
                </a:lnTo>
                <a:lnTo>
                  <a:pt x="4967331" y="4913781"/>
                </a:lnTo>
                <a:lnTo>
                  <a:pt x="4956721" y="4903232"/>
                </a:lnTo>
                <a:lnTo>
                  <a:pt x="3001953" y="6858000"/>
                </a:lnTo>
                <a:lnTo>
                  <a:pt x="0" y="6858000"/>
                </a:lnTo>
                <a:lnTo>
                  <a:pt x="3451464" y="3406537"/>
                </a:lnTo>
                <a:close/>
              </a:path>
            </a:pathLst>
          </a:custGeom>
          <a:blipFill>
            <a:blip r:embed="rId2"/>
            <a:stretch>
              <a:fillRect l="-30821" r="-3082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14" tIns="22857" rIns="45714" bIns="22857" numCol="1" spcCol="0" rtlCol="0" fromWordArt="0" anchor="ctr" anchorCtr="0" forceAA="0" compatLnSpc="1">
            <a:noAutofit/>
          </a:bodyPr>
          <a:lstStyle/>
          <a:p>
            <a:pPr algn="ctr"/>
            <a:endParaRPr lang="en-US" sz="9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TextBox 7"/>
          <p:cNvSpPr txBox="1"/>
          <p:nvPr/>
        </p:nvSpPr>
        <p:spPr>
          <a:xfrm>
            <a:off x="7362211" y="2041106"/>
            <a:ext cx="4126814" cy="1076325"/>
          </a:xfrm>
          <a:prstGeom prst="rect">
            <a:avLst/>
          </a:prstGeom>
          <a:noFill/>
        </p:spPr>
        <p:txBody>
          <a:bodyPr wrap="square" rtlCol="0">
            <a:spAutoFit/>
          </a:bodyPr>
          <a:lstStyle/>
          <a:p>
            <a:r>
              <a:rPr lang="zh-CN" altLang="en-US" sz="3200" dirty="0">
                <a:solidFill>
                  <a:srgbClr val="1D9A78"/>
                </a:solidFill>
                <a:latin typeface="思源黑体" panose="020B0500000000000000" pitchFamily="34" charset="-122"/>
                <a:ea typeface="思源黑体" panose="020B0500000000000000" pitchFamily="34" charset="-122"/>
                <a:sym typeface="思源黑体" panose="020B0500000000000000" pitchFamily="34" charset="-122"/>
              </a:rPr>
              <a:t>（三）</a:t>
            </a:r>
            <a:r>
              <a:rPr lang="zh-CN" altLang="en-US" sz="3200" dirty="0">
                <a:latin typeface="思源黑体" panose="020B0500000000000000" pitchFamily="34" charset="-122"/>
                <a:ea typeface="思源黑体" panose="020B0500000000000000" pitchFamily="34" charset="-122"/>
                <a:sym typeface="思源黑体" panose="020B0500000000000000" pitchFamily="34" charset="-122"/>
              </a:rPr>
              <a:t>创新决定大学生的未来</a:t>
            </a:r>
            <a:endParaRPr lang="zh-CN" altLang="en-US" sz="32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TextBox 24"/>
          <p:cNvSpPr txBox="1"/>
          <p:nvPr/>
        </p:nvSpPr>
        <p:spPr>
          <a:xfrm>
            <a:off x="7390765" y="3493770"/>
            <a:ext cx="4097655" cy="2911475"/>
          </a:xfrm>
          <a:prstGeom prst="rect">
            <a:avLst/>
          </a:prstGeom>
          <a:noFill/>
        </p:spPr>
        <p:txBody>
          <a:bodyPr wrap="square" lIns="91423" tIns="45712" rIns="91423" bIns="45712" rtlCol="0">
            <a:spAutoFit/>
          </a:bodyPr>
          <a:lstStyle/>
          <a:p>
            <a:pPr lvl="0" defTabSz="1217930">
              <a:lnSpc>
                <a:spcPts val="2000"/>
              </a:lnSpc>
              <a:defRPr/>
            </a:pPr>
            <a:r>
              <a:rPr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创新是人们综合能力的一种外在表现，是以深厚的文化底蕴、高度综合化的知识、个性化的思想和崇高的精神境界为基础的。创新思维的有与无，将决定一个人的发展前途；创新能力的高与低，将决定一个人的事业天地。古今中外，但凡在事业上有所建树、有所作为的人，都是创新思维能力很强的人。他们靠智慧、靠特色、靠创新、靠点子，开拓出了事业上的一片广阔天地。创新思维的水平决定着一个人的勇气、胆识以及谋略水平的高低。大学生准确了解、把握自己创新思维能力的大小及其表现形式，有助于自身的发展定位和目标设计。</a:t>
            </a:r>
            <a:endParaRPr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2" name="文本框 17"/>
          <p:cNvSpPr txBox="1"/>
          <p:nvPr/>
        </p:nvSpPr>
        <p:spPr>
          <a:xfrm>
            <a:off x="1088390" y="381635"/>
            <a:ext cx="3477895"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创新的心理素质</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Freeform: Shape 3"/>
          <p:cNvSpPr/>
          <p:nvPr/>
        </p:nvSpPr>
        <p:spPr bwMode="auto">
          <a:xfrm>
            <a:off x="2927350" y="4807585"/>
            <a:ext cx="3168650" cy="635000"/>
          </a:xfrm>
          <a:custGeom>
            <a:avLst/>
            <a:gdLst>
              <a:gd name="T0" fmla="*/ 3799 w 3804"/>
              <a:gd name="T1" fmla="*/ 0 h 1355"/>
              <a:gd name="T2" fmla="*/ 372 w 3804"/>
              <a:gd name="T3" fmla="*/ 0 h 1355"/>
              <a:gd name="T4" fmla="*/ 0 w 3804"/>
              <a:gd name="T5" fmla="*/ 679 h 1355"/>
              <a:gd name="T6" fmla="*/ 372 w 3804"/>
              <a:gd name="T7" fmla="*/ 1355 h 1355"/>
              <a:gd name="T8" fmla="*/ 3804 w 3804"/>
              <a:gd name="T9" fmla="*/ 1355 h 1355"/>
              <a:gd name="T10" fmla="*/ 3799 w 3804"/>
              <a:gd name="T11" fmla="*/ 0 h 1355"/>
            </a:gdLst>
            <a:ahLst/>
            <a:cxnLst>
              <a:cxn ang="0">
                <a:pos x="T0" y="T1"/>
              </a:cxn>
              <a:cxn ang="0">
                <a:pos x="T2" y="T3"/>
              </a:cxn>
              <a:cxn ang="0">
                <a:pos x="T4" y="T5"/>
              </a:cxn>
              <a:cxn ang="0">
                <a:pos x="T6" y="T7"/>
              </a:cxn>
              <a:cxn ang="0">
                <a:pos x="T8" y="T9"/>
              </a:cxn>
              <a:cxn ang="0">
                <a:pos x="T10" y="T11"/>
              </a:cxn>
            </a:cxnLst>
            <a:rect l="0" t="0" r="r" b="b"/>
            <a:pathLst>
              <a:path w="3804" h="1355">
                <a:moveTo>
                  <a:pt x="3799" y="0"/>
                </a:moveTo>
                <a:lnTo>
                  <a:pt x="372" y="0"/>
                </a:lnTo>
                <a:lnTo>
                  <a:pt x="0" y="679"/>
                </a:lnTo>
                <a:lnTo>
                  <a:pt x="372" y="1355"/>
                </a:lnTo>
                <a:lnTo>
                  <a:pt x="3804" y="1355"/>
                </a:lnTo>
                <a:lnTo>
                  <a:pt x="3799" y="0"/>
                </a:lnTo>
                <a:close/>
              </a:path>
            </a:pathLst>
          </a:custGeom>
          <a:solidFill>
            <a:schemeClr val="accent4"/>
          </a:solidFill>
          <a:ln>
            <a:noFill/>
          </a:ln>
        </p:spPr>
        <p:txBody>
          <a:bodyPr vert="horz" wrap="none" lIns="121920" tIns="60960" rIns="121920" bIns="60960" anchor="ctr" anchorCtr="0" compatLnSpc="1">
            <a:normAutofit/>
          </a:bodyPr>
          <a:p>
            <a:pPr algn="ctr"/>
            <a:r>
              <a:rPr lang="en-US" altLang="zh-CN">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5.</a:t>
            </a:r>
            <a:r>
              <a:rPr lang="zh-CN" altLang="en-US">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保持积极的情绪状态</a:t>
            </a:r>
            <a:endParaRPr lang="zh-CN" altLang="en-US">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 name="Freeform: Shape 22"/>
          <p:cNvSpPr/>
          <p:nvPr/>
        </p:nvSpPr>
        <p:spPr>
          <a:xfrm>
            <a:off x="5786755" y="2477770"/>
            <a:ext cx="179705" cy="930910"/>
          </a:xfrm>
          <a:custGeom>
            <a:avLst/>
            <a:gdLst>
              <a:gd name="connsiteX0" fmla="*/ 303644 w 304800"/>
              <a:gd name="connsiteY0" fmla="*/ 0 h 1576759"/>
              <a:gd name="connsiteX1" fmla="*/ 304800 w 304800"/>
              <a:gd name="connsiteY1" fmla="*/ 0 h 1576759"/>
              <a:gd name="connsiteX2" fmla="*/ 304800 w 304800"/>
              <a:gd name="connsiteY2" fmla="*/ 1192125 h 1576759"/>
              <a:gd name="connsiteX3" fmla="*/ 0 w 304800"/>
              <a:gd name="connsiteY3" fmla="*/ 1576759 h 1576759"/>
              <a:gd name="connsiteX4" fmla="*/ 0 w 304800"/>
              <a:gd name="connsiteY4" fmla="*/ 375069 h 1576759"/>
              <a:gd name="connsiteX5" fmla="*/ 3947 w 304800"/>
              <a:gd name="connsiteY5" fmla="*/ 378196 h 157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 h="1576759">
                <a:moveTo>
                  <a:pt x="303644" y="0"/>
                </a:moveTo>
                <a:lnTo>
                  <a:pt x="304800" y="0"/>
                </a:lnTo>
                <a:lnTo>
                  <a:pt x="304800" y="1192125"/>
                </a:lnTo>
                <a:lnTo>
                  <a:pt x="0" y="1576759"/>
                </a:lnTo>
                <a:lnTo>
                  <a:pt x="0" y="375069"/>
                </a:lnTo>
                <a:lnTo>
                  <a:pt x="3947" y="378196"/>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 name="Freeform: Shape 23"/>
          <p:cNvSpPr/>
          <p:nvPr/>
        </p:nvSpPr>
        <p:spPr>
          <a:xfrm>
            <a:off x="5963920" y="2477770"/>
            <a:ext cx="263525" cy="705485"/>
          </a:xfrm>
          <a:custGeom>
            <a:avLst/>
            <a:gdLst>
              <a:gd name="connsiteX0" fmla="*/ 0 w 445945"/>
              <a:gd name="connsiteY0" fmla="*/ 0 h 1194737"/>
              <a:gd name="connsiteX1" fmla="*/ 445945 w 445945"/>
              <a:gd name="connsiteY1" fmla="*/ 0 h 1194737"/>
              <a:gd name="connsiteX2" fmla="*/ 445945 w 445945"/>
              <a:gd name="connsiteY2" fmla="*/ 1194737 h 1194737"/>
              <a:gd name="connsiteX3" fmla="*/ 0 w 445945"/>
              <a:gd name="connsiteY3" fmla="*/ 1194737 h 1194737"/>
            </a:gdLst>
            <a:ahLst/>
            <a:cxnLst>
              <a:cxn ang="0">
                <a:pos x="connsiteX0" y="connsiteY0"/>
              </a:cxn>
              <a:cxn ang="0">
                <a:pos x="connsiteX1" y="connsiteY1"/>
              </a:cxn>
              <a:cxn ang="0">
                <a:pos x="connsiteX2" y="connsiteY2"/>
              </a:cxn>
              <a:cxn ang="0">
                <a:pos x="connsiteX3" y="connsiteY3"/>
              </a:cxn>
            </a:cxnLst>
            <a:rect l="l" t="t" r="r" b="b"/>
            <a:pathLst>
              <a:path w="445945" h="1194737">
                <a:moveTo>
                  <a:pt x="0" y="0"/>
                </a:moveTo>
                <a:lnTo>
                  <a:pt x="445945" y="0"/>
                </a:lnTo>
                <a:lnTo>
                  <a:pt x="445945" y="1194737"/>
                </a:lnTo>
                <a:lnTo>
                  <a:pt x="0" y="119473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7" name="Freeform: Shape 24"/>
          <p:cNvSpPr/>
          <p:nvPr/>
        </p:nvSpPr>
        <p:spPr>
          <a:xfrm flipH="1">
            <a:off x="6227445" y="2477770"/>
            <a:ext cx="179705" cy="930910"/>
          </a:xfrm>
          <a:custGeom>
            <a:avLst/>
            <a:gdLst>
              <a:gd name="connsiteX0" fmla="*/ 303644 w 304800"/>
              <a:gd name="connsiteY0" fmla="*/ 0 h 1576759"/>
              <a:gd name="connsiteX1" fmla="*/ 304800 w 304800"/>
              <a:gd name="connsiteY1" fmla="*/ 0 h 1576759"/>
              <a:gd name="connsiteX2" fmla="*/ 304800 w 304800"/>
              <a:gd name="connsiteY2" fmla="*/ 1192125 h 1576759"/>
              <a:gd name="connsiteX3" fmla="*/ 0 w 304800"/>
              <a:gd name="connsiteY3" fmla="*/ 1576759 h 1576759"/>
              <a:gd name="connsiteX4" fmla="*/ 0 w 304800"/>
              <a:gd name="connsiteY4" fmla="*/ 375069 h 1576759"/>
              <a:gd name="connsiteX5" fmla="*/ 3947 w 304800"/>
              <a:gd name="connsiteY5" fmla="*/ 378196 h 157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 h="1576759">
                <a:moveTo>
                  <a:pt x="303644" y="0"/>
                </a:moveTo>
                <a:lnTo>
                  <a:pt x="304800" y="0"/>
                </a:lnTo>
                <a:lnTo>
                  <a:pt x="304800" y="1192125"/>
                </a:lnTo>
                <a:lnTo>
                  <a:pt x="0" y="1576759"/>
                </a:lnTo>
                <a:lnTo>
                  <a:pt x="0" y="375069"/>
                </a:lnTo>
                <a:lnTo>
                  <a:pt x="3947" y="378196"/>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0" name="Freeform: Shape 23"/>
          <p:cNvSpPr/>
          <p:nvPr/>
        </p:nvSpPr>
        <p:spPr>
          <a:xfrm>
            <a:off x="5959475" y="1772285"/>
            <a:ext cx="263525" cy="705485"/>
          </a:xfrm>
          <a:custGeom>
            <a:avLst/>
            <a:gdLst>
              <a:gd name="connsiteX0" fmla="*/ 0 w 445945"/>
              <a:gd name="connsiteY0" fmla="*/ 0 h 1194737"/>
              <a:gd name="connsiteX1" fmla="*/ 445945 w 445945"/>
              <a:gd name="connsiteY1" fmla="*/ 0 h 1194737"/>
              <a:gd name="connsiteX2" fmla="*/ 445945 w 445945"/>
              <a:gd name="connsiteY2" fmla="*/ 1194737 h 1194737"/>
              <a:gd name="connsiteX3" fmla="*/ 0 w 445945"/>
              <a:gd name="connsiteY3" fmla="*/ 1194737 h 1194737"/>
            </a:gdLst>
            <a:ahLst/>
            <a:cxnLst>
              <a:cxn ang="0">
                <a:pos x="connsiteX0" y="connsiteY0"/>
              </a:cxn>
              <a:cxn ang="0">
                <a:pos x="connsiteX1" y="connsiteY1"/>
              </a:cxn>
              <a:cxn ang="0">
                <a:pos x="connsiteX2" y="connsiteY2"/>
              </a:cxn>
              <a:cxn ang="0">
                <a:pos x="connsiteX3" y="connsiteY3"/>
              </a:cxn>
            </a:cxnLst>
            <a:rect l="l" t="t" r="r" b="b"/>
            <a:pathLst>
              <a:path w="445945" h="1194737">
                <a:moveTo>
                  <a:pt x="0" y="0"/>
                </a:moveTo>
                <a:lnTo>
                  <a:pt x="445945" y="0"/>
                </a:lnTo>
                <a:lnTo>
                  <a:pt x="445945" y="1194737"/>
                </a:lnTo>
                <a:lnTo>
                  <a:pt x="0" y="1194737"/>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1" name="Freeform: Shape 22"/>
          <p:cNvSpPr/>
          <p:nvPr/>
        </p:nvSpPr>
        <p:spPr>
          <a:xfrm>
            <a:off x="5784215" y="1778635"/>
            <a:ext cx="179705" cy="930910"/>
          </a:xfrm>
          <a:custGeom>
            <a:avLst/>
            <a:gdLst>
              <a:gd name="connsiteX0" fmla="*/ 303644 w 304800"/>
              <a:gd name="connsiteY0" fmla="*/ 0 h 1576759"/>
              <a:gd name="connsiteX1" fmla="*/ 304800 w 304800"/>
              <a:gd name="connsiteY1" fmla="*/ 0 h 1576759"/>
              <a:gd name="connsiteX2" fmla="*/ 304800 w 304800"/>
              <a:gd name="connsiteY2" fmla="*/ 1192125 h 1576759"/>
              <a:gd name="connsiteX3" fmla="*/ 0 w 304800"/>
              <a:gd name="connsiteY3" fmla="*/ 1576759 h 1576759"/>
              <a:gd name="connsiteX4" fmla="*/ 0 w 304800"/>
              <a:gd name="connsiteY4" fmla="*/ 375069 h 1576759"/>
              <a:gd name="connsiteX5" fmla="*/ 3947 w 304800"/>
              <a:gd name="connsiteY5" fmla="*/ 378196 h 157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 h="1576759">
                <a:moveTo>
                  <a:pt x="303644" y="0"/>
                </a:moveTo>
                <a:lnTo>
                  <a:pt x="304800" y="0"/>
                </a:lnTo>
                <a:lnTo>
                  <a:pt x="304800" y="1192125"/>
                </a:lnTo>
                <a:lnTo>
                  <a:pt x="0" y="1576759"/>
                </a:lnTo>
                <a:lnTo>
                  <a:pt x="0" y="375069"/>
                </a:lnTo>
                <a:lnTo>
                  <a:pt x="3947" y="378196"/>
                </a:ln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2" name="Freeform: Shape 24"/>
          <p:cNvSpPr/>
          <p:nvPr/>
        </p:nvSpPr>
        <p:spPr>
          <a:xfrm flipH="1">
            <a:off x="6224905" y="1760855"/>
            <a:ext cx="179705" cy="930910"/>
          </a:xfrm>
          <a:custGeom>
            <a:avLst/>
            <a:gdLst>
              <a:gd name="connsiteX0" fmla="*/ 303644 w 304800"/>
              <a:gd name="connsiteY0" fmla="*/ 0 h 1576759"/>
              <a:gd name="connsiteX1" fmla="*/ 304800 w 304800"/>
              <a:gd name="connsiteY1" fmla="*/ 0 h 1576759"/>
              <a:gd name="connsiteX2" fmla="*/ 304800 w 304800"/>
              <a:gd name="connsiteY2" fmla="*/ 1192125 h 1576759"/>
              <a:gd name="connsiteX3" fmla="*/ 0 w 304800"/>
              <a:gd name="connsiteY3" fmla="*/ 1576759 h 1576759"/>
              <a:gd name="connsiteX4" fmla="*/ 0 w 304800"/>
              <a:gd name="connsiteY4" fmla="*/ 375069 h 1576759"/>
              <a:gd name="connsiteX5" fmla="*/ 3947 w 304800"/>
              <a:gd name="connsiteY5" fmla="*/ 378196 h 157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 h="1576759">
                <a:moveTo>
                  <a:pt x="303644" y="0"/>
                </a:moveTo>
                <a:lnTo>
                  <a:pt x="304800" y="0"/>
                </a:lnTo>
                <a:lnTo>
                  <a:pt x="304800" y="1192125"/>
                </a:lnTo>
                <a:lnTo>
                  <a:pt x="0" y="1576759"/>
                </a:lnTo>
                <a:lnTo>
                  <a:pt x="0" y="375069"/>
                </a:lnTo>
                <a:lnTo>
                  <a:pt x="3947" y="378196"/>
                </a:lnTo>
                <a:close/>
              </a:path>
            </a:pathLst>
          </a:cu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 name="Freeform: Shape 19"/>
          <p:cNvSpPr/>
          <p:nvPr/>
        </p:nvSpPr>
        <p:spPr>
          <a:xfrm>
            <a:off x="5786755" y="3173095"/>
            <a:ext cx="179705" cy="930910"/>
          </a:xfrm>
          <a:custGeom>
            <a:avLst/>
            <a:gdLst>
              <a:gd name="connsiteX0" fmla="*/ 303644 w 304800"/>
              <a:gd name="connsiteY0" fmla="*/ 0 h 1576759"/>
              <a:gd name="connsiteX1" fmla="*/ 304800 w 304800"/>
              <a:gd name="connsiteY1" fmla="*/ 0 h 1576759"/>
              <a:gd name="connsiteX2" fmla="*/ 304800 w 304800"/>
              <a:gd name="connsiteY2" fmla="*/ 1192125 h 1576759"/>
              <a:gd name="connsiteX3" fmla="*/ 0 w 304800"/>
              <a:gd name="connsiteY3" fmla="*/ 1576759 h 1576759"/>
              <a:gd name="connsiteX4" fmla="*/ 0 w 304800"/>
              <a:gd name="connsiteY4" fmla="*/ 375069 h 1576759"/>
              <a:gd name="connsiteX5" fmla="*/ 3947 w 304800"/>
              <a:gd name="connsiteY5" fmla="*/ 378196 h 157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 h="1576759">
                <a:moveTo>
                  <a:pt x="303644" y="0"/>
                </a:moveTo>
                <a:lnTo>
                  <a:pt x="304800" y="0"/>
                </a:lnTo>
                <a:lnTo>
                  <a:pt x="304800" y="1192125"/>
                </a:lnTo>
                <a:lnTo>
                  <a:pt x="0" y="1576759"/>
                </a:lnTo>
                <a:lnTo>
                  <a:pt x="0" y="375069"/>
                </a:lnTo>
                <a:lnTo>
                  <a:pt x="3947" y="37819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9" name="Freeform: Shape 20"/>
          <p:cNvSpPr/>
          <p:nvPr/>
        </p:nvSpPr>
        <p:spPr>
          <a:xfrm>
            <a:off x="5963920" y="3173095"/>
            <a:ext cx="263525" cy="705485"/>
          </a:xfrm>
          <a:custGeom>
            <a:avLst/>
            <a:gdLst>
              <a:gd name="connsiteX0" fmla="*/ 0 w 445945"/>
              <a:gd name="connsiteY0" fmla="*/ 0 h 1194737"/>
              <a:gd name="connsiteX1" fmla="*/ 445945 w 445945"/>
              <a:gd name="connsiteY1" fmla="*/ 0 h 1194737"/>
              <a:gd name="connsiteX2" fmla="*/ 445945 w 445945"/>
              <a:gd name="connsiteY2" fmla="*/ 1194737 h 1194737"/>
              <a:gd name="connsiteX3" fmla="*/ 0 w 445945"/>
              <a:gd name="connsiteY3" fmla="*/ 1194737 h 1194737"/>
            </a:gdLst>
            <a:ahLst/>
            <a:cxnLst>
              <a:cxn ang="0">
                <a:pos x="connsiteX0" y="connsiteY0"/>
              </a:cxn>
              <a:cxn ang="0">
                <a:pos x="connsiteX1" y="connsiteY1"/>
              </a:cxn>
              <a:cxn ang="0">
                <a:pos x="connsiteX2" y="connsiteY2"/>
              </a:cxn>
              <a:cxn ang="0">
                <a:pos x="connsiteX3" y="connsiteY3"/>
              </a:cxn>
            </a:cxnLst>
            <a:rect l="l" t="t" r="r" b="b"/>
            <a:pathLst>
              <a:path w="445945" h="1194737">
                <a:moveTo>
                  <a:pt x="0" y="0"/>
                </a:moveTo>
                <a:lnTo>
                  <a:pt x="445945" y="0"/>
                </a:lnTo>
                <a:lnTo>
                  <a:pt x="445945" y="1194737"/>
                </a:lnTo>
                <a:lnTo>
                  <a:pt x="0" y="119473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Freeform: Shape 21"/>
          <p:cNvSpPr/>
          <p:nvPr/>
        </p:nvSpPr>
        <p:spPr>
          <a:xfrm flipH="1">
            <a:off x="6227445" y="3173095"/>
            <a:ext cx="179705" cy="930910"/>
          </a:xfrm>
          <a:custGeom>
            <a:avLst/>
            <a:gdLst>
              <a:gd name="connsiteX0" fmla="*/ 303644 w 304800"/>
              <a:gd name="connsiteY0" fmla="*/ 0 h 1576759"/>
              <a:gd name="connsiteX1" fmla="*/ 304800 w 304800"/>
              <a:gd name="connsiteY1" fmla="*/ 0 h 1576759"/>
              <a:gd name="connsiteX2" fmla="*/ 304800 w 304800"/>
              <a:gd name="connsiteY2" fmla="*/ 1192125 h 1576759"/>
              <a:gd name="connsiteX3" fmla="*/ 0 w 304800"/>
              <a:gd name="connsiteY3" fmla="*/ 1576759 h 1576759"/>
              <a:gd name="connsiteX4" fmla="*/ 0 w 304800"/>
              <a:gd name="connsiteY4" fmla="*/ 375069 h 1576759"/>
              <a:gd name="connsiteX5" fmla="*/ 3947 w 304800"/>
              <a:gd name="connsiteY5" fmla="*/ 378196 h 157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 h="1576759">
                <a:moveTo>
                  <a:pt x="303644" y="0"/>
                </a:moveTo>
                <a:lnTo>
                  <a:pt x="304800" y="0"/>
                </a:lnTo>
                <a:lnTo>
                  <a:pt x="304800" y="1192125"/>
                </a:lnTo>
                <a:lnTo>
                  <a:pt x="0" y="1576759"/>
                </a:lnTo>
                <a:lnTo>
                  <a:pt x="0" y="375069"/>
                </a:lnTo>
                <a:lnTo>
                  <a:pt x="3947" y="378196"/>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1" name="Freeform: Shape 6"/>
          <p:cNvSpPr/>
          <p:nvPr/>
        </p:nvSpPr>
        <p:spPr>
          <a:xfrm>
            <a:off x="5785485" y="3871595"/>
            <a:ext cx="179705" cy="930910"/>
          </a:xfrm>
          <a:custGeom>
            <a:avLst/>
            <a:gdLst>
              <a:gd name="connsiteX0" fmla="*/ 303644 w 304800"/>
              <a:gd name="connsiteY0" fmla="*/ 0 h 1576759"/>
              <a:gd name="connsiteX1" fmla="*/ 304800 w 304800"/>
              <a:gd name="connsiteY1" fmla="*/ 0 h 1576759"/>
              <a:gd name="connsiteX2" fmla="*/ 304800 w 304800"/>
              <a:gd name="connsiteY2" fmla="*/ 1192125 h 1576759"/>
              <a:gd name="connsiteX3" fmla="*/ 0 w 304800"/>
              <a:gd name="connsiteY3" fmla="*/ 1576759 h 1576759"/>
              <a:gd name="connsiteX4" fmla="*/ 0 w 304800"/>
              <a:gd name="connsiteY4" fmla="*/ 375069 h 1576759"/>
              <a:gd name="connsiteX5" fmla="*/ 3947 w 304800"/>
              <a:gd name="connsiteY5" fmla="*/ 378196 h 157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 h="1576759">
                <a:moveTo>
                  <a:pt x="303644" y="0"/>
                </a:moveTo>
                <a:lnTo>
                  <a:pt x="304800" y="0"/>
                </a:lnTo>
                <a:lnTo>
                  <a:pt x="304800" y="1192125"/>
                </a:lnTo>
                <a:lnTo>
                  <a:pt x="0" y="1576759"/>
                </a:lnTo>
                <a:lnTo>
                  <a:pt x="0" y="375069"/>
                </a:lnTo>
                <a:lnTo>
                  <a:pt x="3947" y="378196"/>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2" name="Freeform: Shape 7"/>
          <p:cNvSpPr/>
          <p:nvPr/>
        </p:nvSpPr>
        <p:spPr>
          <a:xfrm>
            <a:off x="5962650" y="3871595"/>
            <a:ext cx="263525" cy="705485"/>
          </a:xfrm>
          <a:custGeom>
            <a:avLst/>
            <a:gdLst>
              <a:gd name="connsiteX0" fmla="*/ 0 w 445945"/>
              <a:gd name="connsiteY0" fmla="*/ 0 h 1194737"/>
              <a:gd name="connsiteX1" fmla="*/ 445945 w 445945"/>
              <a:gd name="connsiteY1" fmla="*/ 0 h 1194737"/>
              <a:gd name="connsiteX2" fmla="*/ 445945 w 445945"/>
              <a:gd name="connsiteY2" fmla="*/ 1194737 h 1194737"/>
              <a:gd name="connsiteX3" fmla="*/ 0 w 445945"/>
              <a:gd name="connsiteY3" fmla="*/ 1194737 h 1194737"/>
            </a:gdLst>
            <a:ahLst/>
            <a:cxnLst>
              <a:cxn ang="0">
                <a:pos x="connsiteX0" y="connsiteY0"/>
              </a:cxn>
              <a:cxn ang="0">
                <a:pos x="connsiteX1" y="connsiteY1"/>
              </a:cxn>
              <a:cxn ang="0">
                <a:pos x="connsiteX2" y="connsiteY2"/>
              </a:cxn>
              <a:cxn ang="0">
                <a:pos x="connsiteX3" y="connsiteY3"/>
              </a:cxn>
            </a:cxnLst>
            <a:rect l="l" t="t" r="r" b="b"/>
            <a:pathLst>
              <a:path w="445945" h="1194737">
                <a:moveTo>
                  <a:pt x="0" y="0"/>
                </a:moveTo>
                <a:lnTo>
                  <a:pt x="445945" y="0"/>
                </a:lnTo>
                <a:lnTo>
                  <a:pt x="445945" y="1194737"/>
                </a:lnTo>
                <a:lnTo>
                  <a:pt x="0" y="119473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3" name="Freeform: Shape 8"/>
          <p:cNvSpPr/>
          <p:nvPr/>
        </p:nvSpPr>
        <p:spPr>
          <a:xfrm flipH="1">
            <a:off x="6226175" y="3871595"/>
            <a:ext cx="179705" cy="930910"/>
          </a:xfrm>
          <a:custGeom>
            <a:avLst/>
            <a:gdLst>
              <a:gd name="connsiteX0" fmla="*/ 303644 w 304800"/>
              <a:gd name="connsiteY0" fmla="*/ 0 h 1576759"/>
              <a:gd name="connsiteX1" fmla="*/ 304800 w 304800"/>
              <a:gd name="connsiteY1" fmla="*/ 0 h 1576759"/>
              <a:gd name="connsiteX2" fmla="*/ 304800 w 304800"/>
              <a:gd name="connsiteY2" fmla="*/ 1192125 h 1576759"/>
              <a:gd name="connsiteX3" fmla="*/ 0 w 304800"/>
              <a:gd name="connsiteY3" fmla="*/ 1576759 h 1576759"/>
              <a:gd name="connsiteX4" fmla="*/ 0 w 304800"/>
              <a:gd name="connsiteY4" fmla="*/ 375069 h 1576759"/>
              <a:gd name="connsiteX5" fmla="*/ 3947 w 304800"/>
              <a:gd name="connsiteY5" fmla="*/ 378196 h 157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 h="1576759">
                <a:moveTo>
                  <a:pt x="303644" y="0"/>
                </a:moveTo>
                <a:lnTo>
                  <a:pt x="304800" y="0"/>
                </a:lnTo>
                <a:lnTo>
                  <a:pt x="304800" y="1192125"/>
                </a:lnTo>
                <a:lnTo>
                  <a:pt x="0" y="1576759"/>
                </a:lnTo>
                <a:lnTo>
                  <a:pt x="0" y="375069"/>
                </a:lnTo>
                <a:lnTo>
                  <a:pt x="3947" y="378196"/>
                </a:lnTo>
                <a:close/>
              </a:path>
            </a:pathLst>
          </a:cu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14" name="Group 9"/>
          <p:cNvGrpSpPr/>
          <p:nvPr/>
        </p:nvGrpSpPr>
        <p:grpSpPr>
          <a:xfrm rot="0">
            <a:off x="5962650" y="4566920"/>
            <a:ext cx="264160" cy="759460"/>
            <a:chOff x="4469832" y="3408828"/>
            <a:chExt cx="263878" cy="759478"/>
          </a:xfrm>
          <a:solidFill>
            <a:schemeClr val="accent4"/>
          </a:solidFill>
        </p:grpSpPr>
        <p:sp>
          <p:nvSpPr>
            <p:cNvPr id="27" name="Freeform: Shape 15"/>
            <p:cNvSpPr/>
            <p:nvPr/>
          </p:nvSpPr>
          <p:spPr>
            <a:xfrm>
              <a:off x="4470479" y="3408828"/>
              <a:ext cx="263231" cy="705227"/>
            </a:xfrm>
            <a:custGeom>
              <a:avLst/>
              <a:gdLst>
                <a:gd name="connsiteX0" fmla="*/ 0 w 445945"/>
                <a:gd name="connsiteY0" fmla="*/ 0 h 1194737"/>
                <a:gd name="connsiteX1" fmla="*/ 445945 w 445945"/>
                <a:gd name="connsiteY1" fmla="*/ 0 h 1194737"/>
                <a:gd name="connsiteX2" fmla="*/ 445945 w 445945"/>
                <a:gd name="connsiteY2" fmla="*/ 1194737 h 1194737"/>
                <a:gd name="connsiteX3" fmla="*/ 0 w 445945"/>
                <a:gd name="connsiteY3" fmla="*/ 1194737 h 1194737"/>
              </a:gdLst>
              <a:ahLst/>
              <a:cxnLst>
                <a:cxn ang="0">
                  <a:pos x="connsiteX0" y="connsiteY0"/>
                </a:cxn>
                <a:cxn ang="0">
                  <a:pos x="connsiteX1" y="connsiteY1"/>
                </a:cxn>
                <a:cxn ang="0">
                  <a:pos x="connsiteX2" y="connsiteY2"/>
                </a:cxn>
                <a:cxn ang="0">
                  <a:pos x="connsiteX3" y="connsiteY3"/>
                </a:cxn>
              </a:cxnLst>
              <a:rect l="l" t="t" r="r" b="b"/>
              <a:pathLst>
                <a:path w="445945" h="1194737">
                  <a:moveTo>
                    <a:pt x="0" y="0"/>
                  </a:moveTo>
                  <a:lnTo>
                    <a:pt x="445945" y="0"/>
                  </a:lnTo>
                  <a:lnTo>
                    <a:pt x="445945" y="1194737"/>
                  </a:lnTo>
                  <a:lnTo>
                    <a:pt x="0" y="11947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8" name="Freeform: Shape 16"/>
            <p:cNvSpPr/>
            <p:nvPr/>
          </p:nvSpPr>
          <p:spPr>
            <a:xfrm>
              <a:off x="4469832" y="4115863"/>
              <a:ext cx="263231" cy="52443"/>
            </a:xfrm>
            <a:custGeom>
              <a:avLst/>
              <a:gdLst>
                <a:gd name="connsiteX0" fmla="*/ 0 w 413533"/>
                <a:gd name="connsiteY0" fmla="*/ 0 h 82388"/>
                <a:gd name="connsiteX1" fmla="*/ 413533 w 413533"/>
                <a:gd name="connsiteY1" fmla="*/ 0 h 82388"/>
                <a:gd name="connsiteX2" fmla="*/ 410293 w 413533"/>
                <a:gd name="connsiteY2" fmla="*/ 4444 h 82388"/>
                <a:gd name="connsiteX3" fmla="*/ 206766 w 413533"/>
                <a:gd name="connsiteY3" fmla="*/ 82388 h 82388"/>
                <a:gd name="connsiteX4" fmla="*/ 3240 w 413533"/>
                <a:gd name="connsiteY4" fmla="*/ 4444 h 8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3533" h="82388">
                  <a:moveTo>
                    <a:pt x="0" y="0"/>
                  </a:moveTo>
                  <a:lnTo>
                    <a:pt x="413533" y="0"/>
                  </a:lnTo>
                  <a:lnTo>
                    <a:pt x="410293" y="4444"/>
                  </a:lnTo>
                  <a:cubicBezTo>
                    <a:pt x="358206" y="52602"/>
                    <a:pt x="286248" y="82388"/>
                    <a:pt x="206766" y="82388"/>
                  </a:cubicBezTo>
                  <a:cubicBezTo>
                    <a:pt x="127284" y="82388"/>
                    <a:pt x="55327" y="52602"/>
                    <a:pt x="3240" y="444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15" name="Freeform: Shape 10"/>
          <p:cNvSpPr/>
          <p:nvPr/>
        </p:nvSpPr>
        <p:spPr>
          <a:xfrm rot="20560681">
            <a:off x="5683250" y="4610100"/>
            <a:ext cx="399415" cy="720725"/>
          </a:xfrm>
          <a:custGeom>
            <a:avLst/>
            <a:gdLst>
              <a:gd name="connsiteX0" fmla="*/ 398565 w 399216"/>
              <a:gd name="connsiteY0" fmla="*/ 0 h 720509"/>
              <a:gd name="connsiteX1" fmla="*/ 399216 w 399216"/>
              <a:gd name="connsiteY1" fmla="*/ 203 h 720509"/>
              <a:gd name="connsiteX2" fmla="*/ 189700 w 399216"/>
              <a:gd name="connsiteY2" fmla="*/ 671975 h 720509"/>
              <a:gd name="connsiteX3" fmla="*/ 187218 w 399216"/>
              <a:gd name="connsiteY3" fmla="*/ 673667 h 720509"/>
              <a:gd name="connsiteX4" fmla="*/ 189945 w 399216"/>
              <a:gd name="connsiteY4" fmla="*/ 673667 h 720509"/>
              <a:gd name="connsiteX5" fmla="*/ 188471 w 399216"/>
              <a:gd name="connsiteY5" fmla="*/ 676194 h 720509"/>
              <a:gd name="connsiteX6" fmla="*/ 95893 w 399216"/>
              <a:gd name="connsiteY6" fmla="*/ 720509 h 720509"/>
              <a:gd name="connsiteX7" fmla="*/ 3316 w 399216"/>
              <a:gd name="connsiteY7" fmla="*/ 676194 h 720509"/>
              <a:gd name="connsiteX8" fmla="*/ 3158 w 399216"/>
              <a:gd name="connsiteY8" fmla="*/ 675923 h 720509"/>
              <a:gd name="connsiteX9" fmla="*/ 0 w 399216"/>
              <a:gd name="connsiteY9" fmla="*/ 675934 h 720509"/>
              <a:gd name="connsiteX10" fmla="*/ 161540 w 399216"/>
              <a:gd name="connsiteY10" fmla="*/ 157989 h 720509"/>
              <a:gd name="connsiteX11" fmla="*/ 163215 w 399216"/>
              <a:gd name="connsiteY11" fmla="*/ 160445 h 720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9216" h="720509">
                <a:moveTo>
                  <a:pt x="398565" y="0"/>
                </a:moveTo>
                <a:lnTo>
                  <a:pt x="399216" y="203"/>
                </a:lnTo>
                <a:lnTo>
                  <a:pt x="189700" y="671975"/>
                </a:lnTo>
                <a:lnTo>
                  <a:pt x="187218" y="673667"/>
                </a:lnTo>
                <a:lnTo>
                  <a:pt x="189945" y="673667"/>
                </a:lnTo>
                <a:lnTo>
                  <a:pt x="188471" y="676194"/>
                </a:lnTo>
                <a:cubicBezTo>
                  <a:pt x="164779" y="703574"/>
                  <a:pt x="132047" y="720509"/>
                  <a:pt x="95893" y="720509"/>
                </a:cubicBezTo>
                <a:cubicBezTo>
                  <a:pt x="59739" y="720509"/>
                  <a:pt x="27009" y="703574"/>
                  <a:pt x="3316" y="676194"/>
                </a:cubicBezTo>
                <a:lnTo>
                  <a:pt x="3158" y="675923"/>
                </a:lnTo>
                <a:lnTo>
                  <a:pt x="0" y="675934"/>
                </a:lnTo>
                <a:lnTo>
                  <a:pt x="161540" y="157989"/>
                </a:lnTo>
                <a:lnTo>
                  <a:pt x="163215" y="160445"/>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6" name="Freeform: Shape 11"/>
          <p:cNvSpPr/>
          <p:nvPr/>
        </p:nvSpPr>
        <p:spPr>
          <a:xfrm rot="1039318" flipH="1">
            <a:off x="6109970" y="4605020"/>
            <a:ext cx="399415" cy="720725"/>
          </a:xfrm>
          <a:custGeom>
            <a:avLst/>
            <a:gdLst>
              <a:gd name="connsiteX0" fmla="*/ 398565 w 399216"/>
              <a:gd name="connsiteY0" fmla="*/ 0 h 720509"/>
              <a:gd name="connsiteX1" fmla="*/ 399216 w 399216"/>
              <a:gd name="connsiteY1" fmla="*/ 203 h 720509"/>
              <a:gd name="connsiteX2" fmla="*/ 189700 w 399216"/>
              <a:gd name="connsiteY2" fmla="*/ 671975 h 720509"/>
              <a:gd name="connsiteX3" fmla="*/ 187218 w 399216"/>
              <a:gd name="connsiteY3" fmla="*/ 673667 h 720509"/>
              <a:gd name="connsiteX4" fmla="*/ 189945 w 399216"/>
              <a:gd name="connsiteY4" fmla="*/ 673667 h 720509"/>
              <a:gd name="connsiteX5" fmla="*/ 188471 w 399216"/>
              <a:gd name="connsiteY5" fmla="*/ 676194 h 720509"/>
              <a:gd name="connsiteX6" fmla="*/ 95893 w 399216"/>
              <a:gd name="connsiteY6" fmla="*/ 720509 h 720509"/>
              <a:gd name="connsiteX7" fmla="*/ 3316 w 399216"/>
              <a:gd name="connsiteY7" fmla="*/ 676194 h 720509"/>
              <a:gd name="connsiteX8" fmla="*/ 3158 w 399216"/>
              <a:gd name="connsiteY8" fmla="*/ 675923 h 720509"/>
              <a:gd name="connsiteX9" fmla="*/ 0 w 399216"/>
              <a:gd name="connsiteY9" fmla="*/ 675934 h 720509"/>
              <a:gd name="connsiteX10" fmla="*/ 161540 w 399216"/>
              <a:gd name="connsiteY10" fmla="*/ 157989 h 720509"/>
              <a:gd name="connsiteX11" fmla="*/ 163215 w 399216"/>
              <a:gd name="connsiteY11" fmla="*/ 160445 h 720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9216" h="720509">
                <a:moveTo>
                  <a:pt x="398565" y="0"/>
                </a:moveTo>
                <a:lnTo>
                  <a:pt x="399216" y="203"/>
                </a:lnTo>
                <a:lnTo>
                  <a:pt x="189700" y="671975"/>
                </a:lnTo>
                <a:lnTo>
                  <a:pt x="187218" y="673667"/>
                </a:lnTo>
                <a:lnTo>
                  <a:pt x="189945" y="673667"/>
                </a:lnTo>
                <a:lnTo>
                  <a:pt x="188471" y="676194"/>
                </a:lnTo>
                <a:cubicBezTo>
                  <a:pt x="164779" y="703574"/>
                  <a:pt x="132047" y="720509"/>
                  <a:pt x="95893" y="720509"/>
                </a:cubicBezTo>
                <a:cubicBezTo>
                  <a:pt x="59739" y="720509"/>
                  <a:pt x="27009" y="703574"/>
                  <a:pt x="3316" y="676194"/>
                </a:cubicBezTo>
                <a:lnTo>
                  <a:pt x="3158" y="675923"/>
                </a:lnTo>
                <a:lnTo>
                  <a:pt x="0" y="675934"/>
                </a:lnTo>
                <a:lnTo>
                  <a:pt x="161540" y="157989"/>
                </a:lnTo>
                <a:lnTo>
                  <a:pt x="163215" y="160445"/>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17" name="Group 12"/>
          <p:cNvGrpSpPr/>
          <p:nvPr/>
        </p:nvGrpSpPr>
        <p:grpSpPr>
          <a:xfrm rot="0">
            <a:off x="5785485" y="5198745"/>
            <a:ext cx="612140" cy="244475"/>
            <a:chOff x="4292842" y="4040090"/>
            <a:chExt cx="612414" cy="244247"/>
          </a:xfrm>
        </p:grpSpPr>
        <p:sp>
          <p:nvSpPr>
            <p:cNvPr id="25" name="Oval 13"/>
            <p:cNvSpPr/>
            <p:nvPr/>
          </p:nvSpPr>
          <p:spPr>
            <a:xfrm>
              <a:off x="4292842" y="4040090"/>
              <a:ext cx="612414" cy="244247"/>
            </a:xfrm>
            <a:prstGeom prst="ellipse">
              <a:avLst/>
            </a:prstGeom>
            <a:solidFill>
              <a:srgbClr val="F2A16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 name="Oval 14"/>
            <p:cNvSpPr/>
            <p:nvPr/>
          </p:nvSpPr>
          <p:spPr>
            <a:xfrm>
              <a:off x="4469832" y="4112952"/>
              <a:ext cx="277584" cy="110708"/>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18" name="Freeform: Shape 25"/>
          <p:cNvSpPr/>
          <p:nvPr/>
        </p:nvSpPr>
        <p:spPr bwMode="auto">
          <a:xfrm>
            <a:off x="2903220" y="2016125"/>
            <a:ext cx="2883535" cy="675640"/>
          </a:xfrm>
          <a:custGeom>
            <a:avLst/>
            <a:gdLst>
              <a:gd name="T0" fmla="*/ 3799 w 3804"/>
              <a:gd name="T1" fmla="*/ 0 h 1355"/>
              <a:gd name="T2" fmla="*/ 372 w 3804"/>
              <a:gd name="T3" fmla="*/ 0 h 1355"/>
              <a:gd name="T4" fmla="*/ 0 w 3804"/>
              <a:gd name="T5" fmla="*/ 679 h 1355"/>
              <a:gd name="T6" fmla="*/ 372 w 3804"/>
              <a:gd name="T7" fmla="*/ 1355 h 1355"/>
              <a:gd name="T8" fmla="*/ 3804 w 3804"/>
              <a:gd name="T9" fmla="*/ 1355 h 1355"/>
              <a:gd name="T10" fmla="*/ 3799 w 3804"/>
              <a:gd name="T11" fmla="*/ 0 h 1355"/>
            </a:gdLst>
            <a:ahLst/>
            <a:cxnLst>
              <a:cxn ang="0">
                <a:pos x="T0" y="T1"/>
              </a:cxn>
              <a:cxn ang="0">
                <a:pos x="T2" y="T3"/>
              </a:cxn>
              <a:cxn ang="0">
                <a:pos x="T4" y="T5"/>
              </a:cxn>
              <a:cxn ang="0">
                <a:pos x="T6" y="T7"/>
              </a:cxn>
              <a:cxn ang="0">
                <a:pos x="T8" y="T9"/>
              </a:cxn>
              <a:cxn ang="0">
                <a:pos x="T10" y="T11"/>
              </a:cxn>
            </a:cxnLst>
            <a:rect l="0" t="0" r="r" b="b"/>
            <a:pathLst>
              <a:path w="3804" h="1355">
                <a:moveTo>
                  <a:pt x="3799" y="0"/>
                </a:moveTo>
                <a:lnTo>
                  <a:pt x="372" y="0"/>
                </a:lnTo>
                <a:lnTo>
                  <a:pt x="0" y="679"/>
                </a:lnTo>
                <a:lnTo>
                  <a:pt x="372" y="1355"/>
                </a:lnTo>
                <a:lnTo>
                  <a:pt x="3804" y="1355"/>
                </a:lnTo>
                <a:lnTo>
                  <a:pt x="3799" y="0"/>
                </a:lnTo>
                <a:close/>
              </a:path>
            </a:pathLst>
          </a:custGeom>
          <a:solidFill>
            <a:schemeClr val="accent6">
              <a:lumMod val="75000"/>
            </a:schemeClr>
          </a:solidFill>
          <a:ln>
            <a:noFill/>
          </a:ln>
        </p:spPr>
        <p:txBody>
          <a:bodyPr vert="horz" wrap="none" lIns="121920" tIns="60960" rIns="121920" bIns="60960" anchor="ctr" anchorCtr="0" compatLnSpc="1">
            <a:normAutofit/>
          </a:bodyPr>
          <a:p>
            <a:pPr algn="ctr"/>
            <a:r>
              <a:rPr lang="en-US" altLang="zh-CN">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1.</a:t>
            </a:r>
            <a:r>
              <a:rPr lang="zh-CN" altLang="en-US">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积极的人生态度</a:t>
            </a:r>
            <a:endParaRPr lang="zh-CN" altLang="en-US">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9" name="Freeform: Shape 26"/>
          <p:cNvSpPr/>
          <p:nvPr/>
        </p:nvSpPr>
        <p:spPr bwMode="auto">
          <a:xfrm flipH="1">
            <a:off x="6404610" y="2715260"/>
            <a:ext cx="2883535" cy="675640"/>
          </a:xfrm>
          <a:custGeom>
            <a:avLst/>
            <a:gdLst>
              <a:gd name="T0" fmla="*/ 3799 w 3804"/>
              <a:gd name="T1" fmla="*/ 0 h 1355"/>
              <a:gd name="T2" fmla="*/ 372 w 3804"/>
              <a:gd name="T3" fmla="*/ 0 h 1355"/>
              <a:gd name="T4" fmla="*/ 0 w 3804"/>
              <a:gd name="T5" fmla="*/ 679 h 1355"/>
              <a:gd name="T6" fmla="*/ 372 w 3804"/>
              <a:gd name="T7" fmla="*/ 1355 h 1355"/>
              <a:gd name="T8" fmla="*/ 3804 w 3804"/>
              <a:gd name="T9" fmla="*/ 1355 h 1355"/>
              <a:gd name="T10" fmla="*/ 3799 w 3804"/>
              <a:gd name="T11" fmla="*/ 0 h 1355"/>
            </a:gdLst>
            <a:ahLst/>
            <a:cxnLst>
              <a:cxn ang="0">
                <a:pos x="T0" y="T1"/>
              </a:cxn>
              <a:cxn ang="0">
                <a:pos x="T2" y="T3"/>
              </a:cxn>
              <a:cxn ang="0">
                <a:pos x="T4" y="T5"/>
              </a:cxn>
              <a:cxn ang="0">
                <a:pos x="T6" y="T7"/>
              </a:cxn>
              <a:cxn ang="0">
                <a:pos x="T8" y="T9"/>
              </a:cxn>
              <a:cxn ang="0">
                <a:pos x="T10" y="T11"/>
              </a:cxn>
            </a:cxnLst>
            <a:rect l="0" t="0" r="r" b="b"/>
            <a:pathLst>
              <a:path w="3804" h="1355">
                <a:moveTo>
                  <a:pt x="3799" y="0"/>
                </a:moveTo>
                <a:lnTo>
                  <a:pt x="372" y="0"/>
                </a:lnTo>
                <a:lnTo>
                  <a:pt x="0" y="679"/>
                </a:lnTo>
                <a:lnTo>
                  <a:pt x="372" y="1355"/>
                </a:lnTo>
                <a:lnTo>
                  <a:pt x="3804" y="1355"/>
                </a:lnTo>
                <a:lnTo>
                  <a:pt x="3799" y="0"/>
                </a:lnTo>
                <a:close/>
              </a:path>
            </a:pathLst>
          </a:custGeom>
          <a:solidFill>
            <a:schemeClr val="accent1"/>
          </a:solidFill>
          <a:ln>
            <a:noFill/>
          </a:ln>
        </p:spPr>
        <p:txBody>
          <a:bodyPr vert="horz" wrap="none" lIns="121920" tIns="60960" rIns="121920" bIns="60960" anchor="ctr" anchorCtr="0" compatLnSpc="1">
            <a:normAutofit/>
          </a:bodyPr>
          <a:p>
            <a:pPr algn="ctr"/>
            <a:r>
              <a:rPr lang="en-US" altLang="zh-CN">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2.</a:t>
            </a:r>
            <a:r>
              <a:rPr lang="zh-CN" altLang="en-US">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肯定的自我意识</a:t>
            </a:r>
            <a:endParaRPr lang="zh-CN" altLang="en-US">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a:p>
            <a:pPr algn="ctr"/>
            <a:r>
              <a:rPr lang="zh-CN" altLang="en-US">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（良好的自信）</a:t>
            </a:r>
            <a:endParaRPr lang="zh-CN" altLang="en-US">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0" name="Freeform: Shape 27"/>
          <p:cNvSpPr/>
          <p:nvPr/>
        </p:nvSpPr>
        <p:spPr bwMode="auto">
          <a:xfrm flipH="1">
            <a:off x="6404610" y="4136390"/>
            <a:ext cx="2883535" cy="675640"/>
          </a:xfrm>
          <a:custGeom>
            <a:avLst/>
            <a:gdLst>
              <a:gd name="T0" fmla="*/ 3799 w 3804"/>
              <a:gd name="T1" fmla="*/ 0 h 1355"/>
              <a:gd name="T2" fmla="*/ 372 w 3804"/>
              <a:gd name="T3" fmla="*/ 0 h 1355"/>
              <a:gd name="T4" fmla="*/ 0 w 3804"/>
              <a:gd name="T5" fmla="*/ 679 h 1355"/>
              <a:gd name="T6" fmla="*/ 372 w 3804"/>
              <a:gd name="T7" fmla="*/ 1355 h 1355"/>
              <a:gd name="T8" fmla="*/ 3804 w 3804"/>
              <a:gd name="T9" fmla="*/ 1355 h 1355"/>
              <a:gd name="T10" fmla="*/ 3799 w 3804"/>
              <a:gd name="T11" fmla="*/ 0 h 1355"/>
            </a:gdLst>
            <a:ahLst/>
            <a:cxnLst>
              <a:cxn ang="0">
                <a:pos x="T0" y="T1"/>
              </a:cxn>
              <a:cxn ang="0">
                <a:pos x="T2" y="T3"/>
              </a:cxn>
              <a:cxn ang="0">
                <a:pos x="T4" y="T5"/>
              </a:cxn>
              <a:cxn ang="0">
                <a:pos x="T6" y="T7"/>
              </a:cxn>
              <a:cxn ang="0">
                <a:pos x="T8" y="T9"/>
              </a:cxn>
              <a:cxn ang="0">
                <a:pos x="T10" y="T11"/>
              </a:cxn>
            </a:cxnLst>
            <a:rect l="0" t="0" r="r" b="b"/>
            <a:pathLst>
              <a:path w="3804" h="1355">
                <a:moveTo>
                  <a:pt x="3799" y="0"/>
                </a:moveTo>
                <a:lnTo>
                  <a:pt x="372" y="0"/>
                </a:lnTo>
                <a:lnTo>
                  <a:pt x="0" y="679"/>
                </a:lnTo>
                <a:lnTo>
                  <a:pt x="372" y="1355"/>
                </a:lnTo>
                <a:lnTo>
                  <a:pt x="3804" y="1355"/>
                </a:lnTo>
                <a:lnTo>
                  <a:pt x="3799" y="0"/>
                </a:lnTo>
                <a:close/>
              </a:path>
            </a:pathLst>
          </a:custGeom>
          <a:solidFill>
            <a:schemeClr val="accent3"/>
          </a:solidFill>
          <a:ln>
            <a:noFill/>
          </a:ln>
        </p:spPr>
        <p:txBody>
          <a:bodyPr vert="horz" wrap="none" lIns="121920" tIns="60960" rIns="121920" bIns="60960" anchor="ctr" anchorCtr="0" compatLnSpc="1">
            <a:normAutofit/>
          </a:bodyPr>
          <a:p>
            <a:pPr algn="ctr"/>
            <a:r>
              <a:rPr lang="en-US" altLang="zh-CN">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4.</a:t>
            </a:r>
            <a:r>
              <a:rPr lang="zh-CN" altLang="en-US">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创造性的认知风格</a:t>
            </a:r>
            <a:endParaRPr lang="zh-CN" altLang="en-US">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1" name="TextBox 28"/>
          <p:cNvSpPr txBox="1"/>
          <p:nvPr/>
        </p:nvSpPr>
        <p:spPr>
          <a:xfrm>
            <a:off x="9367520" y="2718435"/>
            <a:ext cx="2676525" cy="690245"/>
          </a:xfrm>
          <a:prstGeom prst="rect">
            <a:avLst/>
          </a:prstGeom>
        </p:spPr>
        <p:txBody>
          <a:bodyPr vert="horz" wrap="square" lIns="0" tIns="0" rIns="0" bIns="0">
            <a:noAutofit/>
          </a:bodyPr>
          <a:p>
            <a:pPr>
              <a:lnSpc>
                <a:spcPct val="120000"/>
              </a:lnSpc>
            </a:pPr>
            <a:r>
              <a:rPr lang="zh-CN" altLang="en-US" sz="12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如果一名大学生没有积极的自我肯定，缺乏自信，就会看不到自己的优势和能力，将自己的创新思维扼杀掉。</a:t>
            </a:r>
            <a:endParaRPr lang="zh-CN" altLang="en-US" sz="12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2" name="TextBox 33"/>
          <p:cNvSpPr txBox="1"/>
          <p:nvPr/>
        </p:nvSpPr>
        <p:spPr>
          <a:xfrm>
            <a:off x="9367520" y="4112260"/>
            <a:ext cx="2676525" cy="690245"/>
          </a:xfrm>
          <a:prstGeom prst="rect">
            <a:avLst/>
          </a:prstGeom>
        </p:spPr>
        <p:txBody>
          <a:bodyPr vert="horz" wrap="square" lIns="0" tIns="0" rIns="0" bIns="0" anchor="ctr" anchorCtr="0">
            <a:noAutofit/>
          </a:bodyPr>
          <a:p>
            <a:pPr>
              <a:lnSpc>
                <a:spcPct val="120000"/>
              </a:lnSpc>
            </a:pPr>
            <a:r>
              <a:rPr lang="zh-CN" altLang="en-US" sz="12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创造性认知是创新的前提。</a:t>
            </a:r>
            <a:endParaRPr lang="zh-CN" altLang="en-US" sz="12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3" name="TextBox 34"/>
          <p:cNvSpPr txBox="1"/>
          <p:nvPr/>
        </p:nvSpPr>
        <p:spPr>
          <a:xfrm>
            <a:off x="339725" y="3390265"/>
            <a:ext cx="2487295" cy="690245"/>
          </a:xfrm>
          <a:prstGeom prst="rect">
            <a:avLst/>
          </a:prstGeom>
        </p:spPr>
        <p:txBody>
          <a:bodyPr vert="horz" wrap="square" lIns="0" tIns="0" rIns="0" bIns="0">
            <a:noAutofit/>
          </a:bodyPr>
          <a:p>
            <a:pPr algn="r">
              <a:lnSpc>
                <a:spcPct val="120000"/>
              </a:lnSpc>
            </a:pPr>
            <a:r>
              <a:rPr lang="zh-CN" altLang="en-US" sz="12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动机分为内在动机和外在动机，它是一个人坚持去做某件事和不做某件事的直接原因。</a:t>
            </a:r>
            <a:endParaRPr lang="zh-CN" altLang="en-US" sz="12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4" name="TextBox 35"/>
          <p:cNvSpPr txBox="1"/>
          <p:nvPr/>
        </p:nvSpPr>
        <p:spPr>
          <a:xfrm>
            <a:off x="339725" y="4752340"/>
            <a:ext cx="2487295" cy="690245"/>
          </a:xfrm>
          <a:prstGeom prst="rect">
            <a:avLst/>
          </a:prstGeom>
        </p:spPr>
        <p:txBody>
          <a:bodyPr vert="horz" wrap="square" lIns="0" tIns="0" rIns="0" bIns="0" anchor="ctr" anchorCtr="0">
            <a:noAutofit/>
          </a:bodyPr>
          <a:p>
            <a:pPr algn="r">
              <a:lnSpc>
                <a:spcPct val="120000"/>
              </a:lnSpc>
            </a:pPr>
            <a:r>
              <a:rPr lang="zh-CN" altLang="en-US" sz="1200"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创新过程需要保持积极的情绪情感。创新者需要经常保持快乐、良好的心境，对事物的高度热情以及适当的情绪激活水平等。</a:t>
            </a:r>
            <a:endParaRPr lang="zh-CN" altLang="en-US" sz="1200"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3" name="Freeform: Shape 25"/>
          <p:cNvSpPr/>
          <p:nvPr/>
        </p:nvSpPr>
        <p:spPr bwMode="auto">
          <a:xfrm>
            <a:off x="2903220" y="3397885"/>
            <a:ext cx="2883535" cy="675640"/>
          </a:xfrm>
          <a:custGeom>
            <a:avLst/>
            <a:gdLst>
              <a:gd name="T0" fmla="*/ 3799 w 3804"/>
              <a:gd name="T1" fmla="*/ 0 h 1355"/>
              <a:gd name="T2" fmla="*/ 372 w 3804"/>
              <a:gd name="T3" fmla="*/ 0 h 1355"/>
              <a:gd name="T4" fmla="*/ 0 w 3804"/>
              <a:gd name="T5" fmla="*/ 679 h 1355"/>
              <a:gd name="T6" fmla="*/ 372 w 3804"/>
              <a:gd name="T7" fmla="*/ 1355 h 1355"/>
              <a:gd name="T8" fmla="*/ 3804 w 3804"/>
              <a:gd name="T9" fmla="*/ 1355 h 1355"/>
              <a:gd name="T10" fmla="*/ 3799 w 3804"/>
              <a:gd name="T11" fmla="*/ 0 h 1355"/>
            </a:gdLst>
            <a:ahLst/>
            <a:cxnLst>
              <a:cxn ang="0">
                <a:pos x="T0" y="T1"/>
              </a:cxn>
              <a:cxn ang="0">
                <a:pos x="T2" y="T3"/>
              </a:cxn>
              <a:cxn ang="0">
                <a:pos x="T4" y="T5"/>
              </a:cxn>
              <a:cxn ang="0">
                <a:pos x="T6" y="T7"/>
              </a:cxn>
              <a:cxn ang="0">
                <a:pos x="T8" y="T9"/>
              </a:cxn>
              <a:cxn ang="0">
                <a:pos x="T10" y="T11"/>
              </a:cxn>
            </a:cxnLst>
            <a:rect l="0" t="0" r="r" b="b"/>
            <a:pathLst>
              <a:path w="3804" h="1355">
                <a:moveTo>
                  <a:pt x="3799" y="0"/>
                </a:moveTo>
                <a:lnTo>
                  <a:pt x="372" y="0"/>
                </a:lnTo>
                <a:lnTo>
                  <a:pt x="0" y="679"/>
                </a:lnTo>
                <a:lnTo>
                  <a:pt x="372" y="1355"/>
                </a:lnTo>
                <a:lnTo>
                  <a:pt x="3804" y="1355"/>
                </a:lnTo>
                <a:lnTo>
                  <a:pt x="3799" y="0"/>
                </a:lnTo>
                <a:close/>
              </a:path>
            </a:pathLst>
          </a:custGeom>
          <a:solidFill>
            <a:schemeClr val="accent2"/>
          </a:solidFill>
          <a:ln>
            <a:noFill/>
          </a:ln>
        </p:spPr>
        <p:txBody>
          <a:bodyPr vert="horz" wrap="none" lIns="121920" tIns="60960" rIns="121920" bIns="60960" anchor="ctr" anchorCtr="0" compatLnSpc="1">
            <a:normAutofit/>
          </a:bodyPr>
          <a:p>
            <a:pPr algn="ctr"/>
            <a:r>
              <a:rPr lang="en-US" altLang="zh-CN">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3.</a:t>
            </a:r>
            <a:r>
              <a:rPr lang="zh-CN" altLang="en-US">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较高的动机水平</a:t>
            </a:r>
            <a:endParaRPr lang="zh-CN" altLang="en-US">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4" name="TextBox 34"/>
          <p:cNvSpPr txBox="1"/>
          <p:nvPr/>
        </p:nvSpPr>
        <p:spPr>
          <a:xfrm>
            <a:off x="339090" y="2009140"/>
            <a:ext cx="2487930" cy="690245"/>
          </a:xfrm>
          <a:prstGeom prst="rect">
            <a:avLst/>
          </a:prstGeom>
        </p:spPr>
        <p:txBody>
          <a:bodyPr vert="horz" wrap="square" lIns="0" tIns="0" rIns="0" bIns="0">
            <a:noAutofit/>
          </a:bodyPr>
          <a:p>
            <a:pPr algn="r">
              <a:lnSpc>
                <a:spcPct val="120000"/>
              </a:lnSpc>
            </a:pPr>
            <a:r>
              <a:rPr lang="zh-CN" altLang="en-US" sz="12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积极的人生态度是指一个人有健康的人生观和积极的处世态度，在追求进步和真理时有一种坚定的信念并有为之做出贡献甚至牺牲的使命感。</a:t>
            </a:r>
            <a:endParaRPr lang="zh-CN" altLang="en-US" sz="12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2" name="文本框 17"/>
          <p:cNvSpPr txBox="1"/>
          <p:nvPr/>
        </p:nvSpPr>
        <p:spPr>
          <a:xfrm>
            <a:off x="1088390" y="387985"/>
            <a:ext cx="4476750"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以下是高成就动机的具体特征。</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矩形 9"/>
          <p:cNvSpPr/>
          <p:nvPr/>
        </p:nvSpPr>
        <p:spPr>
          <a:xfrm>
            <a:off x="9533040" y="2044244"/>
            <a:ext cx="2146949" cy="1613743"/>
          </a:xfrm>
          <a:prstGeom prst="rect">
            <a:avLst/>
          </a:prstGeom>
          <a:blipFill dpi="0" rotWithShape="1">
            <a:blip r:embed="rId1"/>
            <a:srcRect/>
            <a:tile tx="0" ty="0" sx="14000" sy="14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图片1"/>
          <p:cNvPicPr>
            <a:picLocks noChangeAspect="1"/>
          </p:cNvPicPr>
          <p:nvPr/>
        </p:nvPicPr>
        <p:blipFill>
          <a:blip r:embed="rId2"/>
          <a:srcRect l="19138" b="23296"/>
          <a:stretch>
            <a:fillRect/>
          </a:stretch>
        </p:blipFill>
        <p:spPr>
          <a:xfrm>
            <a:off x="7322820" y="2044065"/>
            <a:ext cx="2119630" cy="1622425"/>
          </a:xfrm>
          <a:prstGeom prst="rect">
            <a:avLst/>
          </a:prstGeom>
        </p:spPr>
      </p:pic>
      <p:sp>
        <p:nvSpPr>
          <p:cNvPr id="14" name="矩形 13"/>
          <p:cNvSpPr/>
          <p:nvPr/>
        </p:nvSpPr>
        <p:spPr>
          <a:xfrm>
            <a:off x="676910" y="1911350"/>
            <a:ext cx="6783705" cy="3538220"/>
          </a:xfrm>
          <a:prstGeom prst="rect">
            <a:avLst/>
          </a:prstGeom>
        </p:spPr>
        <p:txBody>
          <a:bodyPr wrap="square" anchor="b" anchorCtr="0">
            <a:spAutoFit/>
          </a:bodyPr>
          <a:p>
            <a:pPr marR="0" lvl="0" indent="0" algn="l" defTabSz="914400" rtl="0" eaLnBrk="1" fontAlgn="auto" latinLnBrk="0" hangingPunct="1">
              <a:lnSpc>
                <a:spcPct val="200000"/>
              </a:lnSpc>
              <a:spcBef>
                <a:spcPts val="0"/>
              </a:spcBef>
              <a:spcAft>
                <a:spcPts val="0"/>
              </a:spcAft>
              <a:buClrTx/>
              <a:buSz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（1）把成就看得比任何东西（包括金钱）都更重要；</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marR="0" lvl="0" indent="0" algn="l" defTabSz="914400" rtl="0" eaLnBrk="1" fontAlgn="auto" latinLnBrk="0" hangingPunct="1">
              <a:lnSpc>
                <a:spcPct val="200000"/>
              </a:lnSpc>
              <a:spcBef>
                <a:spcPts val="0"/>
              </a:spcBef>
              <a:spcAft>
                <a:spcPts val="0"/>
              </a:spcAft>
              <a:buClrTx/>
              <a:buSz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（2）能克服困难，取得成就并从中得到快乐；</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marR="0" lvl="0" indent="0" algn="l" defTabSz="914400" rtl="0" eaLnBrk="1" fontAlgn="auto" latinLnBrk="0" hangingPunct="1">
              <a:lnSpc>
                <a:spcPct val="200000"/>
              </a:lnSpc>
              <a:spcBef>
                <a:spcPts val="0"/>
              </a:spcBef>
              <a:spcAft>
                <a:spcPts val="0"/>
              </a:spcAft>
              <a:buClrTx/>
              <a:buSz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（3）认为报酬仅仅是衡量自己成就大小的工具；</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marR="0" lvl="0" indent="0" algn="l" defTabSz="914400" rtl="0" eaLnBrk="1" fontAlgn="auto" latinLnBrk="0" hangingPunct="1">
              <a:lnSpc>
                <a:spcPct val="200000"/>
              </a:lnSpc>
              <a:spcBef>
                <a:spcPts val="0"/>
              </a:spcBef>
              <a:spcAft>
                <a:spcPts val="0"/>
              </a:spcAft>
              <a:buClrTx/>
              <a:buSz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（4）强烈的进取精神和事业心；</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marR="0" lvl="0" indent="0" algn="l" defTabSz="914400" rtl="0" eaLnBrk="1" fontAlgn="auto" latinLnBrk="0" hangingPunct="1">
              <a:lnSpc>
                <a:spcPct val="200000"/>
              </a:lnSpc>
              <a:spcBef>
                <a:spcPts val="0"/>
              </a:spcBef>
              <a:spcAft>
                <a:spcPts val="0"/>
              </a:spcAft>
              <a:buClrTx/>
              <a:buSz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（5）敢冒风险；</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marR="0" lvl="0" indent="0" algn="l" defTabSz="914400" rtl="0" eaLnBrk="1" fontAlgn="auto" latinLnBrk="0" hangingPunct="1">
              <a:lnSpc>
                <a:spcPct val="200000"/>
              </a:lnSpc>
              <a:spcBef>
                <a:spcPts val="0"/>
              </a:spcBef>
              <a:spcAft>
                <a:spcPts val="0"/>
              </a:spcAft>
              <a:buClrTx/>
              <a:buSz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（6）能与环境保持一种和谐关系（能及时摆脱不利于创造的负面影响）；</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marR="0" lvl="0" indent="0" algn="l" defTabSz="914400" rtl="0" eaLnBrk="1" fontAlgn="auto" latinLnBrk="0" hangingPunct="1">
              <a:lnSpc>
                <a:spcPct val="200000"/>
              </a:lnSpc>
              <a:spcBef>
                <a:spcPts val="0"/>
              </a:spcBef>
              <a:spcAft>
                <a:spcPts val="0"/>
              </a:spcAft>
              <a:buClrTx/>
              <a:buSz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（7）是积极进取的现实主义者。</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8" name="矩形 17"/>
          <p:cNvSpPr/>
          <p:nvPr/>
        </p:nvSpPr>
        <p:spPr>
          <a:xfrm>
            <a:off x="7322820" y="3750310"/>
            <a:ext cx="2119630" cy="15792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较高的动机水平</a:t>
            </a:r>
            <a:endParaRPr kumimoji="0" lang="zh-CN" altLang="en-US" sz="28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pic>
        <p:nvPicPr>
          <p:cNvPr id="4" name="图片 3" descr="图片3"/>
          <p:cNvPicPr>
            <a:picLocks noChangeAspect="1"/>
          </p:cNvPicPr>
          <p:nvPr/>
        </p:nvPicPr>
        <p:blipFill>
          <a:blip r:embed="rId3"/>
          <a:srcRect l="10938" t="1003" r="17438" b="8962"/>
          <a:stretch>
            <a:fillRect/>
          </a:stretch>
        </p:blipFill>
        <p:spPr>
          <a:xfrm>
            <a:off x="9533255" y="2044065"/>
            <a:ext cx="2146935" cy="1613535"/>
          </a:xfrm>
          <a:prstGeom prst="rect">
            <a:avLst/>
          </a:prstGeom>
        </p:spPr>
      </p:pic>
      <p:pic>
        <p:nvPicPr>
          <p:cNvPr id="5" name="图片 4" descr="图片4"/>
          <p:cNvPicPr>
            <a:picLocks noChangeAspect="1"/>
          </p:cNvPicPr>
          <p:nvPr/>
        </p:nvPicPr>
        <p:blipFill>
          <a:blip r:embed="rId4"/>
          <a:srcRect l="-292"/>
          <a:stretch>
            <a:fillRect/>
          </a:stretch>
        </p:blipFill>
        <p:spPr>
          <a:xfrm>
            <a:off x="9533255" y="3750310"/>
            <a:ext cx="2146935" cy="15792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childTnLst>
                                </p:cTn>
                              </p:par>
                            </p:childTnLst>
                          </p:cTn>
                        </p:par>
                        <p:par>
                          <p:cTn id="8" fill="hold">
                            <p:stCondLst>
                              <p:cond delay="1000"/>
                            </p:stCondLst>
                            <p:childTnLst>
                              <p:par>
                                <p:cTn id="9" presetID="10" presetClass="entr" presetSubtype="0" fill="hold" grpId="0" nodeType="afterEffect">
                                  <p:stCondLst>
                                    <p:cond delay="0"/>
                                  </p:stCondLst>
                                  <p:iterate type="lt">
                                    <p:tmPct val="10000"/>
                                  </p:iterate>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 name="文本框 17"/>
          <p:cNvSpPr txBox="1"/>
          <p:nvPr/>
        </p:nvSpPr>
        <p:spPr>
          <a:xfrm>
            <a:off x="1088390" y="381635"/>
            <a:ext cx="3477895"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内在动机和外在动机</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pic>
        <p:nvPicPr>
          <p:cNvPr id="67" name="图片 66"/>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884555" y="4150995"/>
            <a:ext cx="1676400" cy="2389505"/>
          </a:xfrm>
          <a:prstGeom prst="rect">
            <a:avLst/>
          </a:prstGeom>
        </p:spPr>
      </p:pic>
      <p:sp>
        <p:nvSpPr>
          <p:cNvPr id="68" name="椭圆 67"/>
          <p:cNvSpPr/>
          <p:nvPr/>
        </p:nvSpPr>
        <p:spPr>
          <a:xfrm>
            <a:off x="2560955" y="2186305"/>
            <a:ext cx="3469640" cy="34721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lnSpc>
                <a:spcPct val="150000"/>
              </a:lnSpc>
              <a:spcAft>
                <a:spcPts val="1200"/>
              </a:spcAft>
            </a:pPr>
            <a:r>
              <a:rPr lang="zh-CN" altLang="en-US" sz="2400"/>
              <a:t>内在动机</a:t>
            </a:r>
            <a:endParaRPr lang="zh-CN" altLang="en-US"/>
          </a:p>
          <a:p>
            <a:pPr algn="l"/>
            <a:r>
              <a:rPr lang="zh-CN" altLang="en-US">
                <a:sym typeface="+mn-ea"/>
              </a:rPr>
              <a:t>     ·</a:t>
            </a:r>
            <a:r>
              <a:rPr lang="zh-CN" altLang="en-US">
                <a:sym typeface="+mn-ea"/>
              </a:rPr>
              <a:t>自由          ·学习</a:t>
            </a:r>
            <a:endParaRPr lang="zh-CN" altLang="en-US"/>
          </a:p>
          <a:p>
            <a:pPr algn="l"/>
            <a:r>
              <a:rPr lang="zh-CN" altLang="en-US"/>
              <a:t>     </a:t>
            </a:r>
            <a:r>
              <a:rPr lang="zh-CN" altLang="en-US">
                <a:sym typeface="+mn-ea"/>
              </a:rPr>
              <a:t>·归属感     </a:t>
            </a:r>
            <a:r>
              <a:rPr lang="zh-CN" altLang="en-US">
                <a:sym typeface="+mn-ea"/>
              </a:rPr>
              <a:t> ·掌控</a:t>
            </a:r>
            <a:endParaRPr lang="zh-CN" altLang="en-US">
              <a:sym typeface="+mn-ea"/>
            </a:endParaRPr>
          </a:p>
          <a:p>
            <a:pPr algn="l"/>
            <a:r>
              <a:rPr lang="zh-CN" altLang="en-US">
                <a:sym typeface="+mn-ea"/>
              </a:rPr>
              <a:t>     </a:t>
            </a:r>
            <a:r>
              <a:rPr lang="zh-CN" altLang="en-US"/>
              <a:t>·好奇         </a:t>
            </a:r>
            <a:r>
              <a:rPr lang="zh-CN" altLang="en-US">
                <a:sym typeface="+mn-ea"/>
              </a:rPr>
              <a:t> ·意义</a:t>
            </a:r>
            <a:endParaRPr lang="zh-CN" altLang="en-US"/>
          </a:p>
          <a:p>
            <a:pPr algn="l"/>
            <a:r>
              <a:rPr lang="zh-CN" altLang="en-US"/>
              <a:t>     ·爱情          ·…</a:t>
            </a:r>
            <a:endParaRPr lang="zh-CN" altLang="en-US"/>
          </a:p>
        </p:txBody>
      </p:sp>
      <p:pic>
        <p:nvPicPr>
          <p:cNvPr id="69" name="图片 68"/>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0031730" y="12065"/>
            <a:ext cx="2164715" cy="2031365"/>
          </a:xfrm>
          <a:prstGeom prst="rect">
            <a:avLst/>
          </a:prstGeom>
        </p:spPr>
      </p:pic>
      <p:sp>
        <p:nvSpPr>
          <p:cNvPr id="70" name="椭圆 69"/>
          <p:cNvSpPr/>
          <p:nvPr/>
        </p:nvSpPr>
        <p:spPr>
          <a:xfrm>
            <a:off x="6296025" y="920115"/>
            <a:ext cx="3469640" cy="3472180"/>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lnSpc>
                <a:spcPct val="150000"/>
              </a:lnSpc>
              <a:spcAft>
                <a:spcPts val="1200"/>
              </a:spcAft>
            </a:pPr>
            <a:r>
              <a:rPr lang="zh-CN" altLang="en-US" sz="2400"/>
              <a:t>外在动机</a:t>
            </a:r>
            <a:endParaRPr lang="zh-CN" altLang="en-US"/>
          </a:p>
          <a:p>
            <a:pPr algn="l"/>
            <a:r>
              <a:rPr lang="zh-CN" altLang="en-US"/>
              <a:t>     ·徽章          </a:t>
            </a:r>
            <a:r>
              <a:rPr lang="zh-CN" altLang="en-US">
                <a:sym typeface="+mn-ea"/>
              </a:rPr>
              <a:t>·奖章</a:t>
            </a:r>
            <a:endParaRPr lang="zh-CN" altLang="en-US"/>
          </a:p>
          <a:p>
            <a:pPr algn="l"/>
            <a:r>
              <a:rPr lang="zh-CN" altLang="en-US"/>
              <a:t>     ·竞争          </a:t>
            </a:r>
            <a:r>
              <a:rPr lang="zh-CN" altLang="en-US">
                <a:sym typeface="+mn-ea"/>
              </a:rPr>
              <a:t>·金钱</a:t>
            </a:r>
            <a:endParaRPr lang="zh-CN" altLang="en-US">
              <a:sym typeface="+mn-ea"/>
            </a:endParaRPr>
          </a:p>
          <a:p>
            <a:pPr algn="l"/>
            <a:r>
              <a:rPr lang="zh-CN" altLang="en-US"/>
              <a:t>     ·失败          </a:t>
            </a:r>
            <a:r>
              <a:rPr lang="zh-CN" altLang="en-US">
                <a:sym typeface="+mn-ea"/>
              </a:rPr>
              <a:t>·分数</a:t>
            </a:r>
            <a:endParaRPr lang="zh-CN" altLang="en-US"/>
          </a:p>
          <a:p>
            <a:pPr algn="l"/>
            <a:r>
              <a:rPr lang="zh-CN" altLang="en-US">
                <a:sym typeface="+mn-ea"/>
              </a:rPr>
              <a:t>     ·惩罚          </a:t>
            </a:r>
            <a:r>
              <a:rPr lang="zh-CN" altLang="en-US"/>
              <a:t>·奖品</a:t>
            </a:r>
            <a:endParaRPr lang="zh-CN" altLang="en-US"/>
          </a:p>
          <a:p>
            <a:pPr algn="l"/>
            <a:r>
              <a:rPr lang="zh-CN" altLang="en-US"/>
              <a:t>                         ·…</a:t>
            </a:r>
            <a:endParaRPr lang="zh-CN"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reeform 9"/>
          <p:cNvSpPr/>
          <p:nvPr/>
        </p:nvSpPr>
        <p:spPr bwMode="auto">
          <a:xfrm rot="10800000">
            <a:off x="3550508" y="3175"/>
            <a:ext cx="6716183"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75000"/>
            </a:schemeClr>
          </a:solidFill>
          <a:ln>
            <a:noFill/>
          </a:ln>
        </p:spPr>
        <p:txBody>
          <a:bodyPr vert="horz" wrap="square" lIns="91440" tIns="45720" rIns="91440" bIns="45720" numCol="1" anchor="t" anchorCtr="0" compatLnSpc="1"/>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7" name="Freeform 9"/>
          <p:cNvSpPr/>
          <p:nvPr/>
        </p:nvSpPr>
        <p:spPr bwMode="auto">
          <a:xfrm>
            <a:off x="9554817" y="4268122"/>
            <a:ext cx="2637181" cy="2589877"/>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noAutofit/>
          </a:bodyPr>
          <a:lstStyle/>
          <a:p>
            <a:pPr algn="r" defTabSz="914400"/>
            <a:endParaRPr 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2" name="矩形 1"/>
          <p:cNvSpPr/>
          <p:nvPr/>
        </p:nvSpPr>
        <p:spPr>
          <a:xfrm>
            <a:off x="0" y="0"/>
            <a:ext cx="35505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24" name="组合 23"/>
          <p:cNvGrpSpPr/>
          <p:nvPr/>
        </p:nvGrpSpPr>
        <p:grpSpPr>
          <a:xfrm>
            <a:off x="10221595" y="1500505"/>
            <a:ext cx="1117600" cy="3860800"/>
            <a:chOff x="16029" y="2451"/>
            <a:chExt cx="1760" cy="6080"/>
          </a:xfrm>
        </p:grpSpPr>
        <p:sp>
          <p:nvSpPr>
            <p:cNvPr id="4" name="圆角矩形 3"/>
            <p:cNvSpPr/>
            <p:nvPr/>
          </p:nvSpPr>
          <p:spPr>
            <a:xfrm>
              <a:off x="16029" y="2451"/>
              <a:ext cx="1760" cy="6080"/>
            </a:xfrm>
            <a:prstGeom prst="roundRect">
              <a:avLst/>
            </a:prstGeom>
            <a:solidFill>
              <a:schemeClr val="bg1"/>
            </a:solidFill>
            <a:ln>
              <a:noFill/>
            </a:ln>
            <a:effectLst>
              <a:outerShdw blurRad="368300" dist="38100" dir="8100000" sx="108000" sy="108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 name="文本框 4"/>
            <p:cNvSpPr txBox="1"/>
            <p:nvPr/>
          </p:nvSpPr>
          <p:spPr>
            <a:xfrm>
              <a:off x="16279" y="2718"/>
              <a:ext cx="1260" cy="5545"/>
            </a:xfrm>
            <a:prstGeom prst="rect">
              <a:avLst/>
            </a:prstGeom>
            <a:noFill/>
          </p:spPr>
          <p:txBody>
            <a:bodyPr vert="eaVert" wrap="square" rtlCol="0">
              <a:spAutoFit/>
            </a:bodyPr>
            <a:lstStyle/>
            <a:p>
              <a:pPr algn="ctr"/>
              <a:r>
                <a:rPr lang="en-US" altLang="zh-CN" sz="4000" b="1"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CONTENTS</a:t>
              </a:r>
              <a:endParaRPr lang="zh-CN" altLang="en-US" sz="4000" b="1"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39" name="组合 38"/>
          <p:cNvGrpSpPr/>
          <p:nvPr/>
        </p:nvGrpSpPr>
        <p:grpSpPr>
          <a:xfrm>
            <a:off x="4587875" y="429260"/>
            <a:ext cx="4540250" cy="881380"/>
            <a:chOff x="7225" y="676"/>
            <a:chExt cx="7150" cy="1388"/>
          </a:xfrm>
        </p:grpSpPr>
        <p:grpSp>
          <p:nvGrpSpPr>
            <p:cNvPr id="7" name="íślîḑê"/>
            <p:cNvGrpSpPr/>
            <p:nvPr/>
          </p:nvGrpSpPr>
          <p:grpSpPr>
            <a:xfrm rot="0">
              <a:off x="7225" y="676"/>
              <a:ext cx="7150" cy="1223"/>
              <a:chOff x="2034026" y="1655335"/>
              <a:chExt cx="3649631" cy="624349"/>
            </a:xfrm>
          </p:grpSpPr>
          <p:sp>
            <p:nvSpPr>
              <p:cNvPr id="21" name="ïş1îḓê"/>
              <p:cNvSpPr/>
              <p:nvPr/>
            </p:nvSpPr>
            <p:spPr>
              <a:xfrm>
                <a:off x="2034026" y="1655335"/>
                <a:ext cx="624349" cy="624349"/>
              </a:xfrm>
              <a:prstGeom prst="ellipse">
                <a:avLst/>
              </a:prstGeom>
              <a:solidFill>
                <a:srgbClr val="1D9A7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01</a:t>
                </a:r>
                <a:endParaRPr lang="en-US" altLang="zh-CN" sz="240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2" name="ïṣḷîḓe"/>
              <p:cNvSpPr/>
              <p:nvPr/>
            </p:nvSpPr>
            <p:spPr bwMode="auto">
              <a:xfrm>
                <a:off x="2763151" y="1795287"/>
                <a:ext cx="2920506" cy="34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创新意识</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cxnSp>
          <p:nvCxnSpPr>
            <p:cNvPr id="11" name="直接连接符 19"/>
            <p:cNvCxnSpPr/>
            <p:nvPr/>
          </p:nvCxnSpPr>
          <p:spPr>
            <a:xfrm>
              <a:off x="8857" y="2064"/>
              <a:ext cx="4755"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a:off x="4587875" y="1414780"/>
            <a:ext cx="4640580" cy="881380"/>
            <a:chOff x="7225" y="2228"/>
            <a:chExt cx="7308" cy="1388"/>
          </a:xfrm>
        </p:grpSpPr>
        <p:grpSp>
          <p:nvGrpSpPr>
            <p:cNvPr id="8" name="ïslidé"/>
            <p:cNvGrpSpPr/>
            <p:nvPr/>
          </p:nvGrpSpPr>
          <p:grpSpPr>
            <a:xfrm rot="0">
              <a:off x="7225" y="2228"/>
              <a:ext cx="7309" cy="1223"/>
              <a:chOff x="2034026" y="2490855"/>
              <a:chExt cx="3731024" cy="624349"/>
            </a:xfrm>
          </p:grpSpPr>
          <p:sp>
            <p:nvSpPr>
              <p:cNvPr id="19" name="išḻíḋê"/>
              <p:cNvSpPr/>
              <p:nvPr/>
            </p:nvSpPr>
            <p:spPr>
              <a:xfrm>
                <a:off x="2034026" y="2490855"/>
                <a:ext cx="624349" cy="62434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02</a:t>
                </a:r>
                <a:endParaRPr lang="en-US" altLang="zh-CN" sz="2400"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0" name="ïSľíḑe"/>
              <p:cNvSpPr/>
              <p:nvPr/>
            </p:nvSpPr>
            <p:spPr bwMode="auto">
              <a:xfrm>
                <a:off x="2763150" y="2630807"/>
                <a:ext cx="3001900" cy="34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创造性思维</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cxnSp>
          <p:nvCxnSpPr>
            <p:cNvPr id="12" name="直接连接符 20"/>
            <p:cNvCxnSpPr/>
            <p:nvPr/>
          </p:nvCxnSpPr>
          <p:spPr>
            <a:xfrm>
              <a:off x="8857" y="3616"/>
              <a:ext cx="4771"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4587875" y="2400935"/>
            <a:ext cx="4494530" cy="881380"/>
            <a:chOff x="7225" y="3781"/>
            <a:chExt cx="7078" cy="1388"/>
          </a:xfrm>
        </p:grpSpPr>
        <p:grpSp>
          <p:nvGrpSpPr>
            <p:cNvPr id="9" name="ísļïďe"/>
            <p:cNvGrpSpPr/>
            <p:nvPr/>
          </p:nvGrpSpPr>
          <p:grpSpPr>
            <a:xfrm rot="0">
              <a:off x="7225" y="3781"/>
              <a:ext cx="7078" cy="1223"/>
              <a:chOff x="2034026" y="3326376"/>
              <a:chExt cx="3612919" cy="624349"/>
            </a:xfrm>
          </p:grpSpPr>
          <p:sp>
            <p:nvSpPr>
              <p:cNvPr id="17" name="íšḻídè"/>
              <p:cNvSpPr/>
              <p:nvPr/>
            </p:nvSpPr>
            <p:spPr>
              <a:xfrm>
                <a:off x="2034026" y="3326376"/>
                <a:ext cx="624349" cy="624349"/>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03</a:t>
                </a:r>
                <a:endParaRPr lang="en-US" altLang="zh-CN" sz="2400">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8" name="îśļïḑè"/>
              <p:cNvSpPr/>
              <p:nvPr/>
            </p:nvSpPr>
            <p:spPr bwMode="auto">
              <a:xfrm>
                <a:off x="2763151" y="3466328"/>
                <a:ext cx="2883794" cy="34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创新方法</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cxnSp>
          <p:nvCxnSpPr>
            <p:cNvPr id="13" name="直接连接符 21"/>
            <p:cNvCxnSpPr/>
            <p:nvPr/>
          </p:nvCxnSpPr>
          <p:spPr>
            <a:xfrm>
              <a:off x="8857" y="5169"/>
              <a:ext cx="4787"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3" name="MH_Others_1"/>
          <p:cNvSpPr txBox="1"/>
          <p:nvPr>
            <p:custDataLst>
              <p:tags r:id="rId1"/>
            </p:custDataLst>
          </p:nvPr>
        </p:nvSpPr>
        <p:spPr>
          <a:xfrm>
            <a:off x="700179" y="2982026"/>
            <a:ext cx="2150150" cy="923290"/>
          </a:xfrm>
          <a:prstGeom prst="rect">
            <a:avLst/>
          </a:prstGeom>
          <a:noFill/>
        </p:spPr>
        <p:txBody>
          <a:bodyPr wrap="square" lIns="108000" tIns="0" rIns="0" bIns="0" rtlCol="0" anchor="ctr" anchorCtr="0">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600" normalizeH="0" baseline="0" noProof="0" dirty="0">
                <a:ln>
                  <a:noFill/>
                </a:ln>
                <a:solidFill>
                  <a:schemeClr val="bg1"/>
                </a:solidFill>
                <a:uLnTx/>
                <a:uFillTx/>
                <a:latin typeface="思源黑体" panose="020B0500000000000000" pitchFamily="34" charset="-122"/>
                <a:ea typeface="思源黑体" panose="020B0500000000000000" pitchFamily="34" charset="-122"/>
                <a:cs typeface="微软雅黑" panose="020B0503020204020204" pitchFamily="34" charset="-122"/>
                <a:sym typeface="思源黑体" panose="020B0500000000000000" pitchFamily="34" charset="-122"/>
              </a:rPr>
              <a:t>目录</a:t>
            </a:r>
            <a:endParaRPr kumimoji="0" lang="zh-CN" altLang="en-US" sz="6000" b="1" i="0" u="none" strike="noStrike" kern="1200" cap="none" spc="600" normalizeH="0" baseline="0" noProof="0" dirty="0">
              <a:ln>
                <a:noFill/>
              </a:ln>
              <a:solidFill>
                <a:schemeClr val="bg1"/>
              </a:solidFill>
              <a:uLnTx/>
              <a:uFillTx/>
              <a:latin typeface="思源黑体" panose="020B0500000000000000" pitchFamily="34" charset="-122"/>
              <a:ea typeface="思源黑体" panose="020B0500000000000000" pitchFamily="34" charset="-122"/>
              <a:cs typeface="微软雅黑" panose="020B0503020204020204" pitchFamily="34" charset="-122"/>
              <a:sym typeface="思源黑体" panose="020B0500000000000000" pitchFamily="34" charset="-122"/>
            </a:endParaRPr>
          </a:p>
        </p:txBody>
      </p:sp>
      <p:grpSp>
        <p:nvGrpSpPr>
          <p:cNvPr id="40" name="组合 39"/>
          <p:cNvGrpSpPr/>
          <p:nvPr/>
        </p:nvGrpSpPr>
        <p:grpSpPr>
          <a:xfrm>
            <a:off x="4587875" y="3386455"/>
            <a:ext cx="4469130" cy="881380"/>
            <a:chOff x="7225" y="5333"/>
            <a:chExt cx="7038" cy="1388"/>
          </a:xfrm>
        </p:grpSpPr>
        <p:sp>
          <p:nvSpPr>
            <p:cNvPr id="15" name="ïṡlïḓè"/>
            <p:cNvSpPr/>
            <p:nvPr/>
          </p:nvSpPr>
          <p:spPr>
            <a:xfrm>
              <a:off x="7225" y="5333"/>
              <a:ext cx="1223" cy="1223"/>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04</a:t>
              </a:r>
              <a:endParaRPr lang="en-US" altLang="zh-CN" sz="2400"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isļíḋe"/>
            <p:cNvSpPr/>
            <p:nvPr/>
          </p:nvSpPr>
          <p:spPr bwMode="auto">
            <a:xfrm>
              <a:off x="8653" y="5607"/>
              <a:ext cx="5610" cy="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创新能力</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cxnSp>
          <p:nvCxnSpPr>
            <p:cNvPr id="14" name="直接连接符 22"/>
            <p:cNvCxnSpPr/>
            <p:nvPr/>
          </p:nvCxnSpPr>
          <p:spPr>
            <a:xfrm>
              <a:off x="8857" y="6721"/>
              <a:ext cx="4787"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4587875" y="4361180"/>
            <a:ext cx="4494530" cy="881380"/>
            <a:chOff x="7225" y="6868"/>
            <a:chExt cx="7078" cy="1388"/>
          </a:xfrm>
        </p:grpSpPr>
        <p:grpSp>
          <p:nvGrpSpPr>
            <p:cNvPr id="25" name="ísļïďe"/>
            <p:cNvGrpSpPr/>
            <p:nvPr/>
          </p:nvGrpSpPr>
          <p:grpSpPr>
            <a:xfrm rot="0">
              <a:off x="7225" y="6868"/>
              <a:ext cx="7078" cy="1223"/>
              <a:chOff x="2034026" y="3326376"/>
              <a:chExt cx="3612919" cy="624349"/>
            </a:xfrm>
          </p:grpSpPr>
          <p:sp>
            <p:nvSpPr>
              <p:cNvPr id="28" name="íšḻídè"/>
              <p:cNvSpPr/>
              <p:nvPr/>
            </p:nvSpPr>
            <p:spPr>
              <a:xfrm>
                <a:off x="2034026" y="3326376"/>
                <a:ext cx="624349" cy="624349"/>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05</a:t>
                </a:r>
                <a:endParaRPr lang="en-US" altLang="zh-CN" sz="2400">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9" name="îśļïḑè"/>
              <p:cNvSpPr/>
              <p:nvPr/>
            </p:nvSpPr>
            <p:spPr bwMode="auto">
              <a:xfrm>
                <a:off x="2763151" y="3466328"/>
                <a:ext cx="2883794" cy="34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创业概述</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cxnSp>
          <p:nvCxnSpPr>
            <p:cNvPr id="33" name="直接连接符 21"/>
            <p:cNvCxnSpPr/>
            <p:nvPr/>
          </p:nvCxnSpPr>
          <p:spPr>
            <a:xfrm>
              <a:off x="8857" y="8256"/>
              <a:ext cx="4787"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4587875" y="5346700"/>
            <a:ext cx="5493385" cy="881380"/>
            <a:chOff x="7225" y="8420"/>
            <a:chExt cx="8651" cy="1388"/>
          </a:xfrm>
        </p:grpSpPr>
        <p:grpSp>
          <p:nvGrpSpPr>
            <p:cNvPr id="30" name="ïs1ïďe"/>
            <p:cNvGrpSpPr/>
            <p:nvPr/>
          </p:nvGrpSpPr>
          <p:grpSpPr>
            <a:xfrm rot="0">
              <a:off x="7225" y="8420"/>
              <a:ext cx="8651" cy="1223"/>
              <a:chOff x="2034026" y="4161896"/>
              <a:chExt cx="4416353" cy="624349"/>
            </a:xfrm>
          </p:grpSpPr>
          <p:sp>
            <p:nvSpPr>
              <p:cNvPr id="31" name="ïṡlïḓè"/>
              <p:cNvSpPr/>
              <p:nvPr/>
            </p:nvSpPr>
            <p:spPr>
              <a:xfrm>
                <a:off x="2034026" y="4161896"/>
                <a:ext cx="624349" cy="624349"/>
              </a:xfrm>
              <a:prstGeom prst="ellipse">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06</a:t>
                </a:r>
                <a:endParaRPr lang="en-US" altLang="zh-CN" sz="2400"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2" name="isļíḋe"/>
              <p:cNvSpPr/>
              <p:nvPr/>
            </p:nvSpPr>
            <p:spPr bwMode="auto">
              <a:xfrm>
                <a:off x="2763023" y="4301775"/>
                <a:ext cx="3687356" cy="344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创业团队与创业文化</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cxnSp>
          <p:nvCxnSpPr>
            <p:cNvPr id="34" name="直接连接符 22"/>
            <p:cNvCxnSpPr/>
            <p:nvPr/>
          </p:nvCxnSpPr>
          <p:spPr>
            <a:xfrm>
              <a:off x="8857" y="9808"/>
              <a:ext cx="4787"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strVal val="#ppt_w*0.70"/>
                                              </p:val>
                                            </p:tav>
                                            <p:tav tm="100000">
                                              <p:val>
                                                <p:strVal val="#ppt_w"/>
                                              </p:val>
                                            </p:tav>
                                          </p:tavLst>
                                        </p:anim>
                                        <p:anim calcmode="lin" valueType="num">
                                          <p:cBhvr>
                                            <p:cTn id="8" dur="1000" fill="hold"/>
                                            <p:tgtEl>
                                              <p:spTgt spid="23"/>
                                            </p:tgtEl>
                                            <p:attrNameLst>
                                              <p:attrName>ppt_h</p:attrName>
                                            </p:attrNameLst>
                                          </p:cBhvr>
                                          <p:tavLst>
                                            <p:tav tm="0">
                                              <p:val>
                                                <p:strVal val="#ppt_h"/>
                                              </p:val>
                                            </p:tav>
                                            <p:tav tm="100000">
                                              <p:val>
                                                <p:strVal val="#ppt_h"/>
                                              </p:val>
                                            </p:tav>
                                          </p:tavLst>
                                        </p:anim>
                                        <p:animEffect transition="in" filter="fade">
                                          <p:cBhvr>
                                            <p:cTn id="9" dur="10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randombar(horizontal)">
                                          <p:cBhvr>
                                            <p:cTn id="14" dur="500"/>
                                            <p:tgtEl>
                                              <p:spTgt spid="27"/>
                                            </p:tgtEl>
                                          </p:cBhvr>
                                        </p:animEffect>
                                      </p:childTnLst>
                                    </p:cTn>
                                  </p:par>
                                  <p:par>
                                    <p:cTn id="15" presetID="2" presetClass="entr" presetSubtype="6" fill="hold" grpId="0" nodeType="withEffect" p14:presetBounceEnd="80000">
                                      <p:stCondLst>
                                        <p:cond delay="250"/>
                                      </p:stCondLst>
                                      <p:childTnLst>
                                        <p:set>
                                          <p:cBhvr>
                                            <p:cTn id="16" dur="1" fill="hold">
                                              <p:stCondLst>
                                                <p:cond delay="0"/>
                                              </p:stCondLst>
                                            </p:cTn>
                                            <p:tgtEl>
                                              <p:spTgt spid="26"/>
                                            </p:tgtEl>
                                            <p:attrNameLst>
                                              <p:attrName>style.visibility</p:attrName>
                                            </p:attrNameLst>
                                          </p:cBhvr>
                                          <p:to>
                                            <p:strVal val="visible"/>
                                          </p:to>
                                        </p:set>
                                        <p:anim calcmode="lin" valueType="num" p14:bounceEnd="80000">
                                          <p:cBhvr additive="base">
                                            <p:cTn id="17" dur="500" fill="hold"/>
                                            <p:tgtEl>
                                              <p:spTgt spid="26"/>
                                            </p:tgtEl>
                                            <p:attrNameLst>
                                              <p:attrName>ppt_x</p:attrName>
                                            </p:attrNameLst>
                                          </p:cBhvr>
                                          <p:tavLst>
                                            <p:tav tm="0">
                                              <p:val>
                                                <p:strVal val="1+#ppt_w/2"/>
                                              </p:val>
                                            </p:tav>
                                            <p:tav tm="100000">
                                              <p:val>
                                                <p:strVal val="#ppt_x"/>
                                              </p:val>
                                            </p:tav>
                                          </p:tavLst>
                                        </p:anim>
                                        <p:anim calcmode="lin" valueType="num" p14:bounceEnd="80000">
                                          <p:cBhvr additive="base">
                                            <p:cTn id="1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strVal val="#ppt_w*0.70"/>
                                              </p:val>
                                            </p:tav>
                                            <p:tav tm="100000">
                                              <p:val>
                                                <p:strVal val="#ppt_w"/>
                                              </p:val>
                                            </p:tav>
                                          </p:tavLst>
                                        </p:anim>
                                        <p:anim calcmode="lin" valueType="num">
                                          <p:cBhvr>
                                            <p:cTn id="8" dur="1000" fill="hold"/>
                                            <p:tgtEl>
                                              <p:spTgt spid="23"/>
                                            </p:tgtEl>
                                            <p:attrNameLst>
                                              <p:attrName>ppt_h</p:attrName>
                                            </p:attrNameLst>
                                          </p:cBhvr>
                                          <p:tavLst>
                                            <p:tav tm="0">
                                              <p:val>
                                                <p:strVal val="#ppt_h"/>
                                              </p:val>
                                            </p:tav>
                                            <p:tav tm="100000">
                                              <p:val>
                                                <p:strVal val="#ppt_h"/>
                                              </p:val>
                                            </p:tav>
                                          </p:tavLst>
                                        </p:anim>
                                        <p:animEffect transition="in" filter="fade">
                                          <p:cBhvr>
                                            <p:cTn id="9" dur="10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randombar(horizontal)">
                                          <p:cBhvr>
                                            <p:cTn id="14" dur="500"/>
                                            <p:tgtEl>
                                              <p:spTgt spid="27"/>
                                            </p:tgtEl>
                                          </p:cBhvr>
                                        </p:animEffect>
                                      </p:childTnLst>
                                    </p:cTn>
                                  </p:par>
                                  <p:par>
                                    <p:cTn id="15" presetID="2" presetClass="entr" presetSubtype="6" fill="hold" grpId="0" nodeType="withEffect">
                                      <p:stCondLst>
                                        <p:cond delay="25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1+#ppt_w/2"/>
                                              </p:val>
                                            </p:tav>
                                            <p:tav tm="100000">
                                              <p:val>
                                                <p:strVal val="#ppt_x"/>
                                              </p:val>
                                            </p:tav>
                                          </p:tavLst>
                                        </p:anim>
                                        <p:anim calcmode="lin" valueType="num">
                                          <p:cBhvr additive="base">
                                            <p:cTn id="1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3"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48"/>
          <p:cNvSpPr/>
          <p:nvPr/>
        </p:nvSpPr>
        <p:spPr bwMode="auto">
          <a:xfrm>
            <a:off x="0" y="1805940"/>
            <a:ext cx="12192000" cy="4046855"/>
          </a:xfrm>
          <a:prstGeom prst="rect">
            <a:avLst/>
          </a:prstGeom>
          <a:solidFill>
            <a:schemeClr val="tx2">
              <a:lumMod val="20000"/>
              <a:lumOff val="80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6" name="文本框 17"/>
          <p:cNvSpPr txBox="1"/>
          <p:nvPr/>
        </p:nvSpPr>
        <p:spPr>
          <a:xfrm>
            <a:off x="1088390" y="381635"/>
            <a:ext cx="3477895"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创造性的认知风格</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文本框 1"/>
          <p:cNvSpPr txBox="1"/>
          <p:nvPr/>
        </p:nvSpPr>
        <p:spPr>
          <a:xfrm>
            <a:off x="702945" y="2603500"/>
            <a:ext cx="10786110" cy="3046095"/>
          </a:xfrm>
          <a:prstGeom prst="rect">
            <a:avLst/>
          </a:prstGeom>
          <a:noFill/>
        </p:spPr>
        <p:txBody>
          <a:bodyPr wrap="square" rtlCol="0" anchor="t">
            <a:spAutoFit/>
          </a:bodyPr>
          <a:p>
            <a:pPr indent="0">
              <a:lnSpc>
                <a:spcPct val="150000"/>
              </a:lnSpc>
              <a:spcBef>
                <a:spcPts val="0"/>
              </a:spcBef>
              <a:spcAft>
                <a:spcPts val="0"/>
              </a:spcAft>
              <a:buFont typeface="BatangChe" panose="02030609000101010101" charset="-127"/>
              <a:buNone/>
            </a:pPr>
            <a:r>
              <a:rPr lang="zh-CN" altLang="en-US" sz="1600"/>
              <a:t>（1）感知敏锐：善于发现问题，能够看出别人看不出的问题；好奇心旺盛、观察力强、注意力集中；兴趣趋于强化。</a:t>
            </a:r>
            <a:endParaRPr lang="zh-CN" altLang="en-US" sz="1600"/>
          </a:p>
          <a:p>
            <a:pPr indent="0">
              <a:lnSpc>
                <a:spcPct val="150000"/>
              </a:lnSpc>
              <a:spcBef>
                <a:spcPts val="0"/>
              </a:spcBef>
              <a:spcAft>
                <a:spcPts val="0"/>
              </a:spcAft>
              <a:buFont typeface="BatangChe" panose="02030609000101010101" charset="-127"/>
              <a:buNone/>
            </a:pPr>
            <a:r>
              <a:rPr lang="zh-CN" altLang="en-US" sz="1600"/>
              <a:t>（2）感知全面、客观。</a:t>
            </a:r>
            <a:endParaRPr lang="zh-CN" altLang="en-US" sz="1600"/>
          </a:p>
          <a:p>
            <a:pPr indent="0">
              <a:lnSpc>
                <a:spcPct val="150000"/>
              </a:lnSpc>
              <a:spcBef>
                <a:spcPts val="0"/>
              </a:spcBef>
              <a:spcAft>
                <a:spcPts val="0"/>
              </a:spcAft>
              <a:buFont typeface="BatangChe" panose="02030609000101010101" charset="-127"/>
              <a:buNone/>
            </a:pPr>
            <a:r>
              <a:rPr lang="zh-CN" altLang="en-US" sz="1600"/>
              <a:t>（3）思维流畅：能够对信息迅速产生连锁反应；善于把握事物的内在联系；记忆准确、广阔。</a:t>
            </a:r>
            <a:endParaRPr lang="zh-CN" altLang="en-US" sz="1600"/>
          </a:p>
          <a:p>
            <a:pPr indent="0">
              <a:lnSpc>
                <a:spcPct val="150000"/>
              </a:lnSpc>
              <a:spcBef>
                <a:spcPts val="0"/>
              </a:spcBef>
              <a:spcAft>
                <a:spcPts val="0"/>
              </a:spcAft>
              <a:buFont typeface="BatangChe" panose="02030609000101010101" charset="-127"/>
              <a:buNone/>
            </a:pPr>
            <a:r>
              <a:rPr lang="zh-CN" altLang="en-US" sz="1600"/>
              <a:t>（4）思维灵活：注意力与思路能够适时转换；不受常规答案左右，不循规蹈矩；和别人看同样的事物却能够看出不同。</a:t>
            </a:r>
            <a:endParaRPr lang="zh-CN" altLang="en-US" sz="1600"/>
          </a:p>
          <a:p>
            <a:pPr indent="0">
              <a:lnSpc>
                <a:spcPct val="150000"/>
              </a:lnSpc>
              <a:spcBef>
                <a:spcPts val="0"/>
              </a:spcBef>
              <a:spcAft>
                <a:spcPts val="0"/>
              </a:spcAft>
              <a:buFont typeface="BatangChe" panose="02030609000101010101" charset="-127"/>
              <a:buNone/>
            </a:pPr>
            <a:r>
              <a:rPr lang="zh-CN" altLang="en-US" sz="1600"/>
              <a:t>（5）思维开放：宽容对待各种设想和不同甚至对立的想法，从对立中看出新的价值，具有浪漫精神和超现实感；允许暂时实现不了的想法存在。</a:t>
            </a:r>
            <a:endParaRPr lang="zh-CN" altLang="en-US" sz="1600"/>
          </a:p>
          <a:p>
            <a:pPr indent="0">
              <a:lnSpc>
                <a:spcPct val="150000"/>
              </a:lnSpc>
              <a:spcBef>
                <a:spcPts val="0"/>
              </a:spcBef>
              <a:spcAft>
                <a:spcPts val="0"/>
              </a:spcAft>
              <a:buFont typeface="BatangChe" panose="02030609000101010101" charset="-127"/>
              <a:buNone/>
            </a:pPr>
            <a:r>
              <a:rPr lang="zh-CN" altLang="en-US" sz="1600"/>
              <a:t>（6）认识具有独立性：有独立见解，不迷信书本和权威，认识的客观性强而社会性弱。</a:t>
            </a:r>
            <a:endParaRPr lang="zh-CN" altLang="en-US" sz="1600"/>
          </a:p>
          <a:p>
            <a:pPr indent="0">
              <a:lnSpc>
                <a:spcPct val="150000"/>
              </a:lnSpc>
              <a:spcBef>
                <a:spcPts val="0"/>
              </a:spcBef>
              <a:spcAft>
                <a:spcPts val="0"/>
              </a:spcAft>
              <a:buFont typeface="BatangChe" panose="02030609000101010101" charset="-127"/>
              <a:buNone/>
            </a:pPr>
            <a:r>
              <a:rPr lang="zh-CN" altLang="en-US" sz="1600"/>
              <a:t>（7）富有想象力和幽默感：能够略去细节，抓住本质；异中求同，把两个相去甚远的事物联系在一起。</a:t>
            </a:r>
            <a:endParaRPr lang="zh-CN" altLang="en-US" sz="1600"/>
          </a:p>
        </p:txBody>
      </p:sp>
      <p:sp>
        <p:nvSpPr>
          <p:cNvPr id="3" name="文本框 2"/>
          <p:cNvSpPr txBox="1"/>
          <p:nvPr/>
        </p:nvSpPr>
        <p:spPr>
          <a:xfrm>
            <a:off x="702945" y="2169160"/>
            <a:ext cx="3096260" cy="368300"/>
          </a:xfrm>
          <a:prstGeom prst="rect">
            <a:avLst/>
          </a:prstGeom>
          <a:noFill/>
        </p:spPr>
        <p:txBody>
          <a:bodyPr wrap="square" rtlCol="0" anchor="t">
            <a:spAutoFit/>
          </a:bodyPr>
          <a:p>
            <a:r>
              <a:rPr lang="zh-CN" altLang="en-US" b="1">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创造性认知的特征如下。</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图片2"/>
          <p:cNvPicPr>
            <a:picLocks noChangeAspect="1"/>
          </p:cNvPicPr>
          <p:nvPr/>
        </p:nvPicPr>
        <p:blipFill>
          <a:blip r:embed="rId1"/>
          <a:stretch>
            <a:fillRect/>
          </a:stretch>
        </p:blipFill>
        <p:spPr>
          <a:xfrm>
            <a:off x="920750" y="1838325"/>
            <a:ext cx="1934845" cy="1945005"/>
          </a:xfrm>
          <a:prstGeom prst="rect">
            <a:avLst/>
          </a:prstGeom>
        </p:spPr>
      </p:pic>
      <p:pic>
        <p:nvPicPr>
          <p:cNvPr id="4" name="图片 3" descr="图片1"/>
          <p:cNvPicPr>
            <a:picLocks noChangeAspect="1"/>
          </p:cNvPicPr>
          <p:nvPr/>
        </p:nvPicPr>
        <p:blipFill>
          <a:blip r:embed="rId2"/>
          <a:stretch>
            <a:fillRect/>
          </a:stretch>
        </p:blipFill>
        <p:spPr>
          <a:xfrm>
            <a:off x="910590" y="3875405"/>
            <a:ext cx="1945640" cy="1944370"/>
          </a:xfrm>
          <a:prstGeom prst="rect">
            <a:avLst/>
          </a:prstGeom>
        </p:spPr>
      </p:pic>
      <p:pic>
        <p:nvPicPr>
          <p:cNvPr id="3" name="图片 2" descr="图片4"/>
          <p:cNvPicPr>
            <a:picLocks noChangeAspect="1"/>
          </p:cNvPicPr>
          <p:nvPr/>
        </p:nvPicPr>
        <p:blipFill>
          <a:blip r:embed="rId3"/>
          <a:srcRect l="43764" t="19564" r="12401" b="3657"/>
          <a:stretch>
            <a:fillRect/>
          </a:stretch>
        </p:blipFill>
        <p:spPr>
          <a:xfrm>
            <a:off x="2931795" y="1836420"/>
            <a:ext cx="1959610" cy="1946275"/>
          </a:xfrm>
          <a:prstGeom prst="rect">
            <a:avLst/>
          </a:prstGeom>
        </p:spPr>
      </p:pic>
      <p:sp>
        <p:nvSpPr>
          <p:cNvPr id="19" name="矩形 18"/>
          <p:cNvSpPr/>
          <p:nvPr/>
        </p:nvSpPr>
        <p:spPr>
          <a:xfrm>
            <a:off x="2938349" y="3886331"/>
            <a:ext cx="8520834" cy="1944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fontAlgn="auto">
              <a:lnSpc>
                <a:spcPct val="100000"/>
              </a:lnSpc>
              <a:spcBef>
                <a:spcPts val="0"/>
              </a:spcBef>
              <a:spcAft>
                <a:spcPts val="1200"/>
              </a:spcAft>
              <a:buClrTx/>
              <a:buSzTx/>
              <a:buFontTx/>
              <a:buNone/>
              <a:defRPr/>
            </a:pPr>
            <a:r>
              <a:rPr kumimoji="0" lang="zh-CN" altLang="en-US" sz="2400" b="1"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创新知识结构模式</a:t>
            </a:r>
            <a:endParaRPr kumimoji="0" lang="en-US" altLang="zh-CN" sz="22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知识结构是指一个人所拥有的知识体系的构成情况与结合方式。合理的知识结构主要包括：基础知识、专业知识和复合知识。</a:t>
            </a:r>
            <a:endParaRPr kumimoji="0" lang="zh-CN" altLang="en-US"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0" name="矩形 19"/>
          <p:cNvSpPr/>
          <p:nvPr/>
        </p:nvSpPr>
        <p:spPr>
          <a:xfrm>
            <a:off x="5129720" y="1879350"/>
            <a:ext cx="6498076" cy="460375"/>
          </a:xfrm>
          <a:prstGeom prst="rect">
            <a:avLst/>
          </a:prstGeom>
        </p:spPr>
        <p:txBody>
          <a:bodyPr wrap="square">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000000"/>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知识与创新的辩证关系</a:t>
            </a:r>
            <a:endParaRPr kumimoji="0" lang="zh-CN" altLang="en-US" sz="2400" b="1" i="0" u="none" strike="noStrike" kern="1200" cap="none" spc="0" normalizeH="0" baseline="0" noProof="0" dirty="0">
              <a:ln>
                <a:noFill/>
              </a:ln>
              <a:solidFill>
                <a:srgbClr val="000000"/>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1" name="矩形 20"/>
          <p:cNvSpPr/>
          <p:nvPr/>
        </p:nvSpPr>
        <p:spPr>
          <a:xfrm>
            <a:off x="5129530" y="2588895"/>
            <a:ext cx="6329680" cy="1076325"/>
          </a:xfrm>
          <a:prstGeom prst="rect">
            <a:avLst/>
          </a:prstGeom>
        </p:spPr>
        <p:txBody>
          <a:bodyPr wrap="square">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00000"/>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个人创新能力的大小并不完全以读书多少为标准，知识的积累与创新有着不同的规律。一般来讲，知识渊博的人，创造性智能发展程度相对较高。但知识基础并不绝对等同于创造性智能。创新需要同学们在以往知识的基础上进行突破。</a:t>
            </a:r>
            <a:endParaRPr kumimoji="0" lang="zh-CN" altLang="en-US" sz="1600" b="0" i="0" u="none" strike="noStrike" kern="1200" cap="none" spc="0" normalizeH="0" baseline="0" noProof="0" dirty="0">
              <a:ln>
                <a:noFill/>
              </a:ln>
              <a:solidFill>
                <a:srgbClr val="000000"/>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66" name="文本框 17"/>
          <p:cNvSpPr txBox="1"/>
          <p:nvPr/>
        </p:nvSpPr>
        <p:spPr>
          <a:xfrm>
            <a:off x="1088390" y="381635"/>
            <a:ext cx="3477895"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创新的知识结构</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checkerboard(across)">
                                      <p:cBhvr>
                                        <p:cTn id="7" dur="500"/>
                                        <p:tgtEl>
                                          <p:spTgt spid="2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750"/>
                                        <p:tgtEl>
                                          <p:spTgt spid="21"/>
                                        </p:tgtEl>
                                      </p:cBhvr>
                                    </p:animEffect>
                                  </p:childTnLst>
                                </p:cTn>
                              </p:par>
                              <p:par>
                                <p:cTn id="12" presetID="10" presetClass="entr" presetSubtype="0" fill="hold" grpId="0" nodeType="withEffect">
                                  <p:stCondLst>
                                    <p:cond delay="150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0" grpId="0"/>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48"/>
          <p:cNvSpPr/>
          <p:nvPr/>
        </p:nvSpPr>
        <p:spPr bwMode="auto">
          <a:xfrm>
            <a:off x="0" y="1805940"/>
            <a:ext cx="12192000" cy="4046855"/>
          </a:xfrm>
          <a:prstGeom prst="rect">
            <a:avLst/>
          </a:prstGeom>
          <a:solidFill>
            <a:schemeClr val="tx2">
              <a:lumMod val="20000"/>
              <a:lumOff val="80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6" name="文本框 17"/>
          <p:cNvSpPr txBox="1"/>
          <p:nvPr/>
        </p:nvSpPr>
        <p:spPr>
          <a:xfrm>
            <a:off x="1088390" y="381635"/>
            <a:ext cx="7933690"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创新知识结构模式主要有以下几种。</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文本框 1"/>
          <p:cNvSpPr txBox="1"/>
          <p:nvPr/>
        </p:nvSpPr>
        <p:spPr>
          <a:xfrm>
            <a:off x="702945" y="2675890"/>
            <a:ext cx="6480000" cy="2306955"/>
          </a:xfrm>
          <a:prstGeom prst="rect">
            <a:avLst/>
          </a:prstGeom>
          <a:noFill/>
        </p:spPr>
        <p:txBody>
          <a:bodyPr wrap="square" rtlCol="0" anchor="t">
            <a:spAutoFit/>
          </a:bodyPr>
          <a:p>
            <a:pPr indent="0">
              <a:lnSpc>
                <a:spcPct val="150000"/>
              </a:lnSpc>
              <a:spcBef>
                <a:spcPts val="0"/>
              </a:spcBef>
              <a:spcAft>
                <a:spcPts val="0"/>
              </a:spcAft>
              <a:buFont typeface="BatangChe" panose="02030609000101010101" charset="-127"/>
              <a:buNone/>
            </a:pPr>
            <a:r>
              <a:rPr lang="zh-CN" altLang="en-US" sz="1600"/>
              <a:t>塔式知识结构把基础理论知识形象地比喻为塔的底部，然后从下往上依次为专业基础知识、专业知识、学科前沿知识，塔的顶部是创新目标（右图）。这种创新知识结构有三个主要特点：一是侧重于基础知识的广博性和宽厚性；二是侧重于专业知识的精深性；三是强调创新目标的明确性。塔式知识结构容易把宽厚的知识集于一点，突破创新目标，取得创新成果。</a:t>
            </a:r>
            <a:endParaRPr lang="zh-CN" altLang="en-US" sz="1600"/>
          </a:p>
        </p:txBody>
      </p:sp>
      <p:sp>
        <p:nvSpPr>
          <p:cNvPr id="3" name="文本框 2"/>
          <p:cNvSpPr txBox="1"/>
          <p:nvPr/>
        </p:nvSpPr>
        <p:spPr>
          <a:xfrm>
            <a:off x="702945" y="2169160"/>
            <a:ext cx="3096260" cy="368300"/>
          </a:xfrm>
          <a:prstGeom prst="rect">
            <a:avLst/>
          </a:prstGeom>
          <a:noFill/>
        </p:spPr>
        <p:txBody>
          <a:bodyPr wrap="square" rtlCol="0" anchor="t">
            <a:spAutoFit/>
          </a:bodyPr>
          <a:p>
            <a:r>
              <a:rPr lang="zh-CN" altLang="en-US" b="1">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1. 塔式知识结构</a:t>
            </a:r>
            <a:endParaRPr lang="zh-CN" altLang="en-US" b="1">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13" name="组合 12"/>
          <p:cNvGrpSpPr/>
          <p:nvPr/>
        </p:nvGrpSpPr>
        <p:grpSpPr>
          <a:xfrm>
            <a:off x="7118985" y="1805940"/>
            <a:ext cx="4102100" cy="4047490"/>
            <a:chOff x="11211" y="2844"/>
            <a:chExt cx="6460" cy="6374"/>
          </a:xfrm>
        </p:grpSpPr>
        <p:sp>
          <p:nvSpPr>
            <p:cNvPr id="5" name="等腰三角形 4"/>
            <p:cNvSpPr/>
            <p:nvPr/>
          </p:nvSpPr>
          <p:spPr>
            <a:xfrm>
              <a:off x="11211" y="2844"/>
              <a:ext cx="6461" cy="637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6" name="直接连接符 5"/>
            <p:cNvCxnSpPr/>
            <p:nvPr/>
          </p:nvCxnSpPr>
          <p:spPr>
            <a:xfrm>
              <a:off x="13165" y="5251"/>
              <a:ext cx="255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2590" y="6494"/>
              <a:ext cx="36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1850" y="7827"/>
              <a:ext cx="515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3577" y="4576"/>
              <a:ext cx="1728" cy="580"/>
            </a:xfrm>
            <a:prstGeom prst="rect">
              <a:avLst/>
            </a:prstGeom>
            <a:noFill/>
          </p:spPr>
          <p:txBody>
            <a:bodyPr wrap="none" rtlCol="0">
              <a:spAutoFit/>
            </a:bodyPr>
            <a:p>
              <a:pPr algn="l"/>
              <a:r>
                <a:rPr lang="zh-CN" altLang="en-US">
                  <a:solidFill>
                    <a:schemeClr val="bg1"/>
                  </a:solidFill>
                </a:rPr>
                <a:t>创新目标</a:t>
              </a:r>
              <a:endParaRPr lang="zh-CN" altLang="en-US">
                <a:solidFill>
                  <a:schemeClr val="bg1"/>
                </a:solidFill>
              </a:endParaRPr>
            </a:p>
          </p:txBody>
        </p:sp>
        <p:sp>
          <p:nvSpPr>
            <p:cNvPr id="10" name="文本框 9"/>
            <p:cNvSpPr txBox="1"/>
            <p:nvPr/>
          </p:nvSpPr>
          <p:spPr>
            <a:xfrm>
              <a:off x="13062" y="5741"/>
              <a:ext cx="2760" cy="580"/>
            </a:xfrm>
            <a:prstGeom prst="rect">
              <a:avLst/>
            </a:prstGeom>
            <a:noFill/>
          </p:spPr>
          <p:txBody>
            <a:bodyPr wrap="square" rtlCol="0" anchor="t">
              <a:spAutoFit/>
            </a:bodyPr>
            <a:p>
              <a:pPr algn="ctr"/>
              <a:r>
                <a:rPr lang="zh-CN" altLang="en-US">
                  <a:solidFill>
                    <a:schemeClr val="bg1"/>
                  </a:solidFill>
                </a:rPr>
                <a:t>学科前沿知识</a:t>
              </a:r>
              <a:endParaRPr lang="zh-CN" altLang="en-US">
                <a:solidFill>
                  <a:schemeClr val="bg1"/>
                </a:solidFill>
              </a:endParaRPr>
            </a:p>
          </p:txBody>
        </p:sp>
        <p:sp>
          <p:nvSpPr>
            <p:cNvPr id="11" name="文本框 10"/>
            <p:cNvSpPr txBox="1"/>
            <p:nvPr/>
          </p:nvSpPr>
          <p:spPr>
            <a:xfrm>
              <a:off x="12442" y="7038"/>
              <a:ext cx="4000" cy="580"/>
            </a:xfrm>
            <a:prstGeom prst="rect">
              <a:avLst/>
            </a:prstGeom>
            <a:noFill/>
          </p:spPr>
          <p:txBody>
            <a:bodyPr wrap="square" rtlCol="0" anchor="t">
              <a:spAutoFit/>
            </a:bodyPr>
            <a:p>
              <a:pPr algn="ctr"/>
              <a:r>
                <a:rPr lang="zh-CN" altLang="en-US">
                  <a:solidFill>
                    <a:schemeClr val="bg1"/>
                  </a:solidFill>
                </a:rPr>
                <a:t>专业知识</a:t>
              </a:r>
              <a:endParaRPr lang="zh-CN" altLang="en-US">
                <a:solidFill>
                  <a:schemeClr val="bg1"/>
                </a:solidFill>
              </a:endParaRPr>
            </a:p>
          </p:txBody>
        </p:sp>
        <p:sp>
          <p:nvSpPr>
            <p:cNvPr id="12" name="文本框 11"/>
            <p:cNvSpPr txBox="1"/>
            <p:nvPr/>
          </p:nvSpPr>
          <p:spPr>
            <a:xfrm>
              <a:off x="12442" y="8271"/>
              <a:ext cx="4000" cy="580"/>
            </a:xfrm>
            <a:prstGeom prst="rect">
              <a:avLst/>
            </a:prstGeom>
            <a:noFill/>
          </p:spPr>
          <p:txBody>
            <a:bodyPr wrap="square" rtlCol="0" anchor="t">
              <a:spAutoFit/>
            </a:bodyPr>
            <a:p>
              <a:pPr algn="ctr"/>
              <a:r>
                <a:rPr lang="zh-CN" altLang="en-US">
                  <a:solidFill>
                    <a:schemeClr val="bg1"/>
                  </a:solidFill>
                </a:rPr>
                <a:t>专业基础知识</a:t>
              </a:r>
              <a:endParaRPr lang="zh-CN" altLang="en-US">
                <a:solidFill>
                  <a:schemeClr val="bg1"/>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48"/>
          <p:cNvSpPr/>
          <p:nvPr/>
        </p:nvSpPr>
        <p:spPr bwMode="auto">
          <a:xfrm>
            <a:off x="0" y="1805940"/>
            <a:ext cx="12192000" cy="4046855"/>
          </a:xfrm>
          <a:prstGeom prst="rect">
            <a:avLst/>
          </a:prstGeom>
          <a:solidFill>
            <a:schemeClr val="tx2">
              <a:lumMod val="20000"/>
              <a:lumOff val="80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6" name="文本框 17"/>
          <p:cNvSpPr txBox="1"/>
          <p:nvPr/>
        </p:nvSpPr>
        <p:spPr>
          <a:xfrm>
            <a:off x="1088390" y="381635"/>
            <a:ext cx="7933690"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创新知识结构模式主要有以下几种。</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文本框 1"/>
          <p:cNvSpPr txBox="1"/>
          <p:nvPr/>
        </p:nvSpPr>
        <p:spPr>
          <a:xfrm>
            <a:off x="702945" y="2675890"/>
            <a:ext cx="6480000" cy="2306955"/>
          </a:xfrm>
          <a:prstGeom prst="rect">
            <a:avLst/>
          </a:prstGeom>
          <a:noFill/>
        </p:spPr>
        <p:txBody>
          <a:bodyPr wrap="square" rtlCol="0" anchor="t">
            <a:spAutoFit/>
          </a:bodyPr>
          <a:p>
            <a:pPr indent="0" algn="just">
              <a:lnSpc>
                <a:spcPct val="150000"/>
              </a:lnSpc>
              <a:spcBef>
                <a:spcPts val="0"/>
              </a:spcBef>
              <a:spcAft>
                <a:spcPts val="0"/>
              </a:spcAft>
              <a:buFont typeface="BatangChe" panose="02030609000101010101" charset="-127"/>
              <a:buNone/>
            </a:pPr>
            <a:r>
              <a:rPr lang="zh-CN" altLang="en-US" sz="1600"/>
              <a:t>对于大学生来说，大学学习是打基础的阶段，有别于一个有实践经验的创新者，由日本学者提出的“T”型知识结构是一种适应性较强，在创新领域有较广应用的知识结构。</a:t>
            </a:r>
            <a:endParaRPr lang="zh-CN" altLang="en-US" sz="1600"/>
          </a:p>
          <a:p>
            <a:pPr indent="0" algn="just">
              <a:lnSpc>
                <a:spcPct val="150000"/>
              </a:lnSpc>
              <a:spcBef>
                <a:spcPts val="0"/>
              </a:spcBef>
              <a:spcAft>
                <a:spcPts val="0"/>
              </a:spcAft>
              <a:buFont typeface="BatangChe" panose="02030609000101010101" charset="-127"/>
              <a:buNone/>
            </a:pPr>
            <a:r>
              <a:rPr lang="zh-CN" altLang="en-US" sz="1600"/>
              <a:t>在“T”型知识结构中，竖杠是指专业知识，横杠是指一般知识和基础理论知识（右图）。其特点是既强调基础知识的宽厚，又强调专业知识的精深。这种知识结构对于大学生来说是比较容易构建的。</a:t>
            </a:r>
            <a:endParaRPr lang="zh-CN" altLang="en-US" sz="1600"/>
          </a:p>
        </p:txBody>
      </p:sp>
      <p:sp>
        <p:nvSpPr>
          <p:cNvPr id="3" name="文本框 2"/>
          <p:cNvSpPr txBox="1"/>
          <p:nvPr/>
        </p:nvSpPr>
        <p:spPr>
          <a:xfrm>
            <a:off x="702945" y="2169160"/>
            <a:ext cx="3096260" cy="368300"/>
          </a:xfrm>
          <a:prstGeom prst="rect">
            <a:avLst/>
          </a:prstGeom>
          <a:noFill/>
        </p:spPr>
        <p:txBody>
          <a:bodyPr wrap="square" rtlCol="0" anchor="t">
            <a:spAutoFit/>
          </a:bodyPr>
          <a:p>
            <a:r>
              <a:rPr lang="zh-CN" altLang="en-US" b="1">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2.“ T”型知识结构</a:t>
            </a:r>
            <a:endParaRPr lang="zh-CN" altLang="en-US" b="1">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17" name="组合 16"/>
          <p:cNvGrpSpPr/>
          <p:nvPr/>
        </p:nvGrpSpPr>
        <p:grpSpPr>
          <a:xfrm>
            <a:off x="8152130" y="2296795"/>
            <a:ext cx="3251200" cy="3204210"/>
            <a:chOff x="12838" y="3617"/>
            <a:chExt cx="5120" cy="5046"/>
          </a:xfrm>
        </p:grpSpPr>
        <p:sp>
          <p:nvSpPr>
            <p:cNvPr id="13" name="矩形 12"/>
            <p:cNvSpPr/>
            <p:nvPr/>
          </p:nvSpPr>
          <p:spPr>
            <a:xfrm>
              <a:off x="12838" y="3617"/>
              <a:ext cx="5121" cy="12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矩形 13"/>
            <p:cNvSpPr/>
            <p:nvPr/>
          </p:nvSpPr>
          <p:spPr>
            <a:xfrm>
              <a:off x="14670" y="4903"/>
              <a:ext cx="1457" cy="37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12911" y="3970"/>
              <a:ext cx="4975" cy="580"/>
            </a:xfrm>
            <a:prstGeom prst="rect">
              <a:avLst/>
            </a:prstGeom>
            <a:noFill/>
          </p:spPr>
          <p:txBody>
            <a:bodyPr wrap="square" rtlCol="0" anchor="t">
              <a:spAutoFit/>
            </a:bodyPr>
            <a:p>
              <a:pPr algn="ctr"/>
              <a:r>
                <a:rPr lang="zh-CN" altLang="en-US">
                  <a:solidFill>
                    <a:schemeClr val="bg1"/>
                  </a:solidFill>
                </a:rPr>
                <a:t>一般知识和基础理论知识</a:t>
              </a:r>
              <a:endParaRPr lang="zh-CN" altLang="en-US">
                <a:solidFill>
                  <a:schemeClr val="bg1"/>
                </a:solidFill>
              </a:endParaRPr>
            </a:p>
          </p:txBody>
        </p:sp>
        <p:sp>
          <p:nvSpPr>
            <p:cNvPr id="16" name="文本框 15"/>
            <p:cNvSpPr txBox="1"/>
            <p:nvPr/>
          </p:nvSpPr>
          <p:spPr>
            <a:xfrm>
              <a:off x="15037" y="5336"/>
              <a:ext cx="724" cy="2893"/>
            </a:xfrm>
            <a:prstGeom prst="rect">
              <a:avLst/>
            </a:prstGeom>
            <a:noFill/>
          </p:spPr>
          <p:txBody>
            <a:bodyPr vert="eaVert" wrap="square" rtlCol="0">
              <a:spAutoFit/>
            </a:bodyPr>
            <a:p>
              <a:pPr algn="ctr"/>
              <a:r>
                <a:rPr lang="zh-CN" altLang="en-US">
                  <a:solidFill>
                    <a:schemeClr val="bg1"/>
                  </a:solidFill>
                </a:rPr>
                <a:t>专业知识</a:t>
              </a:r>
              <a:endParaRPr lang="zh-CN" altLang="en-US">
                <a:solidFill>
                  <a:schemeClr val="bg1"/>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48"/>
          <p:cNvSpPr/>
          <p:nvPr/>
        </p:nvSpPr>
        <p:spPr bwMode="auto">
          <a:xfrm>
            <a:off x="0" y="1805940"/>
            <a:ext cx="12192000" cy="4046855"/>
          </a:xfrm>
          <a:prstGeom prst="rect">
            <a:avLst/>
          </a:prstGeom>
          <a:solidFill>
            <a:schemeClr val="tx2">
              <a:lumMod val="20000"/>
              <a:lumOff val="80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6" name="文本框 17"/>
          <p:cNvSpPr txBox="1"/>
          <p:nvPr/>
        </p:nvSpPr>
        <p:spPr>
          <a:xfrm>
            <a:off x="1088390" y="381635"/>
            <a:ext cx="7933690"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创新知识结构模式主要有以下几种。</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文本框 1"/>
          <p:cNvSpPr txBox="1"/>
          <p:nvPr/>
        </p:nvSpPr>
        <p:spPr>
          <a:xfrm>
            <a:off x="702945" y="2675890"/>
            <a:ext cx="6480000" cy="2306955"/>
          </a:xfrm>
          <a:prstGeom prst="rect">
            <a:avLst/>
          </a:prstGeom>
          <a:noFill/>
        </p:spPr>
        <p:txBody>
          <a:bodyPr wrap="square" rtlCol="0" anchor="t">
            <a:spAutoFit/>
          </a:bodyPr>
          <a:p>
            <a:pPr indent="0" algn="just">
              <a:lnSpc>
                <a:spcPct val="150000"/>
              </a:lnSpc>
              <a:spcBef>
                <a:spcPts val="0"/>
              </a:spcBef>
              <a:spcAft>
                <a:spcPts val="0"/>
              </a:spcAft>
              <a:buFont typeface="BatangChe" panose="02030609000101010101" charset="-127"/>
              <a:buNone/>
            </a:pPr>
            <a:r>
              <a:rPr lang="zh-CN" altLang="en-US" sz="1600"/>
              <a:t>网型知识结构由三部分组成：第一部分是以自己本学科的专业知识为网的中心；第二部分是把与专业知识相近，直接与专业知识相关学科的知识作为网的结；第三部分是把离专业知识较远，间接影响专业的基础理论、一般知识作为网的外围（右图）。网型知识结构的主要特点：一是侧重于专业知识的核心地位；二是侧重于广泛知识的互相联系，强调发挥整体知识的协调作用。</a:t>
            </a:r>
            <a:endParaRPr lang="zh-CN" altLang="en-US" sz="1600"/>
          </a:p>
        </p:txBody>
      </p:sp>
      <p:sp>
        <p:nvSpPr>
          <p:cNvPr id="3" name="文本框 2"/>
          <p:cNvSpPr txBox="1"/>
          <p:nvPr/>
        </p:nvSpPr>
        <p:spPr>
          <a:xfrm>
            <a:off x="702945" y="2169160"/>
            <a:ext cx="3096260" cy="368300"/>
          </a:xfrm>
          <a:prstGeom prst="rect">
            <a:avLst/>
          </a:prstGeom>
          <a:noFill/>
        </p:spPr>
        <p:txBody>
          <a:bodyPr wrap="square" rtlCol="0" anchor="t">
            <a:spAutoFit/>
          </a:bodyPr>
          <a:p>
            <a:r>
              <a:rPr lang="zh-CN" altLang="en-US" b="1">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3. 网型知识结构</a:t>
            </a:r>
            <a:endParaRPr lang="zh-CN" altLang="en-US" b="1">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18" name="组合 17"/>
          <p:cNvGrpSpPr/>
          <p:nvPr/>
        </p:nvGrpSpPr>
        <p:grpSpPr>
          <a:xfrm>
            <a:off x="7724140" y="1849755"/>
            <a:ext cx="3959860" cy="3959860"/>
            <a:chOff x="12164" y="2913"/>
            <a:chExt cx="6236" cy="6236"/>
          </a:xfrm>
        </p:grpSpPr>
        <p:sp>
          <p:nvSpPr>
            <p:cNvPr id="7" name="椭圆 6"/>
            <p:cNvSpPr/>
            <p:nvPr/>
          </p:nvSpPr>
          <p:spPr>
            <a:xfrm>
              <a:off x="12164" y="2913"/>
              <a:ext cx="6236" cy="6236"/>
            </a:xfrm>
            <a:prstGeom prst="ellips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椭圆 5"/>
            <p:cNvSpPr/>
            <p:nvPr/>
          </p:nvSpPr>
          <p:spPr>
            <a:xfrm>
              <a:off x="13241" y="3990"/>
              <a:ext cx="4082" cy="40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椭圆 4"/>
            <p:cNvSpPr/>
            <p:nvPr/>
          </p:nvSpPr>
          <p:spPr>
            <a:xfrm>
              <a:off x="14290" y="5039"/>
              <a:ext cx="1984" cy="1984"/>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13676" y="4217"/>
              <a:ext cx="3210" cy="822"/>
            </a:xfrm>
            <a:prstGeom prst="rect">
              <a:avLst/>
            </a:prstGeom>
            <a:noFill/>
          </p:spPr>
          <p:txBody>
            <a:bodyPr wrap="square" rtlCol="0" anchor="t">
              <a:spAutoFit/>
            </a:bodyPr>
            <a:p>
              <a:pPr algn="ctr"/>
              <a:r>
                <a:rPr lang="zh-CN" altLang="en-US" sz="1400">
                  <a:solidFill>
                    <a:schemeClr val="bg1"/>
                  </a:solidFill>
                </a:rPr>
                <a:t>与专业知识</a:t>
              </a:r>
              <a:endParaRPr lang="zh-CN" altLang="en-US" sz="1400">
                <a:solidFill>
                  <a:schemeClr val="bg1"/>
                </a:solidFill>
              </a:endParaRPr>
            </a:p>
            <a:p>
              <a:pPr algn="ctr"/>
              <a:r>
                <a:rPr lang="zh-CN" altLang="en-US" sz="1400">
                  <a:solidFill>
                    <a:schemeClr val="bg1"/>
                  </a:solidFill>
                </a:rPr>
                <a:t>相关学科的知识</a:t>
              </a:r>
              <a:endParaRPr lang="zh-CN" altLang="en-US" sz="1400">
                <a:solidFill>
                  <a:schemeClr val="bg1"/>
                </a:solidFill>
              </a:endParaRPr>
            </a:p>
          </p:txBody>
        </p:sp>
        <p:sp>
          <p:nvSpPr>
            <p:cNvPr id="10" name="文本框 9"/>
            <p:cNvSpPr txBox="1"/>
            <p:nvPr/>
          </p:nvSpPr>
          <p:spPr>
            <a:xfrm>
              <a:off x="13538" y="3168"/>
              <a:ext cx="3488" cy="822"/>
            </a:xfrm>
            <a:prstGeom prst="rect">
              <a:avLst/>
            </a:prstGeom>
            <a:noFill/>
          </p:spPr>
          <p:txBody>
            <a:bodyPr wrap="square" rtlCol="0" anchor="t">
              <a:spAutoFit/>
            </a:bodyPr>
            <a:p>
              <a:pPr algn="ctr"/>
              <a:r>
                <a:rPr lang="zh-CN" altLang="en-US" sz="1400">
                  <a:solidFill>
                    <a:schemeClr val="bg1"/>
                  </a:solidFill>
                </a:rPr>
                <a:t>间接影响专业的基</a:t>
              </a:r>
              <a:endParaRPr lang="zh-CN" altLang="en-US" sz="1400">
                <a:solidFill>
                  <a:schemeClr val="bg1"/>
                </a:solidFill>
              </a:endParaRPr>
            </a:p>
            <a:p>
              <a:pPr algn="ctr"/>
              <a:r>
                <a:rPr lang="zh-CN" altLang="en-US" sz="1400">
                  <a:solidFill>
                    <a:schemeClr val="bg1"/>
                  </a:solidFill>
                </a:rPr>
                <a:t>础理论、一般知识</a:t>
              </a:r>
              <a:endParaRPr lang="zh-CN" altLang="en-US" sz="1400">
                <a:solidFill>
                  <a:schemeClr val="bg1"/>
                </a:solidFill>
              </a:endParaRPr>
            </a:p>
          </p:txBody>
        </p:sp>
        <p:sp>
          <p:nvSpPr>
            <p:cNvPr id="12" name="椭圆 11"/>
            <p:cNvSpPr/>
            <p:nvPr/>
          </p:nvSpPr>
          <p:spPr>
            <a:xfrm>
              <a:off x="14290" y="5039"/>
              <a:ext cx="1984" cy="1984"/>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14290" y="5522"/>
              <a:ext cx="1983" cy="822"/>
            </a:xfrm>
            <a:prstGeom prst="rect">
              <a:avLst/>
            </a:prstGeom>
            <a:noFill/>
          </p:spPr>
          <p:txBody>
            <a:bodyPr wrap="square" rtlCol="0" anchor="t">
              <a:spAutoFit/>
            </a:bodyPr>
            <a:p>
              <a:pPr algn="ctr"/>
              <a:r>
                <a:rPr lang="zh-CN" altLang="en-US" sz="1400"/>
                <a:t>本学科</a:t>
              </a:r>
              <a:endParaRPr lang="zh-CN" altLang="en-US" sz="1400"/>
            </a:p>
            <a:p>
              <a:pPr algn="ctr"/>
              <a:r>
                <a:rPr lang="zh-CN" altLang="en-US" sz="1400"/>
                <a:t>专业知识</a:t>
              </a:r>
              <a:endParaRPr lang="zh-CN" altLang="en-US" sz="14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6"/>
          <p:cNvSpPr/>
          <p:nvPr/>
        </p:nvSpPr>
        <p:spPr>
          <a:xfrm>
            <a:off x="7477760" y="1523532"/>
            <a:ext cx="762000" cy="12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Freeform 11"/>
          <p:cNvSpPr/>
          <p:nvPr/>
        </p:nvSpPr>
        <p:spPr>
          <a:xfrm rot="5400000">
            <a:off x="11489025" y="335281"/>
            <a:ext cx="355600" cy="355600"/>
          </a:xfrm>
          <a:custGeom>
            <a:avLst/>
            <a:gdLst>
              <a:gd name="connsiteX0" fmla="*/ 0 w 355600"/>
              <a:gd name="connsiteY0" fmla="*/ 355600 h 355600"/>
              <a:gd name="connsiteX1" fmla="*/ 0 w 355600"/>
              <a:gd name="connsiteY1" fmla="*/ 79022 h 355600"/>
              <a:gd name="connsiteX2" fmla="*/ 0 w 355600"/>
              <a:gd name="connsiteY2" fmla="*/ 0 h 355600"/>
              <a:gd name="connsiteX3" fmla="*/ 79022 w 355600"/>
              <a:gd name="connsiteY3" fmla="*/ 0 h 355600"/>
              <a:gd name="connsiteX4" fmla="*/ 355600 w 355600"/>
              <a:gd name="connsiteY4" fmla="*/ 0 h 355600"/>
              <a:gd name="connsiteX5" fmla="*/ 355600 w 355600"/>
              <a:gd name="connsiteY5" fmla="*/ 79022 h 355600"/>
              <a:gd name="connsiteX6" fmla="*/ 79022 w 355600"/>
              <a:gd name="connsiteY6" fmla="*/ 79022 h 355600"/>
              <a:gd name="connsiteX7" fmla="*/ 79022 w 355600"/>
              <a:gd name="connsiteY7" fmla="*/ 3556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600" h="355600">
                <a:moveTo>
                  <a:pt x="0" y="355600"/>
                </a:moveTo>
                <a:lnTo>
                  <a:pt x="0" y="79022"/>
                </a:lnTo>
                <a:lnTo>
                  <a:pt x="0" y="0"/>
                </a:lnTo>
                <a:lnTo>
                  <a:pt x="79022" y="0"/>
                </a:lnTo>
                <a:lnTo>
                  <a:pt x="355600" y="0"/>
                </a:lnTo>
                <a:lnTo>
                  <a:pt x="355600" y="79022"/>
                </a:lnTo>
                <a:lnTo>
                  <a:pt x="79022" y="79022"/>
                </a:lnTo>
                <a:lnTo>
                  <a:pt x="79022" y="3556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任意形状 11"/>
          <p:cNvSpPr/>
          <p:nvPr/>
        </p:nvSpPr>
        <p:spPr>
          <a:xfrm>
            <a:off x="254000" y="2127250"/>
            <a:ext cx="2603500" cy="2603500"/>
          </a:xfrm>
          <a:custGeom>
            <a:avLst/>
            <a:gdLst>
              <a:gd name="connsiteX0" fmla="*/ 1301750 w 2603500"/>
              <a:gd name="connsiteY0" fmla="*/ 0 h 2603500"/>
              <a:gd name="connsiteX1" fmla="*/ 2603500 w 2603500"/>
              <a:gd name="connsiteY1" fmla="*/ 1301750 h 2603500"/>
              <a:gd name="connsiteX2" fmla="*/ 1301750 w 2603500"/>
              <a:gd name="connsiteY2" fmla="*/ 2603500 h 2603500"/>
              <a:gd name="connsiteX3" fmla="*/ 0 w 2603500"/>
              <a:gd name="connsiteY3" fmla="*/ 1301750 h 2603500"/>
            </a:gdLst>
            <a:ahLst/>
            <a:cxnLst>
              <a:cxn ang="0">
                <a:pos x="connsiteX0" y="connsiteY0"/>
              </a:cxn>
              <a:cxn ang="0">
                <a:pos x="connsiteX1" y="connsiteY1"/>
              </a:cxn>
              <a:cxn ang="0">
                <a:pos x="connsiteX2" y="connsiteY2"/>
              </a:cxn>
              <a:cxn ang="0">
                <a:pos x="connsiteX3" y="connsiteY3"/>
              </a:cxn>
            </a:cxnLst>
            <a:rect l="l" t="t" r="r" b="b"/>
            <a:pathLst>
              <a:path w="2603500" h="2603500">
                <a:moveTo>
                  <a:pt x="1301750" y="0"/>
                </a:moveTo>
                <a:lnTo>
                  <a:pt x="2603500" y="1301750"/>
                </a:lnTo>
                <a:lnTo>
                  <a:pt x="1301750" y="2603500"/>
                </a:lnTo>
                <a:lnTo>
                  <a:pt x="0" y="1301750"/>
                </a:lnTo>
                <a:close/>
              </a:path>
            </a:pathLst>
          </a:custGeom>
          <a:blipFill>
            <a:blip r:embed="rId1"/>
            <a:stretch>
              <a:fillRect l="-25772" r="-2577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14" tIns="22857" rIns="45714" bIns="22857" numCol="1" spcCol="0" rtlCol="0" fromWordArt="0" anchor="ctr" anchorCtr="0" forceAA="0" compatLnSpc="1">
            <a:noAutofit/>
          </a:bodyPr>
          <a:lstStyle/>
          <a:p>
            <a:pPr algn="ctr"/>
            <a:endParaRPr lang="en-US" sz="9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任意形状 12"/>
          <p:cNvSpPr/>
          <p:nvPr/>
        </p:nvSpPr>
        <p:spPr>
          <a:xfrm>
            <a:off x="0" y="0"/>
            <a:ext cx="6464020" cy="6858000"/>
          </a:xfrm>
          <a:custGeom>
            <a:avLst/>
            <a:gdLst>
              <a:gd name="connsiteX0" fmla="*/ 25435 w 6464020"/>
              <a:gd name="connsiteY0" fmla="*/ 0 h 6858000"/>
              <a:gd name="connsiteX1" fmla="*/ 3035989 w 6464020"/>
              <a:gd name="connsiteY1" fmla="*/ 0 h 6858000"/>
              <a:gd name="connsiteX2" fmla="*/ 6464020 w 6464020"/>
              <a:gd name="connsiteY2" fmla="*/ 3408528 h 6858000"/>
              <a:gd name="connsiteX3" fmla="*/ 4967331 w 6464020"/>
              <a:gd name="connsiteY3" fmla="*/ 4913781 h 6858000"/>
              <a:gd name="connsiteX4" fmla="*/ 4956721 w 6464020"/>
              <a:gd name="connsiteY4" fmla="*/ 4903232 h 6858000"/>
              <a:gd name="connsiteX5" fmla="*/ 3001953 w 6464020"/>
              <a:gd name="connsiteY5" fmla="*/ 6858000 h 6858000"/>
              <a:gd name="connsiteX6" fmla="*/ 0 w 6464020"/>
              <a:gd name="connsiteY6" fmla="*/ 6858000 h 6858000"/>
              <a:gd name="connsiteX7" fmla="*/ 3451464 w 6464020"/>
              <a:gd name="connsiteY7" fmla="*/ 34065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64020" h="6858000">
                <a:moveTo>
                  <a:pt x="25435" y="0"/>
                </a:moveTo>
                <a:lnTo>
                  <a:pt x="3035989" y="0"/>
                </a:lnTo>
                <a:lnTo>
                  <a:pt x="6464020" y="3408528"/>
                </a:lnTo>
                <a:lnTo>
                  <a:pt x="4967331" y="4913781"/>
                </a:lnTo>
                <a:lnTo>
                  <a:pt x="4956721" y="4903232"/>
                </a:lnTo>
                <a:lnTo>
                  <a:pt x="3001953" y="6858000"/>
                </a:lnTo>
                <a:lnTo>
                  <a:pt x="0" y="6858000"/>
                </a:lnTo>
                <a:lnTo>
                  <a:pt x="3451464" y="3406537"/>
                </a:lnTo>
                <a:close/>
              </a:path>
            </a:pathLst>
          </a:custGeom>
          <a:blipFill>
            <a:blip r:embed="rId2"/>
            <a:stretch>
              <a:fillRect l="-30821" r="-3082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14" tIns="22857" rIns="45714" bIns="22857" numCol="1" spcCol="0" rtlCol="0" fromWordArt="0" anchor="ctr" anchorCtr="0" forceAA="0" compatLnSpc="1">
            <a:noAutofit/>
          </a:bodyPr>
          <a:lstStyle/>
          <a:p>
            <a:pPr algn="ctr"/>
            <a:endParaRPr lang="en-US" sz="9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TextBox 7"/>
          <p:cNvSpPr txBox="1"/>
          <p:nvPr/>
        </p:nvSpPr>
        <p:spPr>
          <a:xfrm>
            <a:off x="7362211" y="2041106"/>
            <a:ext cx="4126814" cy="583565"/>
          </a:xfrm>
          <a:prstGeom prst="rect">
            <a:avLst/>
          </a:prstGeom>
          <a:noFill/>
        </p:spPr>
        <p:txBody>
          <a:bodyPr wrap="square" rtlCol="0">
            <a:spAutoFit/>
          </a:bodyPr>
          <a:lstStyle/>
          <a:p>
            <a:r>
              <a:rPr lang="zh-CN" altLang="en-US" sz="3200" dirty="0">
                <a:latin typeface="思源黑体" panose="020B0500000000000000" pitchFamily="34" charset="-122"/>
                <a:ea typeface="思源黑体" panose="020B0500000000000000" pitchFamily="34" charset="-122"/>
                <a:sym typeface="思源黑体" panose="020B0500000000000000" pitchFamily="34" charset="-122"/>
              </a:rPr>
              <a:t>第三节　</a:t>
            </a:r>
            <a:r>
              <a:rPr lang="zh-CN" altLang="en-US" sz="32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rPr>
              <a:t>创新意识</a:t>
            </a:r>
            <a:endParaRPr lang="zh-CN" altLang="en-US" sz="32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TextBox 24"/>
          <p:cNvSpPr txBox="1"/>
          <p:nvPr/>
        </p:nvSpPr>
        <p:spPr>
          <a:xfrm>
            <a:off x="7390765" y="3493770"/>
            <a:ext cx="4097655" cy="1628775"/>
          </a:xfrm>
          <a:prstGeom prst="rect">
            <a:avLst/>
          </a:prstGeom>
          <a:noFill/>
        </p:spPr>
        <p:txBody>
          <a:bodyPr wrap="square" lIns="91423" tIns="45712" rIns="91423" bIns="45712" rtlCol="0">
            <a:spAutoFit/>
          </a:bodyPr>
          <a:lstStyle/>
          <a:p>
            <a:pPr lvl="0" defTabSz="1217930">
              <a:lnSpc>
                <a:spcPts val="2000"/>
              </a:lnSpc>
              <a:defRPr/>
            </a:pPr>
            <a:r>
              <a:rPr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创新意识是指人们根据社会和个体生活发展的需要，产生创造前所未有的事物或观念的动机，并在创造活动中表现出意向、愿望和设想。它是人类意识活动中一种积极的、富有成果性的表现形式，是人们进行创造活动的出发点和内在动力，是创造性思维和创造力的前提。</a:t>
            </a:r>
            <a:endParaRPr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839417" y="1554557"/>
            <a:ext cx="5220591" cy="4153703"/>
            <a:chOff x="90140" y="1194594"/>
            <a:chExt cx="5707063" cy="4468813"/>
          </a:xfrm>
        </p:grpSpPr>
        <p:sp>
          <p:nvSpPr>
            <p:cNvPr id="17" name="任意多边形: 形状 16"/>
            <p:cNvSpPr/>
            <p:nvPr/>
          </p:nvSpPr>
          <p:spPr bwMode="auto">
            <a:xfrm>
              <a:off x="1879253" y="4277519"/>
              <a:ext cx="277813" cy="422275"/>
            </a:xfrm>
            <a:custGeom>
              <a:avLst/>
              <a:gdLst>
                <a:gd name="T0" fmla="*/ 58 w 175"/>
                <a:gd name="T1" fmla="*/ 0 h 266"/>
                <a:gd name="T2" fmla="*/ 61 w 175"/>
                <a:gd name="T3" fmla="*/ 2 h 266"/>
                <a:gd name="T4" fmla="*/ 66 w 175"/>
                <a:gd name="T5" fmla="*/ 3 h 266"/>
                <a:gd name="T6" fmla="*/ 74 w 175"/>
                <a:gd name="T7" fmla="*/ 7 h 266"/>
                <a:gd name="T8" fmla="*/ 84 w 175"/>
                <a:gd name="T9" fmla="*/ 12 h 266"/>
                <a:gd name="T10" fmla="*/ 96 w 175"/>
                <a:gd name="T11" fmla="*/ 18 h 266"/>
                <a:gd name="T12" fmla="*/ 109 w 175"/>
                <a:gd name="T13" fmla="*/ 28 h 266"/>
                <a:gd name="T14" fmla="*/ 122 w 175"/>
                <a:gd name="T15" fmla="*/ 38 h 266"/>
                <a:gd name="T16" fmla="*/ 135 w 175"/>
                <a:gd name="T17" fmla="*/ 51 h 266"/>
                <a:gd name="T18" fmla="*/ 148 w 175"/>
                <a:gd name="T19" fmla="*/ 65 h 266"/>
                <a:gd name="T20" fmla="*/ 158 w 175"/>
                <a:gd name="T21" fmla="*/ 82 h 266"/>
                <a:gd name="T22" fmla="*/ 167 w 175"/>
                <a:gd name="T23" fmla="*/ 100 h 266"/>
                <a:gd name="T24" fmla="*/ 173 w 175"/>
                <a:gd name="T25" fmla="*/ 121 h 266"/>
                <a:gd name="T26" fmla="*/ 175 w 175"/>
                <a:gd name="T27" fmla="*/ 146 h 266"/>
                <a:gd name="T28" fmla="*/ 174 w 175"/>
                <a:gd name="T29" fmla="*/ 172 h 266"/>
                <a:gd name="T30" fmla="*/ 167 w 175"/>
                <a:gd name="T31" fmla="*/ 200 h 266"/>
                <a:gd name="T32" fmla="*/ 157 w 175"/>
                <a:gd name="T33" fmla="*/ 233 h 266"/>
                <a:gd name="T34" fmla="*/ 140 w 175"/>
                <a:gd name="T35" fmla="*/ 266 h 266"/>
                <a:gd name="T36" fmla="*/ 137 w 175"/>
                <a:gd name="T37" fmla="*/ 266 h 266"/>
                <a:gd name="T38" fmla="*/ 131 w 175"/>
                <a:gd name="T39" fmla="*/ 264 h 266"/>
                <a:gd name="T40" fmla="*/ 122 w 175"/>
                <a:gd name="T41" fmla="*/ 260 h 266"/>
                <a:gd name="T42" fmla="*/ 110 w 175"/>
                <a:gd name="T43" fmla="*/ 255 h 266"/>
                <a:gd name="T44" fmla="*/ 96 w 175"/>
                <a:gd name="T45" fmla="*/ 247 h 266"/>
                <a:gd name="T46" fmla="*/ 80 w 175"/>
                <a:gd name="T47" fmla="*/ 238 h 266"/>
                <a:gd name="T48" fmla="*/ 65 w 175"/>
                <a:gd name="T49" fmla="*/ 226 h 266"/>
                <a:gd name="T50" fmla="*/ 49 w 175"/>
                <a:gd name="T51" fmla="*/ 214 h 266"/>
                <a:gd name="T52" fmla="*/ 35 w 175"/>
                <a:gd name="T53" fmla="*/ 199 h 266"/>
                <a:gd name="T54" fmla="*/ 22 w 175"/>
                <a:gd name="T55" fmla="*/ 183 h 266"/>
                <a:gd name="T56" fmla="*/ 11 w 175"/>
                <a:gd name="T57" fmla="*/ 164 h 266"/>
                <a:gd name="T58" fmla="*/ 4 w 175"/>
                <a:gd name="T59" fmla="*/ 144 h 266"/>
                <a:gd name="T60" fmla="*/ 0 w 175"/>
                <a:gd name="T61" fmla="*/ 121 h 266"/>
                <a:gd name="T62" fmla="*/ 0 w 175"/>
                <a:gd name="T63" fmla="*/ 96 h 266"/>
                <a:gd name="T64" fmla="*/ 6 w 175"/>
                <a:gd name="T65" fmla="*/ 70 h 266"/>
                <a:gd name="T66" fmla="*/ 18 w 175"/>
                <a:gd name="T67" fmla="*/ 41 h 266"/>
                <a:gd name="T68" fmla="*/ 36 w 175"/>
                <a:gd name="T69" fmla="*/ 9 h 266"/>
                <a:gd name="T70" fmla="*/ 35 w 175"/>
                <a:gd name="T71" fmla="*/ 13 h 266"/>
                <a:gd name="T72" fmla="*/ 32 w 175"/>
                <a:gd name="T73" fmla="*/ 21 h 266"/>
                <a:gd name="T74" fmla="*/ 30 w 175"/>
                <a:gd name="T75" fmla="*/ 33 h 266"/>
                <a:gd name="T76" fmla="*/ 26 w 175"/>
                <a:gd name="T77" fmla="*/ 48 h 266"/>
                <a:gd name="T78" fmla="*/ 24 w 175"/>
                <a:gd name="T79" fmla="*/ 66 h 266"/>
                <a:gd name="T80" fmla="*/ 26 w 175"/>
                <a:gd name="T81" fmla="*/ 87 h 266"/>
                <a:gd name="T82" fmla="*/ 30 w 175"/>
                <a:gd name="T83" fmla="*/ 109 h 266"/>
                <a:gd name="T84" fmla="*/ 37 w 175"/>
                <a:gd name="T85" fmla="*/ 131 h 266"/>
                <a:gd name="T86" fmla="*/ 50 w 175"/>
                <a:gd name="T87" fmla="*/ 153 h 266"/>
                <a:gd name="T88" fmla="*/ 49 w 175"/>
                <a:gd name="T89" fmla="*/ 150 h 266"/>
                <a:gd name="T90" fmla="*/ 46 w 175"/>
                <a:gd name="T91" fmla="*/ 142 h 266"/>
                <a:gd name="T92" fmla="*/ 43 w 175"/>
                <a:gd name="T93" fmla="*/ 127 h 266"/>
                <a:gd name="T94" fmla="*/ 40 w 175"/>
                <a:gd name="T95" fmla="*/ 109 h 266"/>
                <a:gd name="T96" fmla="*/ 37 w 175"/>
                <a:gd name="T97" fmla="*/ 89 h 266"/>
                <a:gd name="T98" fmla="*/ 37 w 175"/>
                <a:gd name="T99" fmla="*/ 66 h 266"/>
                <a:gd name="T100" fmla="*/ 40 w 175"/>
                <a:gd name="T101" fmla="*/ 44 h 266"/>
                <a:gd name="T102" fmla="*/ 46 w 175"/>
                <a:gd name="T103" fmla="*/ 22 h 266"/>
                <a:gd name="T104" fmla="*/ 58 w 175"/>
                <a:gd name="T105"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5" h="266">
                  <a:moveTo>
                    <a:pt x="58" y="0"/>
                  </a:moveTo>
                  <a:lnTo>
                    <a:pt x="61" y="2"/>
                  </a:lnTo>
                  <a:lnTo>
                    <a:pt x="66" y="3"/>
                  </a:lnTo>
                  <a:lnTo>
                    <a:pt x="74" y="7"/>
                  </a:lnTo>
                  <a:lnTo>
                    <a:pt x="84" y="12"/>
                  </a:lnTo>
                  <a:lnTo>
                    <a:pt x="96" y="18"/>
                  </a:lnTo>
                  <a:lnTo>
                    <a:pt x="109" y="28"/>
                  </a:lnTo>
                  <a:lnTo>
                    <a:pt x="122" y="38"/>
                  </a:lnTo>
                  <a:lnTo>
                    <a:pt x="135" y="51"/>
                  </a:lnTo>
                  <a:lnTo>
                    <a:pt x="148" y="65"/>
                  </a:lnTo>
                  <a:lnTo>
                    <a:pt x="158" y="82"/>
                  </a:lnTo>
                  <a:lnTo>
                    <a:pt x="167" y="100"/>
                  </a:lnTo>
                  <a:lnTo>
                    <a:pt x="173" y="121"/>
                  </a:lnTo>
                  <a:lnTo>
                    <a:pt x="175" y="146"/>
                  </a:lnTo>
                  <a:lnTo>
                    <a:pt x="174" y="172"/>
                  </a:lnTo>
                  <a:lnTo>
                    <a:pt x="167" y="200"/>
                  </a:lnTo>
                  <a:lnTo>
                    <a:pt x="157" y="233"/>
                  </a:lnTo>
                  <a:lnTo>
                    <a:pt x="140" y="266"/>
                  </a:lnTo>
                  <a:lnTo>
                    <a:pt x="137" y="266"/>
                  </a:lnTo>
                  <a:lnTo>
                    <a:pt x="131" y="264"/>
                  </a:lnTo>
                  <a:lnTo>
                    <a:pt x="122" y="260"/>
                  </a:lnTo>
                  <a:lnTo>
                    <a:pt x="110" y="255"/>
                  </a:lnTo>
                  <a:lnTo>
                    <a:pt x="96" y="247"/>
                  </a:lnTo>
                  <a:lnTo>
                    <a:pt x="80" y="238"/>
                  </a:lnTo>
                  <a:lnTo>
                    <a:pt x="65" y="226"/>
                  </a:lnTo>
                  <a:lnTo>
                    <a:pt x="49" y="214"/>
                  </a:lnTo>
                  <a:lnTo>
                    <a:pt x="35" y="199"/>
                  </a:lnTo>
                  <a:lnTo>
                    <a:pt x="22" y="183"/>
                  </a:lnTo>
                  <a:lnTo>
                    <a:pt x="11" y="164"/>
                  </a:lnTo>
                  <a:lnTo>
                    <a:pt x="4" y="144"/>
                  </a:lnTo>
                  <a:lnTo>
                    <a:pt x="0" y="121"/>
                  </a:lnTo>
                  <a:lnTo>
                    <a:pt x="0" y="96"/>
                  </a:lnTo>
                  <a:lnTo>
                    <a:pt x="6" y="70"/>
                  </a:lnTo>
                  <a:lnTo>
                    <a:pt x="18" y="41"/>
                  </a:lnTo>
                  <a:lnTo>
                    <a:pt x="36" y="9"/>
                  </a:lnTo>
                  <a:lnTo>
                    <a:pt x="35" y="13"/>
                  </a:lnTo>
                  <a:lnTo>
                    <a:pt x="32" y="21"/>
                  </a:lnTo>
                  <a:lnTo>
                    <a:pt x="30" y="33"/>
                  </a:lnTo>
                  <a:lnTo>
                    <a:pt x="26" y="48"/>
                  </a:lnTo>
                  <a:lnTo>
                    <a:pt x="24" y="66"/>
                  </a:lnTo>
                  <a:lnTo>
                    <a:pt x="26" y="87"/>
                  </a:lnTo>
                  <a:lnTo>
                    <a:pt x="30" y="109"/>
                  </a:lnTo>
                  <a:lnTo>
                    <a:pt x="37" y="131"/>
                  </a:lnTo>
                  <a:lnTo>
                    <a:pt x="50" y="153"/>
                  </a:lnTo>
                  <a:lnTo>
                    <a:pt x="49" y="150"/>
                  </a:lnTo>
                  <a:lnTo>
                    <a:pt x="46" y="142"/>
                  </a:lnTo>
                  <a:lnTo>
                    <a:pt x="43" y="127"/>
                  </a:lnTo>
                  <a:lnTo>
                    <a:pt x="40" y="109"/>
                  </a:lnTo>
                  <a:lnTo>
                    <a:pt x="37" y="89"/>
                  </a:lnTo>
                  <a:lnTo>
                    <a:pt x="37" y="66"/>
                  </a:lnTo>
                  <a:lnTo>
                    <a:pt x="40" y="44"/>
                  </a:lnTo>
                  <a:lnTo>
                    <a:pt x="46" y="22"/>
                  </a:lnTo>
                  <a:lnTo>
                    <a:pt x="58" y="0"/>
                  </a:lnTo>
                  <a:close/>
                </a:path>
              </a:pathLst>
            </a:custGeom>
            <a:solidFill>
              <a:schemeClr val="accent1">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8" name="任意多边形: 形状 17"/>
            <p:cNvSpPr/>
            <p:nvPr/>
          </p:nvSpPr>
          <p:spPr bwMode="auto">
            <a:xfrm>
              <a:off x="1469678" y="4490244"/>
              <a:ext cx="279400" cy="422275"/>
            </a:xfrm>
            <a:custGeom>
              <a:avLst/>
              <a:gdLst>
                <a:gd name="T0" fmla="*/ 60 w 176"/>
                <a:gd name="T1" fmla="*/ 0 h 266"/>
                <a:gd name="T2" fmla="*/ 61 w 176"/>
                <a:gd name="T3" fmla="*/ 0 h 266"/>
                <a:gd name="T4" fmla="*/ 67 w 176"/>
                <a:gd name="T5" fmla="*/ 3 h 266"/>
                <a:gd name="T6" fmla="*/ 74 w 176"/>
                <a:gd name="T7" fmla="*/ 6 h 266"/>
                <a:gd name="T8" fmla="*/ 85 w 176"/>
                <a:gd name="T9" fmla="*/ 12 h 266"/>
                <a:gd name="T10" fmla="*/ 98 w 176"/>
                <a:gd name="T11" fmla="*/ 18 h 266"/>
                <a:gd name="T12" fmla="*/ 110 w 176"/>
                <a:gd name="T13" fmla="*/ 26 h 266"/>
                <a:gd name="T14" fmla="*/ 124 w 176"/>
                <a:gd name="T15" fmla="*/ 36 h 266"/>
                <a:gd name="T16" fmla="*/ 137 w 176"/>
                <a:gd name="T17" fmla="*/ 49 h 266"/>
                <a:gd name="T18" fmla="*/ 149 w 176"/>
                <a:gd name="T19" fmla="*/ 64 h 266"/>
                <a:gd name="T20" fmla="*/ 159 w 176"/>
                <a:gd name="T21" fmla="*/ 80 h 266"/>
                <a:gd name="T22" fmla="*/ 168 w 176"/>
                <a:gd name="T23" fmla="*/ 100 h 266"/>
                <a:gd name="T24" fmla="*/ 173 w 176"/>
                <a:gd name="T25" fmla="*/ 121 h 266"/>
                <a:gd name="T26" fmla="*/ 176 w 176"/>
                <a:gd name="T27" fmla="*/ 144 h 266"/>
                <a:gd name="T28" fmla="*/ 175 w 176"/>
                <a:gd name="T29" fmla="*/ 171 h 266"/>
                <a:gd name="T30" fmla="*/ 169 w 176"/>
                <a:gd name="T31" fmla="*/ 200 h 266"/>
                <a:gd name="T32" fmla="*/ 158 w 176"/>
                <a:gd name="T33" fmla="*/ 231 h 266"/>
                <a:gd name="T34" fmla="*/ 141 w 176"/>
                <a:gd name="T35" fmla="*/ 266 h 266"/>
                <a:gd name="T36" fmla="*/ 139 w 176"/>
                <a:gd name="T37" fmla="*/ 265 h 266"/>
                <a:gd name="T38" fmla="*/ 133 w 176"/>
                <a:gd name="T39" fmla="*/ 264 h 266"/>
                <a:gd name="T40" fmla="*/ 123 w 176"/>
                <a:gd name="T41" fmla="*/ 258 h 266"/>
                <a:gd name="T42" fmla="*/ 111 w 176"/>
                <a:gd name="T43" fmla="*/ 253 h 266"/>
                <a:gd name="T44" fmla="*/ 97 w 176"/>
                <a:gd name="T45" fmla="*/ 245 h 266"/>
                <a:gd name="T46" fmla="*/ 81 w 176"/>
                <a:gd name="T47" fmla="*/ 236 h 266"/>
                <a:gd name="T48" fmla="*/ 65 w 176"/>
                <a:gd name="T49" fmla="*/ 226 h 266"/>
                <a:gd name="T50" fmla="*/ 50 w 176"/>
                <a:gd name="T51" fmla="*/ 213 h 266"/>
                <a:gd name="T52" fmla="*/ 35 w 176"/>
                <a:gd name="T53" fmla="*/ 199 h 266"/>
                <a:gd name="T54" fmla="*/ 22 w 176"/>
                <a:gd name="T55" fmla="*/ 182 h 266"/>
                <a:gd name="T56" fmla="*/ 12 w 176"/>
                <a:gd name="T57" fmla="*/ 164 h 266"/>
                <a:gd name="T58" fmla="*/ 4 w 176"/>
                <a:gd name="T59" fmla="*/ 143 h 266"/>
                <a:gd name="T60" fmla="*/ 0 w 176"/>
                <a:gd name="T61" fmla="*/ 121 h 266"/>
                <a:gd name="T62" fmla="*/ 2 w 176"/>
                <a:gd name="T63" fmla="*/ 96 h 266"/>
                <a:gd name="T64" fmla="*/ 7 w 176"/>
                <a:gd name="T65" fmla="*/ 69 h 266"/>
                <a:gd name="T66" fmla="*/ 19 w 176"/>
                <a:gd name="T67" fmla="*/ 40 h 266"/>
                <a:gd name="T68" fmla="*/ 37 w 176"/>
                <a:gd name="T69" fmla="*/ 9 h 266"/>
                <a:gd name="T70" fmla="*/ 35 w 176"/>
                <a:gd name="T71" fmla="*/ 12 h 266"/>
                <a:gd name="T72" fmla="*/ 33 w 176"/>
                <a:gd name="T73" fmla="*/ 19 h 266"/>
                <a:gd name="T74" fmla="*/ 30 w 176"/>
                <a:gd name="T75" fmla="*/ 32 h 266"/>
                <a:gd name="T76" fmla="*/ 28 w 176"/>
                <a:gd name="T77" fmla="*/ 48 h 266"/>
                <a:gd name="T78" fmla="*/ 25 w 176"/>
                <a:gd name="T79" fmla="*/ 66 h 266"/>
                <a:gd name="T80" fmla="*/ 26 w 176"/>
                <a:gd name="T81" fmla="*/ 87 h 266"/>
                <a:gd name="T82" fmla="*/ 30 w 176"/>
                <a:gd name="T83" fmla="*/ 108 h 266"/>
                <a:gd name="T84" fmla="*/ 38 w 176"/>
                <a:gd name="T85" fmla="*/ 131 h 266"/>
                <a:gd name="T86" fmla="*/ 51 w 176"/>
                <a:gd name="T87" fmla="*/ 152 h 266"/>
                <a:gd name="T88" fmla="*/ 50 w 176"/>
                <a:gd name="T89" fmla="*/ 149 h 266"/>
                <a:gd name="T90" fmla="*/ 47 w 176"/>
                <a:gd name="T91" fmla="*/ 140 h 266"/>
                <a:gd name="T92" fmla="*/ 43 w 176"/>
                <a:gd name="T93" fmla="*/ 126 h 266"/>
                <a:gd name="T94" fmla="*/ 41 w 176"/>
                <a:gd name="T95" fmla="*/ 109 h 266"/>
                <a:gd name="T96" fmla="*/ 38 w 176"/>
                <a:gd name="T97" fmla="*/ 88 h 266"/>
                <a:gd name="T98" fmla="*/ 38 w 176"/>
                <a:gd name="T99" fmla="*/ 66 h 266"/>
                <a:gd name="T100" fmla="*/ 41 w 176"/>
                <a:gd name="T101" fmla="*/ 43 h 266"/>
                <a:gd name="T102" fmla="*/ 48 w 176"/>
                <a:gd name="T103" fmla="*/ 21 h 266"/>
                <a:gd name="T104" fmla="*/ 60 w 176"/>
                <a:gd name="T105"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266">
                  <a:moveTo>
                    <a:pt x="60" y="0"/>
                  </a:moveTo>
                  <a:lnTo>
                    <a:pt x="61" y="0"/>
                  </a:lnTo>
                  <a:lnTo>
                    <a:pt x="67" y="3"/>
                  </a:lnTo>
                  <a:lnTo>
                    <a:pt x="74" y="6"/>
                  </a:lnTo>
                  <a:lnTo>
                    <a:pt x="85" y="12"/>
                  </a:lnTo>
                  <a:lnTo>
                    <a:pt x="98" y="18"/>
                  </a:lnTo>
                  <a:lnTo>
                    <a:pt x="110" y="26"/>
                  </a:lnTo>
                  <a:lnTo>
                    <a:pt x="124" y="36"/>
                  </a:lnTo>
                  <a:lnTo>
                    <a:pt x="137" y="49"/>
                  </a:lnTo>
                  <a:lnTo>
                    <a:pt x="149" y="64"/>
                  </a:lnTo>
                  <a:lnTo>
                    <a:pt x="159" y="80"/>
                  </a:lnTo>
                  <a:lnTo>
                    <a:pt x="168" y="100"/>
                  </a:lnTo>
                  <a:lnTo>
                    <a:pt x="173" y="121"/>
                  </a:lnTo>
                  <a:lnTo>
                    <a:pt x="176" y="144"/>
                  </a:lnTo>
                  <a:lnTo>
                    <a:pt x="175" y="171"/>
                  </a:lnTo>
                  <a:lnTo>
                    <a:pt x="169" y="200"/>
                  </a:lnTo>
                  <a:lnTo>
                    <a:pt x="158" y="231"/>
                  </a:lnTo>
                  <a:lnTo>
                    <a:pt x="141" y="266"/>
                  </a:lnTo>
                  <a:lnTo>
                    <a:pt x="139" y="265"/>
                  </a:lnTo>
                  <a:lnTo>
                    <a:pt x="133" y="264"/>
                  </a:lnTo>
                  <a:lnTo>
                    <a:pt x="123" y="258"/>
                  </a:lnTo>
                  <a:lnTo>
                    <a:pt x="111" y="253"/>
                  </a:lnTo>
                  <a:lnTo>
                    <a:pt x="97" y="245"/>
                  </a:lnTo>
                  <a:lnTo>
                    <a:pt x="81" y="236"/>
                  </a:lnTo>
                  <a:lnTo>
                    <a:pt x="65" y="226"/>
                  </a:lnTo>
                  <a:lnTo>
                    <a:pt x="50" y="213"/>
                  </a:lnTo>
                  <a:lnTo>
                    <a:pt x="35" y="199"/>
                  </a:lnTo>
                  <a:lnTo>
                    <a:pt x="22" y="182"/>
                  </a:lnTo>
                  <a:lnTo>
                    <a:pt x="12" y="164"/>
                  </a:lnTo>
                  <a:lnTo>
                    <a:pt x="4" y="143"/>
                  </a:lnTo>
                  <a:lnTo>
                    <a:pt x="0" y="121"/>
                  </a:lnTo>
                  <a:lnTo>
                    <a:pt x="2" y="96"/>
                  </a:lnTo>
                  <a:lnTo>
                    <a:pt x="7" y="69"/>
                  </a:lnTo>
                  <a:lnTo>
                    <a:pt x="19" y="40"/>
                  </a:lnTo>
                  <a:lnTo>
                    <a:pt x="37" y="9"/>
                  </a:lnTo>
                  <a:lnTo>
                    <a:pt x="35" y="12"/>
                  </a:lnTo>
                  <a:lnTo>
                    <a:pt x="33" y="19"/>
                  </a:lnTo>
                  <a:lnTo>
                    <a:pt x="30" y="32"/>
                  </a:lnTo>
                  <a:lnTo>
                    <a:pt x="28" y="48"/>
                  </a:lnTo>
                  <a:lnTo>
                    <a:pt x="25" y="66"/>
                  </a:lnTo>
                  <a:lnTo>
                    <a:pt x="26" y="87"/>
                  </a:lnTo>
                  <a:lnTo>
                    <a:pt x="30" y="108"/>
                  </a:lnTo>
                  <a:lnTo>
                    <a:pt x="38" y="131"/>
                  </a:lnTo>
                  <a:lnTo>
                    <a:pt x="51" y="152"/>
                  </a:lnTo>
                  <a:lnTo>
                    <a:pt x="50" y="149"/>
                  </a:lnTo>
                  <a:lnTo>
                    <a:pt x="47" y="140"/>
                  </a:lnTo>
                  <a:lnTo>
                    <a:pt x="43" y="126"/>
                  </a:lnTo>
                  <a:lnTo>
                    <a:pt x="41" y="109"/>
                  </a:lnTo>
                  <a:lnTo>
                    <a:pt x="38" y="88"/>
                  </a:lnTo>
                  <a:lnTo>
                    <a:pt x="38" y="66"/>
                  </a:lnTo>
                  <a:lnTo>
                    <a:pt x="41" y="43"/>
                  </a:lnTo>
                  <a:lnTo>
                    <a:pt x="48" y="21"/>
                  </a:lnTo>
                  <a:lnTo>
                    <a:pt x="60" y="0"/>
                  </a:lnTo>
                  <a:close/>
                </a:path>
              </a:pathLst>
            </a:custGeom>
            <a:solidFill>
              <a:schemeClr val="accent1">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9" name="任意多边形: 形状 18"/>
            <p:cNvSpPr/>
            <p:nvPr/>
          </p:nvSpPr>
          <p:spPr bwMode="auto">
            <a:xfrm>
              <a:off x="783878" y="4561681"/>
              <a:ext cx="279400" cy="404813"/>
            </a:xfrm>
            <a:custGeom>
              <a:avLst/>
              <a:gdLst>
                <a:gd name="T0" fmla="*/ 133 w 176"/>
                <a:gd name="T1" fmla="*/ 0 h 255"/>
                <a:gd name="T2" fmla="*/ 131 w 176"/>
                <a:gd name="T3" fmla="*/ 2 h 255"/>
                <a:gd name="T4" fmla="*/ 124 w 176"/>
                <a:gd name="T5" fmla="*/ 4 h 255"/>
                <a:gd name="T6" fmla="*/ 113 w 176"/>
                <a:gd name="T7" fmla="*/ 11 h 255"/>
                <a:gd name="T8" fmla="*/ 100 w 176"/>
                <a:gd name="T9" fmla="*/ 20 h 255"/>
                <a:gd name="T10" fmla="*/ 85 w 176"/>
                <a:gd name="T11" fmla="*/ 32 h 255"/>
                <a:gd name="T12" fmla="*/ 72 w 176"/>
                <a:gd name="T13" fmla="*/ 47 h 255"/>
                <a:gd name="T14" fmla="*/ 59 w 176"/>
                <a:gd name="T15" fmla="*/ 65 h 255"/>
                <a:gd name="T16" fmla="*/ 49 w 176"/>
                <a:gd name="T17" fmla="*/ 86 h 255"/>
                <a:gd name="T18" fmla="*/ 42 w 176"/>
                <a:gd name="T19" fmla="*/ 111 h 255"/>
                <a:gd name="T20" fmla="*/ 44 w 176"/>
                <a:gd name="T21" fmla="*/ 108 h 255"/>
                <a:gd name="T22" fmla="*/ 49 w 176"/>
                <a:gd name="T23" fmla="*/ 100 h 255"/>
                <a:gd name="T24" fmla="*/ 55 w 176"/>
                <a:gd name="T25" fmla="*/ 87 h 255"/>
                <a:gd name="T26" fmla="*/ 66 w 176"/>
                <a:gd name="T27" fmla="*/ 73 h 255"/>
                <a:gd name="T28" fmla="*/ 79 w 176"/>
                <a:gd name="T29" fmla="*/ 58 h 255"/>
                <a:gd name="T30" fmla="*/ 94 w 176"/>
                <a:gd name="T31" fmla="*/ 42 h 255"/>
                <a:gd name="T32" fmla="*/ 113 w 176"/>
                <a:gd name="T33" fmla="*/ 28 h 255"/>
                <a:gd name="T34" fmla="*/ 133 w 176"/>
                <a:gd name="T35" fmla="*/ 16 h 255"/>
                <a:gd name="T36" fmla="*/ 157 w 176"/>
                <a:gd name="T37" fmla="*/ 10 h 255"/>
                <a:gd name="T38" fmla="*/ 158 w 176"/>
                <a:gd name="T39" fmla="*/ 12 h 255"/>
                <a:gd name="T40" fmla="*/ 161 w 176"/>
                <a:gd name="T41" fmla="*/ 17 h 255"/>
                <a:gd name="T42" fmla="*/ 163 w 176"/>
                <a:gd name="T43" fmla="*/ 26 h 255"/>
                <a:gd name="T44" fmla="*/ 167 w 176"/>
                <a:gd name="T45" fmla="*/ 39 h 255"/>
                <a:gd name="T46" fmla="*/ 171 w 176"/>
                <a:gd name="T47" fmla="*/ 54 h 255"/>
                <a:gd name="T48" fmla="*/ 175 w 176"/>
                <a:gd name="T49" fmla="*/ 71 h 255"/>
                <a:gd name="T50" fmla="*/ 176 w 176"/>
                <a:gd name="T51" fmla="*/ 89 h 255"/>
                <a:gd name="T52" fmla="*/ 175 w 176"/>
                <a:gd name="T53" fmla="*/ 108 h 255"/>
                <a:gd name="T54" fmla="*/ 172 w 176"/>
                <a:gd name="T55" fmla="*/ 129 h 255"/>
                <a:gd name="T56" fmla="*/ 166 w 176"/>
                <a:gd name="T57" fmla="*/ 148 h 255"/>
                <a:gd name="T58" fmla="*/ 156 w 176"/>
                <a:gd name="T59" fmla="*/ 169 h 255"/>
                <a:gd name="T60" fmla="*/ 141 w 176"/>
                <a:gd name="T61" fmla="*/ 190 h 255"/>
                <a:gd name="T62" fmla="*/ 122 w 176"/>
                <a:gd name="T63" fmla="*/ 208 h 255"/>
                <a:gd name="T64" fmla="*/ 96 w 176"/>
                <a:gd name="T65" fmla="*/ 226 h 255"/>
                <a:gd name="T66" fmla="*/ 65 w 176"/>
                <a:gd name="T67" fmla="*/ 242 h 255"/>
                <a:gd name="T68" fmla="*/ 26 w 176"/>
                <a:gd name="T69" fmla="*/ 255 h 255"/>
                <a:gd name="T70" fmla="*/ 24 w 176"/>
                <a:gd name="T71" fmla="*/ 254 h 255"/>
                <a:gd name="T72" fmla="*/ 22 w 176"/>
                <a:gd name="T73" fmla="*/ 247 h 255"/>
                <a:gd name="T74" fmla="*/ 18 w 176"/>
                <a:gd name="T75" fmla="*/ 238 h 255"/>
                <a:gd name="T76" fmla="*/ 14 w 176"/>
                <a:gd name="T77" fmla="*/ 225 h 255"/>
                <a:gd name="T78" fmla="*/ 9 w 176"/>
                <a:gd name="T79" fmla="*/ 209 h 255"/>
                <a:gd name="T80" fmla="*/ 5 w 176"/>
                <a:gd name="T81" fmla="*/ 193 h 255"/>
                <a:gd name="T82" fmla="*/ 1 w 176"/>
                <a:gd name="T83" fmla="*/ 173 h 255"/>
                <a:gd name="T84" fmla="*/ 0 w 176"/>
                <a:gd name="T85" fmla="*/ 154 h 255"/>
                <a:gd name="T86" fmla="*/ 0 w 176"/>
                <a:gd name="T87" fmla="*/ 133 h 255"/>
                <a:gd name="T88" fmla="*/ 2 w 176"/>
                <a:gd name="T89" fmla="*/ 112 h 255"/>
                <a:gd name="T90" fmla="*/ 7 w 176"/>
                <a:gd name="T91" fmla="*/ 91 h 255"/>
                <a:gd name="T92" fmla="*/ 16 w 176"/>
                <a:gd name="T93" fmla="*/ 72 h 255"/>
                <a:gd name="T94" fmla="*/ 29 w 176"/>
                <a:gd name="T95" fmla="*/ 52 h 255"/>
                <a:gd name="T96" fmla="*/ 48 w 176"/>
                <a:gd name="T97" fmla="*/ 35 h 255"/>
                <a:gd name="T98" fmla="*/ 71 w 176"/>
                <a:gd name="T99" fmla="*/ 21 h 255"/>
                <a:gd name="T100" fmla="*/ 100 w 176"/>
                <a:gd name="T101" fmla="*/ 10 h 255"/>
                <a:gd name="T102" fmla="*/ 133 w 176"/>
                <a:gd name="T103"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6" h="255">
                  <a:moveTo>
                    <a:pt x="133" y="0"/>
                  </a:moveTo>
                  <a:lnTo>
                    <a:pt x="131" y="2"/>
                  </a:lnTo>
                  <a:lnTo>
                    <a:pt x="124" y="4"/>
                  </a:lnTo>
                  <a:lnTo>
                    <a:pt x="113" y="11"/>
                  </a:lnTo>
                  <a:lnTo>
                    <a:pt x="100" y="20"/>
                  </a:lnTo>
                  <a:lnTo>
                    <a:pt x="85" y="32"/>
                  </a:lnTo>
                  <a:lnTo>
                    <a:pt x="72" y="47"/>
                  </a:lnTo>
                  <a:lnTo>
                    <a:pt x="59" y="65"/>
                  </a:lnTo>
                  <a:lnTo>
                    <a:pt x="49" y="86"/>
                  </a:lnTo>
                  <a:lnTo>
                    <a:pt x="42" y="111"/>
                  </a:lnTo>
                  <a:lnTo>
                    <a:pt x="44" y="108"/>
                  </a:lnTo>
                  <a:lnTo>
                    <a:pt x="49" y="100"/>
                  </a:lnTo>
                  <a:lnTo>
                    <a:pt x="55" y="87"/>
                  </a:lnTo>
                  <a:lnTo>
                    <a:pt x="66" y="73"/>
                  </a:lnTo>
                  <a:lnTo>
                    <a:pt x="79" y="58"/>
                  </a:lnTo>
                  <a:lnTo>
                    <a:pt x="94" y="42"/>
                  </a:lnTo>
                  <a:lnTo>
                    <a:pt x="113" y="28"/>
                  </a:lnTo>
                  <a:lnTo>
                    <a:pt x="133" y="16"/>
                  </a:lnTo>
                  <a:lnTo>
                    <a:pt x="157" y="10"/>
                  </a:lnTo>
                  <a:lnTo>
                    <a:pt x="158" y="12"/>
                  </a:lnTo>
                  <a:lnTo>
                    <a:pt x="161" y="17"/>
                  </a:lnTo>
                  <a:lnTo>
                    <a:pt x="163" y="26"/>
                  </a:lnTo>
                  <a:lnTo>
                    <a:pt x="167" y="39"/>
                  </a:lnTo>
                  <a:lnTo>
                    <a:pt x="171" y="54"/>
                  </a:lnTo>
                  <a:lnTo>
                    <a:pt x="175" y="71"/>
                  </a:lnTo>
                  <a:lnTo>
                    <a:pt x="176" y="89"/>
                  </a:lnTo>
                  <a:lnTo>
                    <a:pt x="175" y="108"/>
                  </a:lnTo>
                  <a:lnTo>
                    <a:pt x="172" y="129"/>
                  </a:lnTo>
                  <a:lnTo>
                    <a:pt x="166" y="148"/>
                  </a:lnTo>
                  <a:lnTo>
                    <a:pt x="156" y="169"/>
                  </a:lnTo>
                  <a:lnTo>
                    <a:pt x="141" y="190"/>
                  </a:lnTo>
                  <a:lnTo>
                    <a:pt x="122" y="208"/>
                  </a:lnTo>
                  <a:lnTo>
                    <a:pt x="96" y="226"/>
                  </a:lnTo>
                  <a:lnTo>
                    <a:pt x="65" y="242"/>
                  </a:lnTo>
                  <a:lnTo>
                    <a:pt x="26" y="255"/>
                  </a:lnTo>
                  <a:lnTo>
                    <a:pt x="24" y="254"/>
                  </a:lnTo>
                  <a:lnTo>
                    <a:pt x="22" y="247"/>
                  </a:lnTo>
                  <a:lnTo>
                    <a:pt x="18" y="238"/>
                  </a:lnTo>
                  <a:lnTo>
                    <a:pt x="14" y="225"/>
                  </a:lnTo>
                  <a:lnTo>
                    <a:pt x="9" y="209"/>
                  </a:lnTo>
                  <a:lnTo>
                    <a:pt x="5" y="193"/>
                  </a:lnTo>
                  <a:lnTo>
                    <a:pt x="1" y="173"/>
                  </a:lnTo>
                  <a:lnTo>
                    <a:pt x="0" y="154"/>
                  </a:lnTo>
                  <a:lnTo>
                    <a:pt x="0" y="133"/>
                  </a:lnTo>
                  <a:lnTo>
                    <a:pt x="2" y="112"/>
                  </a:lnTo>
                  <a:lnTo>
                    <a:pt x="7" y="91"/>
                  </a:lnTo>
                  <a:lnTo>
                    <a:pt x="16" y="72"/>
                  </a:lnTo>
                  <a:lnTo>
                    <a:pt x="29" y="52"/>
                  </a:lnTo>
                  <a:lnTo>
                    <a:pt x="48" y="35"/>
                  </a:lnTo>
                  <a:lnTo>
                    <a:pt x="71" y="21"/>
                  </a:lnTo>
                  <a:lnTo>
                    <a:pt x="100" y="10"/>
                  </a:lnTo>
                  <a:lnTo>
                    <a:pt x="133" y="0"/>
                  </a:lnTo>
                  <a:close/>
                </a:path>
              </a:pathLst>
            </a:custGeom>
            <a:solidFill>
              <a:schemeClr val="accent1">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0" name="任意多边形: 形状 19"/>
            <p:cNvSpPr/>
            <p:nvPr/>
          </p:nvSpPr>
          <p:spPr bwMode="auto">
            <a:xfrm>
              <a:off x="620365" y="4071144"/>
              <a:ext cx="406400" cy="280988"/>
            </a:xfrm>
            <a:custGeom>
              <a:avLst/>
              <a:gdLst>
                <a:gd name="T0" fmla="*/ 103 w 256"/>
                <a:gd name="T1" fmla="*/ 0 h 177"/>
                <a:gd name="T2" fmla="*/ 123 w 256"/>
                <a:gd name="T3" fmla="*/ 0 h 177"/>
                <a:gd name="T4" fmla="*/ 144 w 256"/>
                <a:gd name="T5" fmla="*/ 3 h 177"/>
                <a:gd name="T6" fmla="*/ 165 w 256"/>
                <a:gd name="T7" fmla="*/ 8 h 177"/>
                <a:gd name="T8" fmla="*/ 184 w 256"/>
                <a:gd name="T9" fmla="*/ 19 h 177"/>
                <a:gd name="T10" fmla="*/ 203 w 256"/>
                <a:gd name="T11" fmla="*/ 32 h 177"/>
                <a:gd name="T12" fmla="*/ 220 w 256"/>
                <a:gd name="T13" fmla="*/ 48 h 177"/>
                <a:gd name="T14" fmla="*/ 235 w 256"/>
                <a:gd name="T15" fmla="*/ 72 h 177"/>
                <a:gd name="T16" fmla="*/ 247 w 256"/>
                <a:gd name="T17" fmla="*/ 100 h 177"/>
                <a:gd name="T18" fmla="*/ 256 w 256"/>
                <a:gd name="T19" fmla="*/ 135 h 177"/>
                <a:gd name="T20" fmla="*/ 255 w 256"/>
                <a:gd name="T21" fmla="*/ 133 h 177"/>
                <a:gd name="T22" fmla="*/ 251 w 256"/>
                <a:gd name="T23" fmla="*/ 125 h 177"/>
                <a:gd name="T24" fmla="*/ 244 w 256"/>
                <a:gd name="T25" fmla="*/ 115 h 177"/>
                <a:gd name="T26" fmla="*/ 235 w 256"/>
                <a:gd name="T27" fmla="*/ 102 h 177"/>
                <a:gd name="T28" fmla="*/ 223 w 256"/>
                <a:gd name="T29" fmla="*/ 87 h 177"/>
                <a:gd name="T30" fmla="*/ 209 w 256"/>
                <a:gd name="T31" fmla="*/ 73 h 177"/>
                <a:gd name="T32" fmla="*/ 191 w 256"/>
                <a:gd name="T33" fmla="*/ 60 h 177"/>
                <a:gd name="T34" fmla="*/ 169 w 256"/>
                <a:gd name="T35" fmla="*/ 51 h 177"/>
                <a:gd name="T36" fmla="*/ 144 w 256"/>
                <a:gd name="T37" fmla="*/ 45 h 177"/>
                <a:gd name="T38" fmla="*/ 147 w 256"/>
                <a:gd name="T39" fmla="*/ 46 h 177"/>
                <a:gd name="T40" fmla="*/ 156 w 256"/>
                <a:gd name="T41" fmla="*/ 50 h 177"/>
                <a:gd name="T42" fmla="*/ 168 w 256"/>
                <a:gd name="T43" fmla="*/ 58 h 177"/>
                <a:gd name="T44" fmla="*/ 183 w 256"/>
                <a:gd name="T45" fmla="*/ 68 h 177"/>
                <a:gd name="T46" fmla="*/ 199 w 256"/>
                <a:gd name="T47" fmla="*/ 81 h 177"/>
                <a:gd name="T48" fmla="*/ 214 w 256"/>
                <a:gd name="T49" fmla="*/ 97 h 177"/>
                <a:gd name="T50" fmla="*/ 229 w 256"/>
                <a:gd name="T51" fmla="*/ 115 h 177"/>
                <a:gd name="T52" fmla="*/ 239 w 256"/>
                <a:gd name="T53" fmla="*/ 135 h 177"/>
                <a:gd name="T54" fmla="*/ 247 w 256"/>
                <a:gd name="T55" fmla="*/ 159 h 177"/>
                <a:gd name="T56" fmla="*/ 244 w 256"/>
                <a:gd name="T57" fmla="*/ 159 h 177"/>
                <a:gd name="T58" fmla="*/ 238 w 256"/>
                <a:gd name="T59" fmla="*/ 161 h 177"/>
                <a:gd name="T60" fmla="*/ 229 w 256"/>
                <a:gd name="T61" fmla="*/ 165 h 177"/>
                <a:gd name="T62" fmla="*/ 217 w 256"/>
                <a:gd name="T63" fmla="*/ 169 h 177"/>
                <a:gd name="T64" fmla="*/ 203 w 256"/>
                <a:gd name="T65" fmla="*/ 173 h 177"/>
                <a:gd name="T66" fmla="*/ 186 w 256"/>
                <a:gd name="T67" fmla="*/ 176 h 177"/>
                <a:gd name="T68" fmla="*/ 168 w 256"/>
                <a:gd name="T69" fmla="*/ 177 h 177"/>
                <a:gd name="T70" fmla="*/ 148 w 256"/>
                <a:gd name="T71" fmla="*/ 177 h 177"/>
                <a:gd name="T72" fmla="*/ 127 w 256"/>
                <a:gd name="T73" fmla="*/ 173 h 177"/>
                <a:gd name="T74" fmla="*/ 106 w 256"/>
                <a:gd name="T75" fmla="*/ 168 h 177"/>
                <a:gd name="T76" fmla="*/ 86 w 256"/>
                <a:gd name="T77" fmla="*/ 158 h 177"/>
                <a:gd name="T78" fmla="*/ 66 w 256"/>
                <a:gd name="T79" fmla="*/ 142 h 177"/>
                <a:gd name="T80" fmla="*/ 47 w 256"/>
                <a:gd name="T81" fmla="*/ 122 h 177"/>
                <a:gd name="T82" fmla="*/ 30 w 256"/>
                <a:gd name="T83" fmla="*/ 98 h 177"/>
                <a:gd name="T84" fmla="*/ 14 w 256"/>
                <a:gd name="T85" fmla="*/ 65 h 177"/>
                <a:gd name="T86" fmla="*/ 0 w 256"/>
                <a:gd name="T87" fmla="*/ 28 h 177"/>
                <a:gd name="T88" fmla="*/ 2 w 256"/>
                <a:gd name="T89" fmla="*/ 26 h 177"/>
                <a:gd name="T90" fmla="*/ 9 w 256"/>
                <a:gd name="T91" fmla="*/ 24 h 177"/>
                <a:gd name="T92" fmla="*/ 18 w 256"/>
                <a:gd name="T93" fmla="*/ 20 h 177"/>
                <a:gd name="T94" fmla="*/ 31 w 256"/>
                <a:gd name="T95" fmla="*/ 15 h 177"/>
                <a:gd name="T96" fmla="*/ 45 w 256"/>
                <a:gd name="T97" fmla="*/ 11 h 177"/>
                <a:gd name="T98" fmla="*/ 64 w 256"/>
                <a:gd name="T99" fmla="*/ 6 h 177"/>
                <a:gd name="T100" fmla="*/ 82 w 256"/>
                <a:gd name="T101" fmla="*/ 3 h 177"/>
                <a:gd name="T102" fmla="*/ 103 w 256"/>
                <a:gd name="T10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6" h="177">
                  <a:moveTo>
                    <a:pt x="103" y="0"/>
                  </a:moveTo>
                  <a:lnTo>
                    <a:pt x="123" y="0"/>
                  </a:lnTo>
                  <a:lnTo>
                    <a:pt x="144" y="3"/>
                  </a:lnTo>
                  <a:lnTo>
                    <a:pt x="165" y="8"/>
                  </a:lnTo>
                  <a:lnTo>
                    <a:pt x="184" y="19"/>
                  </a:lnTo>
                  <a:lnTo>
                    <a:pt x="203" y="32"/>
                  </a:lnTo>
                  <a:lnTo>
                    <a:pt x="220" y="48"/>
                  </a:lnTo>
                  <a:lnTo>
                    <a:pt x="235" y="72"/>
                  </a:lnTo>
                  <a:lnTo>
                    <a:pt x="247" y="100"/>
                  </a:lnTo>
                  <a:lnTo>
                    <a:pt x="256" y="135"/>
                  </a:lnTo>
                  <a:lnTo>
                    <a:pt x="255" y="133"/>
                  </a:lnTo>
                  <a:lnTo>
                    <a:pt x="251" y="125"/>
                  </a:lnTo>
                  <a:lnTo>
                    <a:pt x="244" y="115"/>
                  </a:lnTo>
                  <a:lnTo>
                    <a:pt x="235" y="102"/>
                  </a:lnTo>
                  <a:lnTo>
                    <a:pt x="223" y="87"/>
                  </a:lnTo>
                  <a:lnTo>
                    <a:pt x="209" y="73"/>
                  </a:lnTo>
                  <a:lnTo>
                    <a:pt x="191" y="60"/>
                  </a:lnTo>
                  <a:lnTo>
                    <a:pt x="169" y="51"/>
                  </a:lnTo>
                  <a:lnTo>
                    <a:pt x="144" y="45"/>
                  </a:lnTo>
                  <a:lnTo>
                    <a:pt x="147" y="46"/>
                  </a:lnTo>
                  <a:lnTo>
                    <a:pt x="156" y="50"/>
                  </a:lnTo>
                  <a:lnTo>
                    <a:pt x="168" y="58"/>
                  </a:lnTo>
                  <a:lnTo>
                    <a:pt x="183" y="68"/>
                  </a:lnTo>
                  <a:lnTo>
                    <a:pt x="199" y="81"/>
                  </a:lnTo>
                  <a:lnTo>
                    <a:pt x="214" y="97"/>
                  </a:lnTo>
                  <a:lnTo>
                    <a:pt x="229" y="115"/>
                  </a:lnTo>
                  <a:lnTo>
                    <a:pt x="239" y="135"/>
                  </a:lnTo>
                  <a:lnTo>
                    <a:pt x="247" y="159"/>
                  </a:lnTo>
                  <a:lnTo>
                    <a:pt x="244" y="159"/>
                  </a:lnTo>
                  <a:lnTo>
                    <a:pt x="238" y="161"/>
                  </a:lnTo>
                  <a:lnTo>
                    <a:pt x="229" y="165"/>
                  </a:lnTo>
                  <a:lnTo>
                    <a:pt x="217" y="169"/>
                  </a:lnTo>
                  <a:lnTo>
                    <a:pt x="203" y="173"/>
                  </a:lnTo>
                  <a:lnTo>
                    <a:pt x="186" y="176"/>
                  </a:lnTo>
                  <a:lnTo>
                    <a:pt x="168" y="177"/>
                  </a:lnTo>
                  <a:lnTo>
                    <a:pt x="148" y="177"/>
                  </a:lnTo>
                  <a:lnTo>
                    <a:pt x="127" y="173"/>
                  </a:lnTo>
                  <a:lnTo>
                    <a:pt x="106" y="168"/>
                  </a:lnTo>
                  <a:lnTo>
                    <a:pt x="86" y="158"/>
                  </a:lnTo>
                  <a:lnTo>
                    <a:pt x="66" y="142"/>
                  </a:lnTo>
                  <a:lnTo>
                    <a:pt x="47" y="122"/>
                  </a:lnTo>
                  <a:lnTo>
                    <a:pt x="30" y="98"/>
                  </a:lnTo>
                  <a:lnTo>
                    <a:pt x="14" y="65"/>
                  </a:lnTo>
                  <a:lnTo>
                    <a:pt x="0" y="28"/>
                  </a:lnTo>
                  <a:lnTo>
                    <a:pt x="2" y="26"/>
                  </a:lnTo>
                  <a:lnTo>
                    <a:pt x="9" y="24"/>
                  </a:lnTo>
                  <a:lnTo>
                    <a:pt x="18" y="20"/>
                  </a:lnTo>
                  <a:lnTo>
                    <a:pt x="31" y="15"/>
                  </a:lnTo>
                  <a:lnTo>
                    <a:pt x="45" y="11"/>
                  </a:lnTo>
                  <a:lnTo>
                    <a:pt x="64" y="6"/>
                  </a:lnTo>
                  <a:lnTo>
                    <a:pt x="82" y="3"/>
                  </a:lnTo>
                  <a:lnTo>
                    <a:pt x="103" y="0"/>
                  </a:lnTo>
                  <a:close/>
                </a:path>
              </a:pathLst>
            </a:custGeom>
            <a:solidFill>
              <a:schemeClr val="accent1">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1" name="任意多边形: 形状 20"/>
            <p:cNvSpPr/>
            <p:nvPr/>
          </p:nvSpPr>
          <p:spPr bwMode="auto">
            <a:xfrm>
              <a:off x="90140" y="3694906"/>
              <a:ext cx="404813" cy="279400"/>
            </a:xfrm>
            <a:custGeom>
              <a:avLst/>
              <a:gdLst>
                <a:gd name="T0" fmla="*/ 101 w 255"/>
                <a:gd name="T1" fmla="*/ 0 h 176"/>
                <a:gd name="T2" fmla="*/ 122 w 255"/>
                <a:gd name="T3" fmla="*/ 0 h 176"/>
                <a:gd name="T4" fmla="*/ 143 w 255"/>
                <a:gd name="T5" fmla="*/ 2 h 176"/>
                <a:gd name="T6" fmla="*/ 164 w 255"/>
                <a:gd name="T7" fmla="*/ 8 h 176"/>
                <a:gd name="T8" fmla="*/ 183 w 255"/>
                <a:gd name="T9" fmla="*/ 17 h 176"/>
                <a:gd name="T10" fmla="*/ 203 w 255"/>
                <a:gd name="T11" fmla="*/ 30 h 176"/>
                <a:gd name="T12" fmla="*/ 220 w 255"/>
                <a:gd name="T13" fmla="*/ 48 h 176"/>
                <a:gd name="T14" fmla="*/ 234 w 255"/>
                <a:gd name="T15" fmla="*/ 71 h 176"/>
                <a:gd name="T16" fmla="*/ 246 w 255"/>
                <a:gd name="T17" fmla="*/ 100 h 176"/>
                <a:gd name="T18" fmla="*/ 255 w 255"/>
                <a:gd name="T19" fmla="*/ 135 h 176"/>
                <a:gd name="T20" fmla="*/ 255 w 255"/>
                <a:gd name="T21" fmla="*/ 132 h 176"/>
                <a:gd name="T22" fmla="*/ 251 w 255"/>
                <a:gd name="T23" fmla="*/ 125 h 176"/>
                <a:gd name="T24" fmla="*/ 244 w 255"/>
                <a:gd name="T25" fmla="*/ 113 h 176"/>
                <a:gd name="T26" fmla="*/ 235 w 255"/>
                <a:gd name="T27" fmla="*/ 100 h 176"/>
                <a:gd name="T28" fmla="*/ 223 w 255"/>
                <a:gd name="T29" fmla="*/ 86 h 176"/>
                <a:gd name="T30" fmla="*/ 208 w 255"/>
                <a:gd name="T31" fmla="*/ 73 h 176"/>
                <a:gd name="T32" fmla="*/ 190 w 255"/>
                <a:gd name="T33" fmla="*/ 60 h 176"/>
                <a:gd name="T34" fmla="*/ 169 w 255"/>
                <a:gd name="T35" fmla="*/ 49 h 176"/>
                <a:gd name="T36" fmla="*/ 144 w 255"/>
                <a:gd name="T37" fmla="*/ 43 h 176"/>
                <a:gd name="T38" fmla="*/ 147 w 255"/>
                <a:gd name="T39" fmla="*/ 44 h 176"/>
                <a:gd name="T40" fmla="*/ 155 w 255"/>
                <a:gd name="T41" fmla="*/ 49 h 176"/>
                <a:gd name="T42" fmla="*/ 168 w 255"/>
                <a:gd name="T43" fmla="*/ 56 h 176"/>
                <a:gd name="T44" fmla="*/ 182 w 255"/>
                <a:gd name="T45" fmla="*/ 66 h 176"/>
                <a:gd name="T46" fmla="*/ 197 w 255"/>
                <a:gd name="T47" fmla="*/ 79 h 176"/>
                <a:gd name="T48" fmla="*/ 214 w 255"/>
                <a:gd name="T49" fmla="*/ 95 h 176"/>
                <a:gd name="T50" fmla="*/ 227 w 255"/>
                <a:gd name="T51" fmla="*/ 113 h 176"/>
                <a:gd name="T52" fmla="*/ 239 w 255"/>
                <a:gd name="T53" fmla="*/ 134 h 176"/>
                <a:gd name="T54" fmla="*/ 246 w 255"/>
                <a:gd name="T55" fmla="*/ 157 h 176"/>
                <a:gd name="T56" fmla="*/ 243 w 255"/>
                <a:gd name="T57" fmla="*/ 158 h 176"/>
                <a:gd name="T58" fmla="*/ 238 w 255"/>
                <a:gd name="T59" fmla="*/ 161 h 176"/>
                <a:gd name="T60" fmla="*/ 229 w 255"/>
                <a:gd name="T61" fmla="*/ 165 h 176"/>
                <a:gd name="T62" fmla="*/ 217 w 255"/>
                <a:gd name="T63" fmla="*/ 169 h 176"/>
                <a:gd name="T64" fmla="*/ 201 w 255"/>
                <a:gd name="T65" fmla="*/ 171 h 176"/>
                <a:gd name="T66" fmla="*/ 184 w 255"/>
                <a:gd name="T67" fmla="*/ 175 h 176"/>
                <a:gd name="T68" fmla="*/ 166 w 255"/>
                <a:gd name="T69" fmla="*/ 176 h 176"/>
                <a:gd name="T70" fmla="*/ 147 w 255"/>
                <a:gd name="T71" fmla="*/ 175 h 176"/>
                <a:gd name="T72" fmla="*/ 127 w 255"/>
                <a:gd name="T73" fmla="*/ 173 h 176"/>
                <a:gd name="T74" fmla="*/ 106 w 255"/>
                <a:gd name="T75" fmla="*/ 166 h 176"/>
                <a:gd name="T76" fmla="*/ 86 w 255"/>
                <a:gd name="T77" fmla="*/ 156 h 176"/>
                <a:gd name="T78" fmla="*/ 65 w 255"/>
                <a:gd name="T79" fmla="*/ 141 h 176"/>
                <a:gd name="T80" fmla="*/ 47 w 255"/>
                <a:gd name="T81" fmla="*/ 122 h 176"/>
                <a:gd name="T82" fmla="*/ 28 w 255"/>
                <a:gd name="T83" fmla="*/ 96 h 176"/>
                <a:gd name="T84" fmla="*/ 13 w 255"/>
                <a:gd name="T85" fmla="*/ 65 h 176"/>
                <a:gd name="T86" fmla="*/ 0 w 255"/>
                <a:gd name="T87" fmla="*/ 26 h 176"/>
                <a:gd name="T88" fmla="*/ 1 w 255"/>
                <a:gd name="T89" fmla="*/ 26 h 176"/>
                <a:gd name="T90" fmla="*/ 8 w 255"/>
                <a:gd name="T91" fmla="*/ 22 h 176"/>
                <a:gd name="T92" fmla="*/ 18 w 255"/>
                <a:gd name="T93" fmla="*/ 18 h 176"/>
                <a:gd name="T94" fmla="*/ 30 w 255"/>
                <a:gd name="T95" fmla="*/ 14 h 176"/>
                <a:gd name="T96" fmla="*/ 45 w 255"/>
                <a:gd name="T97" fmla="*/ 9 h 176"/>
                <a:gd name="T98" fmla="*/ 62 w 255"/>
                <a:gd name="T99" fmla="*/ 5 h 176"/>
                <a:gd name="T100" fmla="*/ 82 w 255"/>
                <a:gd name="T101" fmla="*/ 1 h 176"/>
                <a:gd name="T102" fmla="*/ 101 w 255"/>
                <a:gd name="T10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5" h="176">
                  <a:moveTo>
                    <a:pt x="101" y="0"/>
                  </a:moveTo>
                  <a:lnTo>
                    <a:pt x="122" y="0"/>
                  </a:lnTo>
                  <a:lnTo>
                    <a:pt x="143" y="2"/>
                  </a:lnTo>
                  <a:lnTo>
                    <a:pt x="164" y="8"/>
                  </a:lnTo>
                  <a:lnTo>
                    <a:pt x="183" y="17"/>
                  </a:lnTo>
                  <a:lnTo>
                    <a:pt x="203" y="30"/>
                  </a:lnTo>
                  <a:lnTo>
                    <a:pt x="220" y="48"/>
                  </a:lnTo>
                  <a:lnTo>
                    <a:pt x="234" y="71"/>
                  </a:lnTo>
                  <a:lnTo>
                    <a:pt x="246" y="100"/>
                  </a:lnTo>
                  <a:lnTo>
                    <a:pt x="255" y="135"/>
                  </a:lnTo>
                  <a:lnTo>
                    <a:pt x="255" y="132"/>
                  </a:lnTo>
                  <a:lnTo>
                    <a:pt x="251" y="125"/>
                  </a:lnTo>
                  <a:lnTo>
                    <a:pt x="244" y="113"/>
                  </a:lnTo>
                  <a:lnTo>
                    <a:pt x="235" y="100"/>
                  </a:lnTo>
                  <a:lnTo>
                    <a:pt x="223" y="86"/>
                  </a:lnTo>
                  <a:lnTo>
                    <a:pt x="208" y="73"/>
                  </a:lnTo>
                  <a:lnTo>
                    <a:pt x="190" y="60"/>
                  </a:lnTo>
                  <a:lnTo>
                    <a:pt x="169" y="49"/>
                  </a:lnTo>
                  <a:lnTo>
                    <a:pt x="144" y="43"/>
                  </a:lnTo>
                  <a:lnTo>
                    <a:pt x="147" y="44"/>
                  </a:lnTo>
                  <a:lnTo>
                    <a:pt x="155" y="49"/>
                  </a:lnTo>
                  <a:lnTo>
                    <a:pt x="168" y="56"/>
                  </a:lnTo>
                  <a:lnTo>
                    <a:pt x="182" y="66"/>
                  </a:lnTo>
                  <a:lnTo>
                    <a:pt x="197" y="79"/>
                  </a:lnTo>
                  <a:lnTo>
                    <a:pt x="214" y="95"/>
                  </a:lnTo>
                  <a:lnTo>
                    <a:pt x="227" y="113"/>
                  </a:lnTo>
                  <a:lnTo>
                    <a:pt x="239" y="134"/>
                  </a:lnTo>
                  <a:lnTo>
                    <a:pt x="246" y="157"/>
                  </a:lnTo>
                  <a:lnTo>
                    <a:pt x="243" y="158"/>
                  </a:lnTo>
                  <a:lnTo>
                    <a:pt x="238" y="161"/>
                  </a:lnTo>
                  <a:lnTo>
                    <a:pt x="229" y="165"/>
                  </a:lnTo>
                  <a:lnTo>
                    <a:pt x="217" y="169"/>
                  </a:lnTo>
                  <a:lnTo>
                    <a:pt x="201" y="171"/>
                  </a:lnTo>
                  <a:lnTo>
                    <a:pt x="184" y="175"/>
                  </a:lnTo>
                  <a:lnTo>
                    <a:pt x="166" y="176"/>
                  </a:lnTo>
                  <a:lnTo>
                    <a:pt x="147" y="175"/>
                  </a:lnTo>
                  <a:lnTo>
                    <a:pt x="127" y="173"/>
                  </a:lnTo>
                  <a:lnTo>
                    <a:pt x="106" y="166"/>
                  </a:lnTo>
                  <a:lnTo>
                    <a:pt x="86" y="156"/>
                  </a:lnTo>
                  <a:lnTo>
                    <a:pt x="65" y="141"/>
                  </a:lnTo>
                  <a:lnTo>
                    <a:pt x="47" y="122"/>
                  </a:lnTo>
                  <a:lnTo>
                    <a:pt x="28" y="96"/>
                  </a:lnTo>
                  <a:lnTo>
                    <a:pt x="13" y="65"/>
                  </a:lnTo>
                  <a:lnTo>
                    <a:pt x="0" y="26"/>
                  </a:lnTo>
                  <a:lnTo>
                    <a:pt x="1" y="26"/>
                  </a:lnTo>
                  <a:lnTo>
                    <a:pt x="8" y="22"/>
                  </a:lnTo>
                  <a:lnTo>
                    <a:pt x="18" y="18"/>
                  </a:lnTo>
                  <a:lnTo>
                    <a:pt x="30" y="14"/>
                  </a:lnTo>
                  <a:lnTo>
                    <a:pt x="45" y="9"/>
                  </a:lnTo>
                  <a:lnTo>
                    <a:pt x="62" y="5"/>
                  </a:lnTo>
                  <a:lnTo>
                    <a:pt x="82" y="1"/>
                  </a:lnTo>
                  <a:lnTo>
                    <a:pt x="101" y="0"/>
                  </a:lnTo>
                  <a:close/>
                </a:path>
              </a:pathLst>
            </a:custGeom>
            <a:solidFill>
              <a:schemeClr val="accent1">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2" name="任意多边形: 形状 21"/>
            <p:cNvSpPr/>
            <p:nvPr/>
          </p:nvSpPr>
          <p:spPr bwMode="auto">
            <a:xfrm>
              <a:off x="482253" y="3086894"/>
              <a:ext cx="277813" cy="422275"/>
            </a:xfrm>
            <a:custGeom>
              <a:avLst/>
              <a:gdLst>
                <a:gd name="T0" fmla="*/ 35 w 175"/>
                <a:gd name="T1" fmla="*/ 0 h 266"/>
                <a:gd name="T2" fmla="*/ 36 w 175"/>
                <a:gd name="T3" fmla="*/ 1 h 266"/>
                <a:gd name="T4" fmla="*/ 43 w 175"/>
                <a:gd name="T5" fmla="*/ 4 h 266"/>
                <a:gd name="T6" fmla="*/ 53 w 175"/>
                <a:gd name="T7" fmla="*/ 8 h 266"/>
                <a:gd name="T8" fmla="*/ 65 w 175"/>
                <a:gd name="T9" fmla="*/ 13 h 266"/>
                <a:gd name="T10" fmla="*/ 79 w 175"/>
                <a:gd name="T11" fmla="*/ 21 h 266"/>
                <a:gd name="T12" fmla="*/ 95 w 175"/>
                <a:gd name="T13" fmla="*/ 30 h 266"/>
                <a:gd name="T14" fmla="*/ 110 w 175"/>
                <a:gd name="T15" fmla="*/ 40 h 266"/>
                <a:gd name="T16" fmla="*/ 126 w 175"/>
                <a:gd name="T17" fmla="*/ 53 h 266"/>
                <a:gd name="T18" fmla="*/ 140 w 175"/>
                <a:gd name="T19" fmla="*/ 67 h 266"/>
                <a:gd name="T20" fmla="*/ 153 w 175"/>
                <a:gd name="T21" fmla="*/ 84 h 266"/>
                <a:gd name="T22" fmla="*/ 164 w 175"/>
                <a:gd name="T23" fmla="*/ 102 h 266"/>
                <a:gd name="T24" fmla="*/ 171 w 175"/>
                <a:gd name="T25" fmla="*/ 123 h 266"/>
                <a:gd name="T26" fmla="*/ 175 w 175"/>
                <a:gd name="T27" fmla="*/ 145 h 266"/>
                <a:gd name="T28" fmla="*/ 174 w 175"/>
                <a:gd name="T29" fmla="*/ 170 h 266"/>
                <a:gd name="T30" fmla="*/ 169 w 175"/>
                <a:gd name="T31" fmla="*/ 197 h 266"/>
                <a:gd name="T32" fmla="*/ 157 w 175"/>
                <a:gd name="T33" fmla="*/ 226 h 266"/>
                <a:gd name="T34" fmla="*/ 139 w 175"/>
                <a:gd name="T35" fmla="*/ 257 h 266"/>
                <a:gd name="T36" fmla="*/ 140 w 175"/>
                <a:gd name="T37" fmla="*/ 254 h 266"/>
                <a:gd name="T38" fmla="*/ 143 w 175"/>
                <a:gd name="T39" fmla="*/ 247 h 266"/>
                <a:gd name="T40" fmla="*/ 145 w 175"/>
                <a:gd name="T41" fmla="*/ 235 h 266"/>
                <a:gd name="T42" fmla="*/ 148 w 175"/>
                <a:gd name="T43" fmla="*/ 219 h 266"/>
                <a:gd name="T44" fmla="*/ 149 w 175"/>
                <a:gd name="T45" fmla="*/ 200 h 266"/>
                <a:gd name="T46" fmla="*/ 149 w 175"/>
                <a:gd name="T47" fmla="*/ 180 h 266"/>
                <a:gd name="T48" fmla="*/ 145 w 175"/>
                <a:gd name="T49" fmla="*/ 158 h 266"/>
                <a:gd name="T50" fmla="*/ 138 w 175"/>
                <a:gd name="T51" fmla="*/ 136 h 266"/>
                <a:gd name="T52" fmla="*/ 125 w 175"/>
                <a:gd name="T53" fmla="*/ 114 h 266"/>
                <a:gd name="T54" fmla="*/ 126 w 175"/>
                <a:gd name="T55" fmla="*/ 117 h 266"/>
                <a:gd name="T56" fmla="*/ 128 w 175"/>
                <a:gd name="T57" fmla="*/ 126 h 266"/>
                <a:gd name="T58" fmla="*/ 131 w 175"/>
                <a:gd name="T59" fmla="*/ 140 h 266"/>
                <a:gd name="T60" fmla="*/ 135 w 175"/>
                <a:gd name="T61" fmla="*/ 157 h 266"/>
                <a:gd name="T62" fmla="*/ 138 w 175"/>
                <a:gd name="T63" fmla="*/ 178 h 266"/>
                <a:gd name="T64" fmla="*/ 138 w 175"/>
                <a:gd name="T65" fmla="*/ 200 h 266"/>
                <a:gd name="T66" fmla="*/ 134 w 175"/>
                <a:gd name="T67" fmla="*/ 223 h 266"/>
                <a:gd name="T68" fmla="*/ 127 w 175"/>
                <a:gd name="T69" fmla="*/ 245 h 266"/>
                <a:gd name="T70" fmla="*/ 115 w 175"/>
                <a:gd name="T71" fmla="*/ 266 h 266"/>
                <a:gd name="T72" fmla="*/ 114 w 175"/>
                <a:gd name="T73" fmla="*/ 266 h 266"/>
                <a:gd name="T74" fmla="*/ 109 w 175"/>
                <a:gd name="T75" fmla="*/ 263 h 266"/>
                <a:gd name="T76" fmla="*/ 100 w 175"/>
                <a:gd name="T77" fmla="*/ 260 h 266"/>
                <a:gd name="T78" fmla="*/ 89 w 175"/>
                <a:gd name="T79" fmla="*/ 254 h 266"/>
                <a:gd name="T80" fmla="*/ 78 w 175"/>
                <a:gd name="T81" fmla="*/ 248 h 266"/>
                <a:gd name="T82" fmla="*/ 65 w 175"/>
                <a:gd name="T83" fmla="*/ 240 h 266"/>
                <a:gd name="T84" fmla="*/ 52 w 175"/>
                <a:gd name="T85" fmla="*/ 230 h 266"/>
                <a:gd name="T86" fmla="*/ 39 w 175"/>
                <a:gd name="T87" fmla="*/ 217 h 266"/>
                <a:gd name="T88" fmla="*/ 27 w 175"/>
                <a:gd name="T89" fmla="*/ 202 h 266"/>
                <a:gd name="T90" fmla="*/ 17 w 175"/>
                <a:gd name="T91" fmla="*/ 186 h 266"/>
                <a:gd name="T92" fmla="*/ 8 w 175"/>
                <a:gd name="T93" fmla="*/ 167 h 266"/>
                <a:gd name="T94" fmla="*/ 2 w 175"/>
                <a:gd name="T95" fmla="*/ 145 h 266"/>
                <a:gd name="T96" fmla="*/ 0 w 175"/>
                <a:gd name="T97" fmla="*/ 122 h 266"/>
                <a:gd name="T98" fmla="*/ 1 w 175"/>
                <a:gd name="T99" fmla="*/ 96 h 266"/>
                <a:gd name="T100" fmla="*/ 6 w 175"/>
                <a:gd name="T101" fmla="*/ 66 h 266"/>
                <a:gd name="T102" fmla="*/ 18 w 175"/>
                <a:gd name="T103" fmla="*/ 35 h 266"/>
                <a:gd name="T104" fmla="*/ 35 w 175"/>
                <a:gd name="T105"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5" h="266">
                  <a:moveTo>
                    <a:pt x="35" y="0"/>
                  </a:moveTo>
                  <a:lnTo>
                    <a:pt x="36" y="1"/>
                  </a:lnTo>
                  <a:lnTo>
                    <a:pt x="43" y="4"/>
                  </a:lnTo>
                  <a:lnTo>
                    <a:pt x="53" y="8"/>
                  </a:lnTo>
                  <a:lnTo>
                    <a:pt x="65" y="13"/>
                  </a:lnTo>
                  <a:lnTo>
                    <a:pt x="79" y="21"/>
                  </a:lnTo>
                  <a:lnTo>
                    <a:pt x="95" y="30"/>
                  </a:lnTo>
                  <a:lnTo>
                    <a:pt x="110" y="40"/>
                  </a:lnTo>
                  <a:lnTo>
                    <a:pt x="126" y="53"/>
                  </a:lnTo>
                  <a:lnTo>
                    <a:pt x="140" y="67"/>
                  </a:lnTo>
                  <a:lnTo>
                    <a:pt x="153" y="84"/>
                  </a:lnTo>
                  <a:lnTo>
                    <a:pt x="164" y="102"/>
                  </a:lnTo>
                  <a:lnTo>
                    <a:pt x="171" y="123"/>
                  </a:lnTo>
                  <a:lnTo>
                    <a:pt x="175" y="145"/>
                  </a:lnTo>
                  <a:lnTo>
                    <a:pt x="174" y="170"/>
                  </a:lnTo>
                  <a:lnTo>
                    <a:pt x="169" y="197"/>
                  </a:lnTo>
                  <a:lnTo>
                    <a:pt x="157" y="226"/>
                  </a:lnTo>
                  <a:lnTo>
                    <a:pt x="139" y="257"/>
                  </a:lnTo>
                  <a:lnTo>
                    <a:pt x="140" y="254"/>
                  </a:lnTo>
                  <a:lnTo>
                    <a:pt x="143" y="247"/>
                  </a:lnTo>
                  <a:lnTo>
                    <a:pt x="145" y="235"/>
                  </a:lnTo>
                  <a:lnTo>
                    <a:pt x="148" y="219"/>
                  </a:lnTo>
                  <a:lnTo>
                    <a:pt x="149" y="200"/>
                  </a:lnTo>
                  <a:lnTo>
                    <a:pt x="149" y="180"/>
                  </a:lnTo>
                  <a:lnTo>
                    <a:pt x="145" y="158"/>
                  </a:lnTo>
                  <a:lnTo>
                    <a:pt x="138" y="136"/>
                  </a:lnTo>
                  <a:lnTo>
                    <a:pt x="125" y="114"/>
                  </a:lnTo>
                  <a:lnTo>
                    <a:pt x="126" y="117"/>
                  </a:lnTo>
                  <a:lnTo>
                    <a:pt x="128" y="126"/>
                  </a:lnTo>
                  <a:lnTo>
                    <a:pt x="131" y="140"/>
                  </a:lnTo>
                  <a:lnTo>
                    <a:pt x="135" y="157"/>
                  </a:lnTo>
                  <a:lnTo>
                    <a:pt x="138" y="178"/>
                  </a:lnTo>
                  <a:lnTo>
                    <a:pt x="138" y="200"/>
                  </a:lnTo>
                  <a:lnTo>
                    <a:pt x="134" y="223"/>
                  </a:lnTo>
                  <a:lnTo>
                    <a:pt x="127" y="245"/>
                  </a:lnTo>
                  <a:lnTo>
                    <a:pt x="115" y="266"/>
                  </a:lnTo>
                  <a:lnTo>
                    <a:pt x="114" y="266"/>
                  </a:lnTo>
                  <a:lnTo>
                    <a:pt x="109" y="263"/>
                  </a:lnTo>
                  <a:lnTo>
                    <a:pt x="100" y="260"/>
                  </a:lnTo>
                  <a:lnTo>
                    <a:pt x="89" y="254"/>
                  </a:lnTo>
                  <a:lnTo>
                    <a:pt x="78" y="248"/>
                  </a:lnTo>
                  <a:lnTo>
                    <a:pt x="65" y="240"/>
                  </a:lnTo>
                  <a:lnTo>
                    <a:pt x="52" y="230"/>
                  </a:lnTo>
                  <a:lnTo>
                    <a:pt x="39" y="217"/>
                  </a:lnTo>
                  <a:lnTo>
                    <a:pt x="27" y="202"/>
                  </a:lnTo>
                  <a:lnTo>
                    <a:pt x="17" y="186"/>
                  </a:lnTo>
                  <a:lnTo>
                    <a:pt x="8" y="167"/>
                  </a:lnTo>
                  <a:lnTo>
                    <a:pt x="2" y="145"/>
                  </a:lnTo>
                  <a:lnTo>
                    <a:pt x="0" y="122"/>
                  </a:lnTo>
                  <a:lnTo>
                    <a:pt x="1" y="96"/>
                  </a:lnTo>
                  <a:lnTo>
                    <a:pt x="6" y="66"/>
                  </a:lnTo>
                  <a:lnTo>
                    <a:pt x="18" y="35"/>
                  </a:lnTo>
                  <a:lnTo>
                    <a:pt x="35" y="0"/>
                  </a:lnTo>
                  <a:close/>
                </a:path>
              </a:pathLst>
            </a:custGeom>
            <a:solidFill>
              <a:schemeClr val="accent1">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3" name="任意多边形: 形状 22"/>
            <p:cNvSpPr/>
            <p:nvPr/>
          </p:nvSpPr>
          <p:spPr bwMode="auto">
            <a:xfrm>
              <a:off x="977553" y="3031331"/>
              <a:ext cx="277813" cy="422275"/>
            </a:xfrm>
            <a:custGeom>
              <a:avLst/>
              <a:gdLst>
                <a:gd name="T0" fmla="*/ 35 w 175"/>
                <a:gd name="T1" fmla="*/ 0 h 266"/>
                <a:gd name="T2" fmla="*/ 37 w 175"/>
                <a:gd name="T3" fmla="*/ 1 h 266"/>
                <a:gd name="T4" fmla="*/ 44 w 175"/>
                <a:gd name="T5" fmla="*/ 4 h 266"/>
                <a:gd name="T6" fmla="*/ 53 w 175"/>
                <a:gd name="T7" fmla="*/ 8 h 266"/>
                <a:gd name="T8" fmla="*/ 66 w 175"/>
                <a:gd name="T9" fmla="*/ 13 h 266"/>
                <a:gd name="T10" fmla="*/ 79 w 175"/>
                <a:gd name="T11" fmla="*/ 21 h 266"/>
                <a:gd name="T12" fmla="*/ 95 w 175"/>
                <a:gd name="T13" fmla="*/ 30 h 266"/>
                <a:gd name="T14" fmla="*/ 110 w 175"/>
                <a:gd name="T15" fmla="*/ 40 h 266"/>
                <a:gd name="T16" fmla="*/ 126 w 175"/>
                <a:gd name="T17" fmla="*/ 53 h 266"/>
                <a:gd name="T18" fmla="*/ 140 w 175"/>
                <a:gd name="T19" fmla="*/ 69 h 266"/>
                <a:gd name="T20" fmla="*/ 153 w 175"/>
                <a:gd name="T21" fmla="*/ 84 h 266"/>
                <a:gd name="T22" fmla="*/ 165 w 175"/>
                <a:gd name="T23" fmla="*/ 104 h 266"/>
                <a:gd name="T24" fmla="*/ 171 w 175"/>
                <a:gd name="T25" fmla="*/ 123 h 266"/>
                <a:gd name="T26" fmla="*/ 175 w 175"/>
                <a:gd name="T27" fmla="*/ 147 h 266"/>
                <a:gd name="T28" fmla="*/ 175 w 175"/>
                <a:gd name="T29" fmla="*/ 171 h 266"/>
                <a:gd name="T30" fmla="*/ 169 w 175"/>
                <a:gd name="T31" fmla="*/ 197 h 266"/>
                <a:gd name="T32" fmla="*/ 157 w 175"/>
                <a:gd name="T33" fmla="*/ 226 h 266"/>
                <a:gd name="T34" fmla="*/ 139 w 175"/>
                <a:gd name="T35" fmla="*/ 257 h 266"/>
                <a:gd name="T36" fmla="*/ 140 w 175"/>
                <a:gd name="T37" fmla="*/ 254 h 266"/>
                <a:gd name="T38" fmla="*/ 143 w 175"/>
                <a:gd name="T39" fmla="*/ 247 h 266"/>
                <a:gd name="T40" fmla="*/ 147 w 175"/>
                <a:gd name="T41" fmla="*/ 235 h 266"/>
                <a:gd name="T42" fmla="*/ 149 w 175"/>
                <a:gd name="T43" fmla="*/ 219 h 266"/>
                <a:gd name="T44" fmla="*/ 150 w 175"/>
                <a:gd name="T45" fmla="*/ 200 h 266"/>
                <a:gd name="T46" fmla="*/ 150 w 175"/>
                <a:gd name="T47" fmla="*/ 180 h 266"/>
                <a:gd name="T48" fmla="*/ 147 w 175"/>
                <a:gd name="T49" fmla="*/ 158 h 266"/>
                <a:gd name="T50" fmla="*/ 137 w 175"/>
                <a:gd name="T51" fmla="*/ 136 h 266"/>
                <a:gd name="T52" fmla="*/ 125 w 175"/>
                <a:gd name="T53" fmla="*/ 114 h 266"/>
                <a:gd name="T54" fmla="*/ 126 w 175"/>
                <a:gd name="T55" fmla="*/ 117 h 266"/>
                <a:gd name="T56" fmla="*/ 128 w 175"/>
                <a:gd name="T57" fmla="*/ 126 h 266"/>
                <a:gd name="T58" fmla="*/ 132 w 175"/>
                <a:gd name="T59" fmla="*/ 140 h 266"/>
                <a:gd name="T60" fmla="*/ 136 w 175"/>
                <a:gd name="T61" fmla="*/ 158 h 266"/>
                <a:gd name="T62" fmla="*/ 137 w 175"/>
                <a:gd name="T63" fmla="*/ 178 h 266"/>
                <a:gd name="T64" fmla="*/ 137 w 175"/>
                <a:gd name="T65" fmla="*/ 200 h 266"/>
                <a:gd name="T66" fmla="*/ 135 w 175"/>
                <a:gd name="T67" fmla="*/ 223 h 266"/>
                <a:gd name="T68" fmla="*/ 128 w 175"/>
                <a:gd name="T69" fmla="*/ 245 h 266"/>
                <a:gd name="T70" fmla="*/ 117 w 175"/>
                <a:gd name="T71" fmla="*/ 266 h 266"/>
                <a:gd name="T72" fmla="*/ 114 w 175"/>
                <a:gd name="T73" fmla="*/ 266 h 266"/>
                <a:gd name="T74" fmla="*/ 109 w 175"/>
                <a:gd name="T75" fmla="*/ 263 h 266"/>
                <a:gd name="T76" fmla="*/ 101 w 175"/>
                <a:gd name="T77" fmla="*/ 261 h 266"/>
                <a:gd name="T78" fmla="*/ 91 w 175"/>
                <a:gd name="T79" fmla="*/ 256 h 266"/>
                <a:gd name="T80" fmla="*/ 79 w 175"/>
                <a:gd name="T81" fmla="*/ 248 h 266"/>
                <a:gd name="T82" fmla="*/ 66 w 175"/>
                <a:gd name="T83" fmla="*/ 240 h 266"/>
                <a:gd name="T84" fmla="*/ 53 w 175"/>
                <a:gd name="T85" fmla="*/ 230 h 266"/>
                <a:gd name="T86" fmla="*/ 40 w 175"/>
                <a:gd name="T87" fmla="*/ 217 h 266"/>
                <a:gd name="T88" fmla="*/ 27 w 175"/>
                <a:gd name="T89" fmla="*/ 202 h 266"/>
                <a:gd name="T90" fmla="*/ 17 w 175"/>
                <a:gd name="T91" fmla="*/ 186 h 266"/>
                <a:gd name="T92" fmla="*/ 9 w 175"/>
                <a:gd name="T93" fmla="*/ 167 h 266"/>
                <a:gd name="T94" fmla="*/ 2 w 175"/>
                <a:gd name="T95" fmla="*/ 145 h 266"/>
                <a:gd name="T96" fmla="*/ 0 w 175"/>
                <a:gd name="T97" fmla="*/ 122 h 266"/>
                <a:gd name="T98" fmla="*/ 1 w 175"/>
                <a:gd name="T99" fmla="*/ 96 h 266"/>
                <a:gd name="T100" fmla="*/ 8 w 175"/>
                <a:gd name="T101" fmla="*/ 66 h 266"/>
                <a:gd name="T102" fmla="*/ 18 w 175"/>
                <a:gd name="T103" fmla="*/ 35 h 266"/>
                <a:gd name="T104" fmla="*/ 35 w 175"/>
                <a:gd name="T105"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5" h="266">
                  <a:moveTo>
                    <a:pt x="35" y="0"/>
                  </a:moveTo>
                  <a:lnTo>
                    <a:pt x="37" y="1"/>
                  </a:lnTo>
                  <a:lnTo>
                    <a:pt x="44" y="4"/>
                  </a:lnTo>
                  <a:lnTo>
                    <a:pt x="53" y="8"/>
                  </a:lnTo>
                  <a:lnTo>
                    <a:pt x="66" y="13"/>
                  </a:lnTo>
                  <a:lnTo>
                    <a:pt x="79" y="21"/>
                  </a:lnTo>
                  <a:lnTo>
                    <a:pt x="95" y="30"/>
                  </a:lnTo>
                  <a:lnTo>
                    <a:pt x="110" y="40"/>
                  </a:lnTo>
                  <a:lnTo>
                    <a:pt x="126" y="53"/>
                  </a:lnTo>
                  <a:lnTo>
                    <a:pt x="140" y="69"/>
                  </a:lnTo>
                  <a:lnTo>
                    <a:pt x="153" y="84"/>
                  </a:lnTo>
                  <a:lnTo>
                    <a:pt x="165" y="104"/>
                  </a:lnTo>
                  <a:lnTo>
                    <a:pt x="171" y="123"/>
                  </a:lnTo>
                  <a:lnTo>
                    <a:pt x="175" y="147"/>
                  </a:lnTo>
                  <a:lnTo>
                    <a:pt x="175" y="171"/>
                  </a:lnTo>
                  <a:lnTo>
                    <a:pt x="169" y="197"/>
                  </a:lnTo>
                  <a:lnTo>
                    <a:pt x="157" y="226"/>
                  </a:lnTo>
                  <a:lnTo>
                    <a:pt x="139" y="257"/>
                  </a:lnTo>
                  <a:lnTo>
                    <a:pt x="140" y="254"/>
                  </a:lnTo>
                  <a:lnTo>
                    <a:pt x="143" y="247"/>
                  </a:lnTo>
                  <a:lnTo>
                    <a:pt x="147" y="235"/>
                  </a:lnTo>
                  <a:lnTo>
                    <a:pt x="149" y="219"/>
                  </a:lnTo>
                  <a:lnTo>
                    <a:pt x="150" y="200"/>
                  </a:lnTo>
                  <a:lnTo>
                    <a:pt x="150" y="180"/>
                  </a:lnTo>
                  <a:lnTo>
                    <a:pt x="147" y="158"/>
                  </a:lnTo>
                  <a:lnTo>
                    <a:pt x="137" y="136"/>
                  </a:lnTo>
                  <a:lnTo>
                    <a:pt x="125" y="114"/>
                  </a:lnTo>
                  <a:lnTo>
                    <a:pt x="126" y="117"/>
                  </a:lnTo>
                  <a:lnTo>
                    <a:pt x="128" y="126"/>
                  </a:lnTo>
                  <a:lnTo>
                    <a:pt x="132" y="140"/>
                  </a:lnTo>
                  <a:lnTo>
                    <a:pt x="136" y="158"/>
                  </a:lnTo>
                  <a:lnTo>
                    <a:pt x="137" y="178"/>
                  </a:lnTo>
                  <a:lnTo>
                    <a:pt x="137" y="200"/>
                  </a:lnTo>
                  <a:lnTo>
                    <a:pt x="135" y="223"/>
                  </a:lnTo>
                  <a:lnTo>
                    <a:pt x="128" y="245"/>
                  </a:lnTo>
                  <a:lnTo>
                    <a:pt x="117" y="266"/>
                  </a:lnTo>
                  <a:lnTo>
                    <a:pt x="114" y="266"/>
                  </a:lnTo>
                  <a:lnTo>
                    <a:pt x="109" y="263"/>
                  </a:lnTo>
                  <a:lnTo>
                    <a:pt x="101" y="261"/>
                  </a:lnTo>
                  <a:lnTo>
                    <a:pt x="91" y="256"/>
                  </a:lnTo>
                  <a:lnTo>
                    <a:pt x="79" y="248"/>
                  </a:lnTo>
                  <a:lnTo>
                    <a:pt x="66" y="240"/>
                  </a:lnTo>
                  <a:lnTo>
                    <a:pt x="53" y="230"/>
                  </a:lnTo>
                  <a:lnTo>
                    <a:pt x="40" y="217"/>
                  </a:lnTo>
                  <a:lnTo>
                    <a:pt x="27" y="202"/>
                  </a:lnTo>
                  <a:lnTo>
                    <a:pt x="17" y="186"/>
                  </a:lnTo>
                  <a:lnTo>
                    <a:pt x="9" y="167"/>
                  </a:lnTo>
                  <a:lnTo>
                    <a:pt x="2" y="145"/>
                  </a:lnTo>
                  <a:lnTo>
                    <a:pt x="0" y="122"/>
                  </a:lnTo>
                  <a:lnTo>
                    <a:pt x="1" y="96"/>
                  </a:lnTo>
                  <a:lnTo>
                    <a:pt x="8" y="66"/>
                  </a:lnTo>
                  <a:lnTo>
                    <a:pt x="18" y="35"/>
                  </a:lnTo>
                  <a:lnTo>
                    <a:pt x="35" y="0"/>
                  </a:lnTo>
                  <a:close/>
                </a:path>
              </a:pathLst>
            </a:custGeom>
            <a:solidFill>
              <a:schemeClr val="accent1">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4" name="任意多边形: 形状 23"/>
            <p:cNvSpPr/>
            <p:nvPr/>
          </p:nvSpPr>
          <p:spPr bwMode="auto">
            <a:xfrm>
              <a:off x="1525240" y="3032919"/>
              <a:ext cx="280988" cy="406400"/>
            </a:xfrm>
            <a:custGeom>
              <a:avLst/>
              <a:gdLst>
                <a:gd name="T0" fmla="*/ 150 w 177"/>
                <a:gd name="T1" fmla="*/ 0 h 256"/>
                <a:gd name="T2" fmla="*/ 151 w 177"/>
                <a:gd name="T3" fmla="*/ 3 h 256"/>
                <a:gd name="T4" fmla="*/ 154 w 177"/>
                <a:gd name="T5" fmla="*/ 8 h 256"/>
                <a:gd name="T6" fmla="*/ 158 w 177"/>
                <a:gd name="T7" fmla="*/ 18 h 256"/>
                <a:gd name="T8" fmla="*/ 163 w 177"/>
                <a:gd name="T9" fmla="*/ 30 h 256"/>
                <a:gd name="T10" fmla="*/ 167 w 177"/>
                <a:gd name="T11" fmla="*/ 46 h 256"/>
                <a:gd name="T12" fmla="*/ 172 w 177"/>
                <a:gd name="T13" fmla="*/ 62 h 256"/>
                <a:gd name="T14" fmla="*/ 175 w 177"/>
                <a:gd name="T15" fmla="*/ 82 h 256"/>
                <a:gd name="T16" fmla="*/ 177 w 177"/>
                <a:gd name="T17" fmla="*/ 101 h 256"/>
                <a:gd name="T18" fmla="*/ 177 w 177"/>
                <a:gd name="T19" fmla="*/ 122 h 256"/>
                <a:gd name="T20" fmla="*/ 175 w 177"/>
                <a:gd name="T21" fmla="*/ 143 h 256"/>
                <a:gd name="T22" fmla="*/ 168 w 177"/>
                <a:gd name="T23" fmla="*/ 164 h 256"/>
                <a:gd name="T24" fmla="*/ 159 w 177"/>
                <a:gd name="T25" fmla="*/ 185 h 256"/>
                <a:gd name="T26" fmla="*/ 146 w 177"/>
                <a:gd name="T27" fmla="*/ 203 h 256"/>
                <a:gd name="T28" fmla="*/ 128 w 177"/>
                <a:gd name="T29" fmla="*/ 220 h 256"/>
                <a:gd name="T30" fmla="*/ 106 w 177"/>
                <a:gd name="T31" fmla="*/ 234 h 256"/>
                <a:gd name="T32" fmla="*/ 77 w 177"/>
                <a:gd name="T33" fmla="*/ 247 h 256"/>
                <a:gd name="T34" fmla="*/ 42 w 177"/>
                <a:gd name="T35" fmla="*/ 256 h 256"/>
                <a:gd name="T36" fmla="*/ 45 w 177"/>
                <a:gd name="T37" fmla="*/ 255 h 256"/>
                <a:gd name="T38" fmla="*/ 52 w 177"/>
                <a:gd name="T39" fmla="*/ 251 h 256"/>
                <a:gd name="T40" fmla="*/ 63 w 177"/>
                <a:gd name="T41" fmla="*/ 244 h 256"/>
                <a:gd name="T42" fmla="*/ 76 w 177"/>
                <a:gd name="T43" fmla="*/ 235 h 256"/>
                <a:gd name="T44" fmla="*/ 90 w 177"/>
                <a:gd name="T45" fmla="*/ 223 h 256"/>
                <a:gd name="T46" fmla="*/ 104 w 177"/>
                <a:gd name="T47" fmla="*/ 208 h 256"/>
                <a:gd name="T48" fmla="*/ 116 w 177"/>
                <a:gd name="T49" fmla="*/ 190 h 256"/>
                <a:gd name="T50" fmla="*/ 127 w 177"/>
                <a:gd name="T51" fmla="*/ 169 h 256"/>
                <a:gd name="T52" fmla="*/ 133 w 177"/>
                <a:gd name="T53" fmla="*/ 144 h 256"/>
                <a:gd name="T54" fmla="*/ 132 w 177"/>
                <a:gd name="T55" fmla="*/ 147 h 256"/>
                <a:gd name="T56" fmla="*/ 128 w 177"/>
                <a:gd name="T57" fmla="*/ 156 h 256"/>
                <a:gd name="T58" fmla="*/ 120 w 177"/>
                <a:gd name="T59" fmla="*/ 168 h 256"/>
                <a:gd name="T60" fmla="*/ 110 w 177"/>
                <a:gd name="T61" fmla="*/ 182 h 256"/>
                <a:gd name="T62" fmla="*/ 97 w 177"/>
                <a:gd name="T63" fmla="*/ 199 h 256"/>
                <a:gd name="T64" fmla="*/ 81 w 177"/>
                <a:gd name="T65" fmla="*/ 214 h 256"/>
                <a:gd name="T66" fmla="*/ 63 w 177"/>
                <a:gd name="T67" fmla="*/ 229 h 256"/>
                <a:gd name="T68" fmla="*/ 42 w 177"/>
                <a:gd name="T69" fmla="*/ 239 h 256"/>
                <a:gd name="T70" fmla="*/ 19 w 177"/>
                <a:gd name="T71" fmla="*/ 246 h 256"/>
                <a:gd name="T72" fmla="*/ 19 w 177"/>
                <a:gd name="T73" fmla="*/ 244 h 256"/>
                <a:gd name="T74" fmla="*/ 16 w 177"/>
                <a:gd name="T75" fmla="*/ 238 h 256"/>
                <a:gd name="T76" fmla="*/ 12 w 177"/>
                <a:gd name="T77" fmla="*/ 229 h 256"/>
                <a:gd name="T78" fmla="*/ 8 w 177"/>
                <a:gd name="T79" fmla="*/ 217 h 256"/>
                <a:gd name="T80" fmla="*/ 4 w 177"/>
                <a:gd name="T81" fmla="*/ 201 h 256"/>
                <a:gd name="T82" fmla="*/ 2 w 177"/>
                <a:gd name="T83" fmla="*/ 186 h 256"/>
                <a:gd name="T84" fmla="*/ 0 w 177"/>
                <a:gd name="T85" fmla="*/ 166 h 256"/>
                <a:gd name="T86" fmla="*/ 0 w 177"/>
                <a:gd name="T87" fmla="*/ 147 h 256"/>
                <a:gd name="T88" fmla="*/ 3 w 177"/>
                <a:gd name="T89" fmla="*/ 127 h 256"/>
                <a:gd name="T90" fmla="*/ 10 w 177"/>
                <a:gd name="T91" fmla="*/ 107 h 256"/>
                <a:gd name="T92" fmla="*/ 20 w 177"/>
                <a:gd name="T93" fmla="*/ 86 h 256"/>
                <a:gd name="T94" fmla="*/ 36 w 177"/>
                <a:gd name="T95" fmla="*/ 66 h 256"/>
                <a:gd name="T96" fmla="*/ 55 w 177"/>
                <a:gd name="T97" fmla="*/ 47 h 256"/>
                <a:gd name="T98" fmla="*/ 80 w 177"/>
                <a:gd name="T99" fmla="*/ 29 h 256"/>
                <a:gd name="T100" fmla="*/ 111 w 177"/>
                <a:gd name="T101" fmla="*/ 13 h 256"/>
                <a:gd name="T102" fmla="*/ 150 w 177"/>
                <a:gd name="T103"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7" h="256">
                  <a:moveTo>
                    <a:pt x="150" y="0"/>
                  </a:moveTo>
                  <a:lnTo>
                    <a:pt x="151" y="3"/>
                  </a:lnTo>
                  <a:lnTo>
                    <a:pt x="154" y="8"/>
                  </a:lnTo>
                  <a:lnTo>
                    <a:pt x="158" y="18"/>
                  </a:lnTo>
                  <a:lnTo>
                    <a:pt x="163" y="30"/>
                  </a:lnTo>
                  <a:lnTo>
                    <a:pt x="167" y="46"/>
                  </a:lnTo>
                  <a:lnTo>
                    <a:pt x="172" y="62"/>
                  </a:lnTo>
                  <a:lnTo>
                    <a:pt x="175" y="82"/>
                  </a:lnTo>
                  <a:lnTo>
                    <a:pt x="177" y="101"/>
                  </a:lnTo>
                  <a:lnTo>
                    <a:pt x="177" y="122"/>
                  </a:lnTo>
                  <a:lnTo>
                    <a:pt x="175" y="143"/>
                  </a:lnTo>
                  <a:lnTo>
                    <a:pt x="168" y="164"/>
                  </a:lnTo>
                  <a:lnTo>
                    <a:pt x="159" y="185"/>
                  </a:lnTo>
                  <a:lnTo>
                    <a:pt x="146" y="203"/>
                  </a:lnTo>
                  <a:lnTo>
                    <a:pt x="128" y="220"/>
                  </a:lnTo>
                  <a:lnTo>
                    <a:pt x="106" y="234"/>
                  </a:lnTo>
                  <a:lnTo>
                    <a:pt x="77" y="247"/>
                  </a:lnTo>
                  <a:lnTo>
                    <a:pt x="42" y="256"/>
                  </a:lnTo>
                  <a:lnTo>
                    <a:pt x="45" y="255"/>
                  </a:lnTo>
                  <a:lnTo>
                    <a:pt x="52" y="251"/>
                  </a:lnTo>
                  <a:lnTo>
                    <a:pt x="63" y="244"/>
                  </a:lnTo>
                  <a:lnTo>
                    <a:pt x="76" y="235"/>
                  </a:lnTo>
                  <a:lnTo>
                    <a:pt x="90" y="223"/>
                  </a:lnTo>
                  <a:lnTo>
                    <a:pt x="104" y="208"/>
                  </a:lnTo>
                  <a:lnTo>
                    <a:pt x="116" y="190"/>
                  </a:lnTo>
                  <a:lnTo>
                    <a:pt x="127" y="169"/>
                  </a:lnTo>
                  <a:lnTo>
                    <a:pt x="133" y="144"/>
                  </a:lnTo>
                  <a:lnTo>
                    <a:pt x="132" y="147"/>
                  </a:lnTo>
                  <a:lnTo>
                    <a:pt x="128" y="156"/>
                  </a:lnTo>
                  <a:lnTo>
                    <a:pt x="120" y="168"/>
                  </a:lnTo>
                  <a:lnTo>
                    <a:pt x="110" y="182"/>
                  </a:lnTo>
                  <a:lnTo>
                    <a:pt x="97" y="199"/>
                  </a:lnTo>
                  <a:lnTo>
                    <a:pt x="81" y="214"/>
                  </a:lnTo>
                  <a:lnTo>
                    <a:pt x="63" y="229"/>
                  </a:lnTo>
                  <a:lnTo>
                    <a:pt x="42" y="239"/>
                  </a:lnTo>
                  <a:lnTo>
                    <a:pt x="19" y="246"/>
                  </a:lnTo>
                  <a:lnTo>
                    <a:pt x="19" y="244"/>
                  </a:lnTo>
                  <a:lnTo>
                    <a:pt x="16" y="238"/>
                  </a:lnTo>
                  <a:lnTo>
                    <a:pt x="12" y="229"/>
                  </a:lnTo>
                  <a:lnTo>
                    <a:pt x="8" y="217"/>
                  </a:lnTo>
                  <a:lnTo>
                    <a:pt x="4" y="201"/>
                  </a:lnTo>
                  <a:lnTo>
                    <a:pt x="2" y="186"/>
                  </a:lnTo>
                  <a:lnTo>
                    <a:pt x="0" y="166"/>
                  </a:lnTo>
                  <a:lnTo>
                    <a:pt x="0" y="147"/>
                  </a:lnTo>
                  <a:lnTo>
                    <a:pt x="3" y="127"/>
                  </a:lnTo>
                  <a:lnTo>
                    <a:pt x="10" y="107"/>
                  </a:lnTo>
                  <a:lnTo>
                    <a:pt x="20" y="86"/>
                  </a:lnTo>
                  <a:lnTo>
                    <a:pt x="36" y="66"/>
                  </a:lnTo>
                  <a:lnTo>
                    <a:pt x="55" y="47"/>
                  </a:lnTo>
                  <a:lnTo>
                    <a:pt x="80" y="29"/>
                  </a:lnTo>
                  <a:lnTo>
                    <a:pt x="111" y="13"/>
                  </a:lnTo>
                  <a:lnTo>
                    <a:pt x="150" y="0"/>
                  </a:lnTo>
                  <a:close/>
                </a:path>
              </a:pathLst>
            </a:custGeom>
            <a:solidFill>
              <a:schemeClr val="accent1">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5" name="任意多边形: 形状 24"/>
            <p:cNvSpPr/>
            <p:nvPr/>
          </p:nvSpPr>
          <p:spPr bwMode="auto">
            <a:xfrm>
              <a:off x="1703040" y="3596481"/>
              <a:ext cx="423863" cy="277813"/>
            </a:xfrm>
            <a:custGeom>
              <a:avLst/>
              <a:gdLst>
                <a:gd name="T0" fmla="*/ 144 w 267"/>
                <a:gd name="T1" fmla="*/ 0 h 175"/>
                <a:gd name="T2" fmla="*/ 172 w 267"/>
                <a:gd name="T3" fmla="*/ 1 h 175"/>
                <a:gd name="T4" fmla="*/ 200 w 267"/>
                <a:gd name="T5" fmla="*/ 6 h 175"/>
                <a:gd name="T6" fmla="*/ 232 w 267"/>
                <a:gd name="T7" fmla="*/ 18 h 175"/>
                <a:gd name="T8" fmla="*/ 267 w 267"/>
                <a:gd name="T9" fmla="*/ 35 h 175"/>
                <a:gd name="T10" fmla="*/ 265 w 267"/>
                <a:gd name="T11" fmla="*/ 36 h 175"/>
                <a:gd name="T12" fmla="*/ 264 w 267"/>
                <a:gd name="T13" fmla="*/ 42 h 175"/>
                <a:gd name="T14" fmla="*/ 259 w 267"/>
                <a:gd name="T15" fmla="*/ 53 h 175"/>
                <a:gd name="T16" fmla="*/ 254 w 267"/>
                <a:gd name="T17" fmla="*/ 64 h 175"/>
                <a:gd name="T18" fmla="*/ 246 w 267"/>
                <a:gd name="T19" fmla="*/ 79 h 175"/>
                <a:gd name="T20" fmla="*/ 237 w 267"/>
                <a:gd name="T21" fmla="*/ 94 h 175"/>
                <a:gd name="T22" fmla="*/ 226 w 267"/>
                <a:gd name="T23" fmla="*/ 110 h 175"/>
                <a:gd name="T24" fmla="*/ 213 w 267"/>
                <a:gd name="T25" fmla="*/ 125 h 175"/>
                <a:gd name="T26" fmla="*/ 199 w 267"/>
                <a:gd name="T27" fmla="*/ 140 h 175"/>
                <a:gd name="T28" fmla="*/ 182 w 267"/>
                <a:gd name="T29" fmla="*/ 153 h 175"/>
                <a:gd name="T30" fmla="*/ 164 w 267"/>
                <a:gd name="T31" fmla="*/ 163 h 175"/>
                <a:gd name="T32" fmla="*/ 143 w 267"/>
                <a:gd name="T33" fmla="*/ 171 h 175"/>
                <a:gd name="T34" fmla="*/ 121 w 267"/>
                <a:gd name="T35" fmla="*/ 175 h 175"/>
                <a:gd name="T36" fmla="*/ 96 w 267"/>
                <a:gd name="T37" fmla="*/ 174 h 175"/>
                <a:gd name="T38" fmla="*/ 69 w 267"/>
                <a:gd name="T39" fmla="*/ 168 h 175"/>
                <a:gd name="T40" fmla="*/ 41 w 267"/>
                <a:gd name="T41" fmla="*/ 157 h 175"/>
                <a:gd name="T42" fmla="*/ 9 w 267"/>
                <a:gd name="T43" fmla="*/ 138 h 175"/>
                <a:gd name="T44" fmla="*/ 12 w 267"/>
                <a:gd name="T45" fmla="*/ 140 h 175"/>
                <a:gd name="T46" fmla="*/ 20 w 267"/>
                <a:gd name="T47" fmla="*/ 142 h 175"/>
                <a:gd name="T48" fmla="*/ 33 w 267"/>
                <a:gd name="T49" fmla="*/ 145 h 175"/>
                <a:gd name="T50" fmla="*/ 48 w 267"/>
                <a:gd name="T51" fmla="*/ 148 h 175"/>
                <a:gd name="T52" fmla="*/ 67 w 267"/>
                <a:gd name="T53" fmla="*/ 150 h 175"/>
                <a:gd name="T54" fmla="*/ 87 w 267"/>
                <a:gd name="T55" fmla="*/ 149 h 175"/>
                <a:gd name="T56" fmla="*/ 108 w 267"/>
                <a:gd name="T57" fmla="*/ 145 h 175"/>
                <a:gd name="T58" fmla="*/ 131 w 267"/>
                <a:gd name="T59" fmla="*/ 137 h 175"/>
                <a:gd name="T60" fmla="*/ 154 w 267"/>
                <a:gd name="T61" fmla="*/ 124 h 175"/>
                <a:gd name="T62" fmla="*/ 150 w 267"/>
                <a:gd name="T63" fmla="*/ 125 h 175"/>
                <a:gd name="T64" fmla="*/ 141 w 267"/>
                <a:gd name="T65" fmla="*/ 128 h 175"/>
                <a:gd name="T66" fmla="*/ 126 w 267"/>
                <a:gd name="T67" fmla="*/ 131 h 175"/>
                <a:gd name="T68" fmla="*/ 109 w 267"/>
                <a:gd name="T69" fmla="*/ 135 h 175"/>
                <a:gd name="T70" fmla="*/ 89 w 267"/>
                <a:gd name="T71" fmla="*/ 137 h 175"/>
                <a:gd name="T72" fmla="*/ 67 w 267"/>
                <a:gd name="T73" fmla="*/ 137 h 175"/>
                <a:gd name="T74" fmla="*/ 43 w 267"/>
                <a:gd name="T75" fmla="*/ 133 h 175"/>
                <a:gd name="T76" fmla="*/ 21 w 267"/>
                <a:gd name="T77" fmla="*/ 127 h 175"/>
                <a:gd name="T78" fmla="*/ 0 w 267"/>
                <a:gd name="T79" fmla="*/ 115 h 175"/>
                <a:gd name="T80" fmla="*/ 0 w 267"/>
                <a:gd name="T81" fmla="*/ 114 h 175"/>
                <a:gd name="T82" fmla="*/ 3 w 267"/>
                <a:gd name="T83" fmla="*/ 109 h 175"/>
                <a:gd name="T84" fmla="*/ 7 w 267"/>
                <a:gd name="T85" fmla="*/ 100 h 175"/>
                <a:gd name="T86" fmla="*/ 12 w 267"/>
                <a:gd name="T87" fmla="*/ 90 h 175"/>
                <a:gd name="T88" fmla="*/ 18 w 267"/>
                <a:gd name="T89" fmla="*/ 77 h 175"/>
                <a:gd name="T90" fmla="*/ 26 w 267"/>
                <a:gd name="T91" fmla="*/ 64 h 175"/>
                <a:gd name="T92" fmla="*/ 38 w 267"/>
                <a:gd name="T93" fmla="*/ 52 h 175"/>
                <a:gd name="T94" fmla="*/ 50 w 267"/>
                <a:gd name="T95" fmla="*/ 39 h 175"/>
                <a:gd name="T96" fmla="*/ 64 w 267"/>
                <a:gd name="T97" fmla="*/ 27 h 175"/>
                <a:gd name="T98" fmla="*/ 81 w 267"/>
                <a:gd name="T99" fmla="*/ 16 h 175"/>
                <a:gd name="T100" fmla="*/ 100 w 267"/>
                <a:gd name="T101" fmla="*/ 7 h 175"/>
                <a:gd name="T102" fmla="*/ 121 w 267"/>
                <a:gd name="T103" fmla="*/ 2 h 175"/>
                <a:gd name="T104" fmla="*/ 144 w 267"/>
                <a:gd name="T105"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7" h="175">
                  <a:moveTo>
                    <a:pt x="144" y="0"/>
                  </a:moveTo>
                  <a:lnTo>
                    <a:pt x="172" y="1"/>
                  </a:lnTo>
                  <a:lnTo>
                    <a:pt x="200" y="6"/>
                  </a:lnTo>
                  <a:lnTo>
                    <a:pt x="232" y="18"/>
                  </a:lnTo>
                  <a:lnTo>
                    <a:pt x="267" y="35"/>
                  </a:lnTo>
                  <a:lnTo>
                    <a:pt x="265" y="36"/>
                  </a:lnTo>
                  <a:lnTo>
                    <a:pt x="264" y="42"/>
                  </a:lnTo>
                  <a:lnTo>
                    <a:pt x="259" y="53"/>
                  </a:lnTo>
                  <a:lnTo>
                    <a:pt x="254" y="64"/>
                  </a:lnTo>
                  <a:lnTo>
                    <a:pt x="246" y="79"/>
                  </a:lnTo>
                  <a:lnTo>
                    <a:pt x="237" y="94"/>
                  </a:lnTo>
                  <a:lnTo>
                    <a:pt x="226" y="110"/>
                  </a:lnTo>
                  <a:lnTo>
                    <a:pt x="213" y="125"/>
                  </a:lnTo>
                  <a:lnTo>
                    <a:pt x="199" y="140"/>
                  </a:lnTo>
                  <a:lnTo>
                    <a:pt x="182" y="153"/>
                  </a:lnTo>
                  <a:lnTo>
                    <a:pt x="164" y="163"/>
                  </a:lnTo>
                  <a:lnTo>
                    <a:pt x="143" y="171"/>
                  </a:lnTo>
                  <a:lnTo>
                    <a:pt x="121" y="175"/>
                  </a:lnTo>
                  <a:lnTo>
                    <a:pt x="96" y="174"/>
                  </a:lnTo>
                  <a:lnTo>
                    <a:pt x="69" y="168"/>
                  </a:lnTo>
                  <a:lnTo>
                    <a:pt x="41" y="157"/>
                  </a:lnTo>
                  <a:lnTo>
                    <a:pt x="9" y="138"/>
                  </a:lnTo>
                  <a:lnTo>
                    <a:pt x="12" y="140"/>
                  </a:lnTo>
                  <a:lnTo>
                    <a:pt x="20" y="142"/>
                  </a:lnTo>
                  <a:lnTo>
                    <a:pt x="33" y="145"/>
                  </a:lnTo>
                  <a:lnTo>
                    <a:pt x="48" y="148"/>
                  </a:lnTo>
                  <a:lnTo>
                    <a:pt x="67" y="150"/>
                  </a:lnTo>
                  <a:lnTo>
                    <a:pt x="87" y="149"/>
                  </a:lnTo>
                  <a:lnTo>
                    <a:pt x="108" y="145"/>
                  </a:lnTo>
                  <a:lnTo>
                    <a:pt x="131" y="137"/>
                  </a:lnTo>
                  <a:lnTo>
                    <a:pt x="154" y="124"/>
                  </a:lnTo>
                  <a:lnTo>
                    <a:pt x="150" y="125"/>
                  </a:lnTo>
                  <a:lnTo>
                    <a:pt x="141" y="128"/>
                  </a:lnTo>
                  <a:lnTo>
                    <a:pt x="126" y="131"/>
                  </a:lnTo>
                  <a:lnTo>
                    <a:pt x="109" y="135"/>
                  </a:lnTo>
                  <a:lnTo>
                    <a:pt x="89" y="137"/>
                  </a:lnTo>
                  <a:lnTo>
                    <a:pt x="67" y="137"/>
                  </a:lnTo>
                  <a:lnTo>
                    <a:pt x="43" y="133"/>
                  </a:lnTo>
                  <a:lnTo>
                    <a:pt x="21" y="127"/>
                  </a:lnTo>
                  <a:lnTo>
                    <a:pt x="0" y="115"/>
                  </a:lnTo>
                  <a:lnTo>
                    <a:pt x="0" y="114"/>
                  </a:lnTo>
                  <a:lnTo>
                    <a:pt x="3" y="109"/>
                  </a:lnTo>
                  <a:lnTo>
                    <a:pt x="7" y="100"/>
                  </a:lnTo>
                  <a:lnTo>
                    <a:pt x="12" y="90"/>
                  </a:lnTo>
                  <a:lnTo>
                    <a:pt x="18" y="77"/>
                  </a:lnTo>
                  <a:lnTo>
                    <a:pt x="26" y="64"/>
                  </a:lnTo>
                  <a:lnTo>
                    <a:pt x="38" y="52"/>
                  </a:lnTo>
                  <a:lnTo>
                    <a:pt x="50" y="39"/>
                  </a:lnTo>
                  <a:lnTo>
                    <a:pt x="64" y="27"/>
                  </a:lnTo>
                  <a:lnTo>
                    <a:pt x="81" y="16"/>
                  </a:lnTo>
                  <a:lnTo>
                    <a:pt x="100" y="7"/>
                  </a:lnTo>
                  <a:lnTo>
                    <a:pt x="121" y="2"/>
                  </a:lnTo>
                  <a:lnTo>
                    <a:pt x="144" y="0"/>
                  </a:lnTo>
                  <a:close/>
                </a:path>
              </a:pathLst>
            </a:custGeom>
            <a:solidFill>
              <a:schemeClr val="accent1">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 name="任意多边形: 形状 25"/>
            <p:cNvSpPr/>
            <p:nvPr/>
          </p:nvSpPr>
          <p:spPr bwMode="auto">
            <a:xfrm>
              <a:off x="1122015" y="2429669"/>
              <a:ext cx="422275" cy="277813"/>
            </a:xfrm>
            <a:custGeom>
              <a:avLst/>
              <a:gdLst>
                <a:gd name="T0" fmla="*/ 145 w 266"/>
                <a:gd name="T1" fmla="*/ 0 h 175"/>
                <a:gd name="T2" fmla="*/ 170 w 266"/>
                <a:gd name="T3" fmla="*/ 0 h 175"/>
                <a:gd name="T4" fmla="*/ 197 w 266"/>
                <a:gd name="T5" fmla="*/ 6 h 175"/>
                <a:gd name="T6" fmla="*/ 226 w 266"/>
                <a:gd name="T7" fmla="*/ 18 h 175"/>
                <a:gd name="T8" fmla="*/ 257 w 266"/>
                <a:gd name="T9" fmla="*/ 36 h 175"/>
                <a:gd name="T10" fmla="*/ 254 w 266"/>
                <a:gd name="T11" fmla="*/ 35 h 175"/>
                <a:gd name="T12" fmla="*/ 247 w 266"/>
                <a:gd name="T13" fmla="*/ 32 h 175"/>
                <a:gd name="T14" fmla="*/ 235 w 266"/>
                <a:gd name="T15" fmla="*/ 30 h 175"/>
                <a:gd name="T16" fmla="*/ 218 w 266"/>
                <a:gd name="T17" fmla="*/ 26 h 175"/>
                <a:gd name="T18" fmla="*/ 200 w 266"/>
                <a:gd name="T19" fmla="*/ 24 h 175"/>
                <a:gd name="T20" fmla="*/ 179 w 266"/>
                <a:gd name="T21" fmla="*/ 26 h 175"/>
                <a:gd name="T22" fmla="*/ 158 w 266"/>
                <a:gd name="T23" fmla="*/ 30 h 175"/>
                <a:gd name="T24" fmla="*/ 136 w 266"/>
                <a:gd name="T25" fmla="*/ 37 h 175"/>
                <a:gd name="T26" fmla="*/ 114 w 266"/>
                <a:gd name="T27" fmla="*/ 50 h 175"/>
                <a:gd name="T28" fmla="*/ 117 w 266"/>
                <a:gd name="T29" fmla="*/ 49 h 175"/>
                <a:gd name="T30" fmla="*/ 126 w 266"/>
                <a:gd name="T31" fmla="*/ 47 h 175"/>
                <a:gd name="T32" fmla="*/ 140 w 266"/>
                <a:gd name="T33" fmla="*/ 43 h 175"/>
                <a:gd name="T34" fmla="*/ 157 w 266"/>
                <a:gd name="T35" fmla="*/ 40 h 175"/>
                <a:gd name="T36" fmla="*/ 178 w 266"/>
                <a:gd name="T37" fmla="*/ 37 h 175"/>
                <a:gd name="T38" fmla="*/ 200 w 266"/>
                <a:gd name="T39" fmla="*/ 37 h 175"/>
                <a:gd name="T40" fmla="*/ 223 w 266"/>
                <a:gd name="T41" fmla="*/ 40 h 175"/>
                <a:gd name="T42" fmla="*/ 245 w 266"/>
                <a:gd name="T43" fmla="*/ 48 h 175"/>
                <a:gd name="T44" fmla="*/ 266 w 266"/>
                <a:gd name="T45" fmla="*/ 58 h 175"/>
                <a:gd name="T46" fmla="*/ 266 w 266"/>
                <a:gd name="T47" fmla="*/ 61 h 175"/>
                <a:gd name="T48" fmla="*/ 264 w 266"/>
                <a:gd name="T49" fmla="*/ 66 h 175"/>
                <a:gd name="T50" fmla="*/ 260 w 266"/>
                <a:gd name="T51" fmla="*/ 74 h 175"/>
                <a:gd name="T52" fmla="*/ 254 w 266"/>
                <a:gd name="T53" fmla="*/ 84 h 175"/>
                <a:gd name="T54" fmla="*/ 248 w 266"/>
                <a:gd name="T55" fmla="*/ 96 h 175"/>
                <a:gd name="T56" fmla="*/ 240 w 266"/>
                <a:gd name="T57" fmla="*/ 109 h 175"/>
                <a:gd name="T58" fmla="*/ 230 w 266"/>
                <a:gd name="T59" fmla="*/ 123 h 175"/>
                <a:gd name="T60" fmla="*/ 217 w 266"/>
                <a:gd name="T61" fmla="*/ 136 h 175"/>
                <a:gd name="T62" fmla="*/ 202 w 266"/>
                <a:gd name="T63" fmla="*/ 148 h 175"/>
                <a:gd name="T64" fmla="*/ 186 w 266"/>
                <a:gd name="T65" fmla="*/ 158 h 175"/>
                <a:gd name="T66" fmla="*/ 166 w 266"/>
                <a:gd name="T67" fmla="*/ 167 h 175"/>
                <a:gd name="T68" fmla="*/ 145 w 266"/>
                <a:gd name="T69" fmla="*/ 172 h 175"/>
                <a:gd name="T70" fmla="*/ 122 w 266"/>
                <a:gd name="T71" fmla="*/ 175 h 175"/>
                <a:gd name="T72" fmla="*/ 96 w 266"/>
                <a:gd name="T73" fmla="*/ 174 h 175"/>
                <a:gd name="T74" fmla="*/ 66 w 266"/>
                <a:gd name="T75" fmla="*/ 169 h 175"/>
                <a:gd name="T76" fmla="*/ 35 w 266"/>
                <a:gd name="T77" fmla="*/ 157 h 175"/>
                <a:gd name="T78" fmla="*/ 0 w 266"/>
                <a:gd name="T79" fmla="*/ 140 h 175"/>
                <a:gd name="T80" fmla="*/ 1 w 266"/>
                <a:gd name="T81" fmla="*/ 137 h 175"/>
                <a:gd name="T82" fmla="*/ 4 w 266"/>
                <a:gd name="T83" fmla="*/ 132 h 175"/>
                <a:gd name="T84" fmla="*/ 8 w 266"/>
                <a:gd name="T85" fmla="*/ 122 h 175"/>
                <a:gd name="T86" fmla="*/ 13 w 266"/>
                <a:gd name="T87" fmla="*/ 110 h 175"/>
                <a:gd name="T88" fmla="*/ 21 w 266"/>
                <a:gd name="T89" fmla="*/ 96 h 175"/>
                <a:gd name="T90" fmla="*/ 30 w 266"/>
                <a:gd name="T91" fmla="*/ 80 h 175"/>
                <a:gd name="T92" fmla="*/ 40 w 266"/>
                <a:gd name="T93" fmla="*/ 65 h 175"/>
                <a:gd name="T94" fmla="*/ 53 w 266"/>
                <a:gd name="T95" fmla="*/ 49 h 175"/>
                <a:gd name="T96" fmla="*/ 67 w 266"/>
                <a:gd name="T97" fmla="*/ 35 h 175"/>
                <a:gd name="T98" fmla="*/ 84 w 266"/>
                <a:gd name="T99" fmla="*/ 22 h 175"/>
                <a:gd name="T100" fmla="*/ 102 w 266"/>
                <a:gd name="T101" fmla="*/ 11 h 175"/>
                <a:gd name="T102" fmla="*/ 123 w 266"/>
                <a:gd name="T103" fmla="*/ 4 h 175"/>
                <a:gd name="T104" fmla="*/ 145 w 266"/>
                <a:gd name="T105"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6" h="175">
                  <a:moveTo>
                    <a:pt x="145" y="0"/>
                  </a:moveTo>
                  <a:lnTo>
                    <a:pt x="170" y="0"/>
                  </a:lnTo>
                  <a:lnTo>
                    <a:pt x="197" y="6"/>
                  </a:lnTo>
                  <a:lnTo>
                    <a:pt x="226" y="18"/>
                  </a:lnTo>
                  <a:lnTo>
                    <a:pt x="257" y="36"/>
                  </a:lnTo>
                  <a:lnTo>
                    <a:pt x="254" y="35"/>
                  </a:lnTo>
                  <a:lnTo>
                    <a:pt x="247" y="32"/>
                  </a:lnTo>
                  <a:lnTo>
                    <a:pt x="235" y="30"/>
                  </a:lnTo>
                  <a:lnTo>
                    <a:pt x="218" y="26"/>
                  </a:lnTo>
                  <a:lnTo>
                    <a:pt x="200" y="24"/>
                  </a:lnTo>
                  <a:lnTo>
                    <a:pt x="179" y="26"/>
                  </a:lnTo>
                  <a:lnTo>
                    <a:pt x="158" y="30"/>
                  </a:lnTo>
                  <a:lnTo>
                    <a:pt x="136" y="37"/>
                  </a:lnTo>
                  <a:lnTo>
                    <a:pt x="114" y="50"/>
                  </a:lnTo>
                  <a:lnTo>
                    <a:pt x="117" y="49"/>
                  </a:lnTo>
                  <a:lnTo>
                    <a:pt x="126" y="47"/>
                  </a:lnTo>
                  <a:lnTo>
                    <a:pt x="140" y="43"/>
                  </a:lnTo>
                  <a:lnTo>
                    <a:pt x="157" y="40"/>
                  </a:lnTo>
                  <a:lnTo>
                    <a:pt x="178" y="37"/>
                  </a:lnTo>
                  <a:lnTo>
                    <a:pt x="200" y="37"/>
                  </a:lnTo>
                  <a:lnTo>
                    <a:pt x="223" y="40"/>
                  </a:lnTo>
                  <a:lnTo>
                    <a:pt x="245" y="48"/>
                  </a:lnTo>
                  <a:lnTo>
                    <a:pt x="266" y="58"/>
                  </a:lnTo>
                  <a:lnTo>
                    <a:pt x="266" y="61"/>
                  </a:lnTo>
                  <a:lnTo>
                    <a:pt x="264" y="66"/>
                  </a:lnTo>
                  <a:lnTo>
                    <a:pt x="260" y="74"/>
                  </a:lnTo>
                  <a:lnTo>
                    <a:pt x="254" y="84"/>
                  </a:lnTo>
                  <a:lnTo>
                    <a:pt x="248" y="96"/>
                  </a:lnTo>
                  <a:lnTo>
                    <a:pt x="240" y="109"/>
                  </a:lnTo>
                  <a:lnTo>
                    <a:pt x="230" y="123"/>
                  </a:lnTo>
                  <a:lnTo>
                    <a:pt x="217" y="136"/>
                  </a:lnTo>
                  <a:lnTo>
                    <a:pt x="202" y="148"/>
                  </a:lnTo>
                  <a:lnTo>
                    <a:pt x="186" y="158"/>
                  </a:lnTo>
                  <a:lnTo>
                    <a:pt x="166" y="167"/>
                  </a:lnTo>
                  <a:lnTo>
                    <a:pt x="145" y="172"/>
                  </a:lnTo>
                  <a:lnTo>
                    <a:pt x="122" y="175"/>
                  </a:lnTo>
                  <a:lnTo>
                    <a:pt x="96" y="174"/>
                  </a:lnTo>
                  <a:lnTo>
                    <a:pt x="66" y="169"/>
                  </a:lnTo>
                  <a:lnTo>
                    <a:pt x="35" y="157"/>
                  </a:lnTo>
                  <a:lnTo>
                    <a:pt x="0" y="140"/>
                  </a:lnTo>
                  <a:lnTo>
                    <a:pt x="1" y="137"/>
                  </a:lnTo>
                  <a:lnTo>
                    <a:pt x="4" y="132"/>
                  </a:lnTo>
                  <a:lnTo>
                    <a:pt x="8" y="122"/>
                  </a:lnTo>
                  <a:lnTo>
                    <a:pt x="13" y="110"/>
                  </a:lnTo>
                  <a:lnTo>
                    <a:pt x="21" y="96"/>
                  </a:lnTo>
                  <a:lnTo>
                    <a:pt x="30" y="80"/>
                  </a:lnTo>
                  <a:lnTo>
                    <a:pt x="40" y="65"/>
                  </a:lnTo>
                  <a:lnTo>
                    <a:pt x="53" y="49"/>
                  </a:lnTo>
                  <a:lnTo>
                    <a:pt x="67" y="35"/>
                  </a:lnTo>
                  <a:lnTo>
                    <a:pt x="84" y="22"/>
                  </a:lnTo>
                  <a:lnTo>
                    <a:pt x="102" y="11"/>
                  </a:lnTo>
                  <a:lnTo>
                    <a:pt x="123" y="4"/>
                  </a:lnTo>
                  <a:lnTo>
                    <a:pt x="145" y="0"/>
                  </a:lnTo>
                  <a:close/>
                </a:path>
              </a:pathLst>
            </a:custGeom>
            <a:solidFill>
              <a:schemeClr val="accent2">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7" name="任意多边形: 形状 26"/>
            <p:cNvSpPr/>
            <p:nvPr/>
          </p:nvSpPr>
          <p:spPr bwMode="auto">
            <a:xfrm>
              <a:off x="1171228" y="1870869"/>
              <a:ext cx="404813" cy="280988"/>
            </a:xfrm>
            <a:custGeom>
              <a:avLst/>
              <a:gdLst>
                <a:gd name="T0" fmla="*/ 101 w 255"/>
                <a:gd name="T1" fmla="*/ 0 h 177"/>
                <a:gd name="T2" fmla="*/ 122 w 255"/>
                <a:gd name="T3" fmla="*/ 0 h 177"/>
                <a:gd name="T4" fmla="*/ 143 w 255"/>
                <a:gd name="T5" fmla="*/ 3 h 177"/>
                <a:gd name="T6" fmla="*/ 164 w 255"/>
                <a:gd name="T7" fmla="*/ 8 h 177"/>
                <a:gd name="T8" fmla="*/ 183 w 255"/>
                <a:gd name="T9" fmla="*/ 17 h 177"/>
                <a:gd name="T10" fmla="*/ 201 w 255"/>
                <a:gd name="T11" fmla="*/ 31 h 177"/>
                <a:gd name="T12" fmla="*/ 220 w 255"/>
                <a:gd name="T13" fmla="*/ 48 h 177"/>
                <a:gd name="T14" fmla="*/ 234 w 255"/>
                <a:gd name="T15" fmla="*/ 71 h 177"/>
                <a:gd name="T16" fmla="*/ 246 w 255"/>
                <a:gd name="T17" fmla="*/ 100 h 177"/>
                <a:gd name="T18" fmla="*/ 255 w 255"/>
                <a:gd name="T19" fmla="*/ 135 h 177"/>
                <a:gd name="T20" fmla="*/ 253 w 255"/>
                <a:gd name="T21" fmla="*/ 132 h 177"/>
                <a:gd name="T22" fmla="*/ 249 w 255"/>
                <a:gd name="T23" fmla="*/ 125 h 177"/>
                <a:gd name="T24" fmla="*/ 244 w 255"/>
                <a:gd name="T25" fmla="*/ 114 h 177"/>
                <a:gd name="T26" fmla="*/ 235 w 255"/>
                <a:gd name="T27" fmla="*/ 101 h 177"/>
                <a:gd name="T28" fmla="*/ 222 w 255"/>
                <a:gd name="T29" fmla="*/ 87 h 177"/>
                <a:gd name="T30" fmla="*/ 208 w 255"/>
                <a:gd name="T31" fmla="*/ 73 h 177"/>
                <a:gd name="T32" fmla="*/ 190 w 255"/>
                <a:gd name="T33" fmla="*/ 60 h 177"/>
                <a:gd name="T34" fmla="*/ 168 w 255"/>
                <a:gd name="T35" fmla="*/ 49 h 177"/>
                <a:gd name="T36" fmla="*/ 143 w 255"/>
                <a:gd name="T37" fmla="*/ 44 h 177"/>
                <a:gd name="T38" fmla="*/ 147 w 255"/>
                <a:gd name="T39" fmla="*/ 45 h 177"/>
                <a:gd name="T40" fmla="*/ 155 w 255"/>
                <a:gd name="T41" fmla="*/ 49 h 177"/>
                <a:gd name="T42" fmla="*/ 168 w 255"/>
                <a:gd name="T43" fmla="*/ 57 h 177"/>
                <a:gd name="T44" fmla="*/ 182 w 255"/>
                <a:gd name="T45" fmla="*/ 68 h 177"/>
                <a:gd name="T46" fmla="*/ 197 w 255"/>
                <a:gd name="T47" fmla="*/ 80 h 177"/>
                <a:gd name="T48" fmla="*/ 213 w 255"/>
                <a:gd name="T49" fmla="*/ 96 h 177"/>
                <a:gd name="T50" fmla="*/ 227 w 255"/>
                <a:gd name="T51" fmla="*/ 114 h 177"/>
                <a:gd name="T52" fmla="*/ 239 w 255"/>
                <a:gd name="T53" fmla="*/ 135 h 177"/>
                <a:gd name="T54" fmla="*/ 246 w 255"/>
                <a:gd name="T55" fmla="*/ 157 h 177"/>
                <a:gd name="T56" fmla="*/ 243 w 255"/>
                <a:gd name="T57" fmla="*/ 158 h 177"/>
                <a:gd name="T58" fmla="*/ 238 w 255"/>
                <a:gd name="T59" fmla="*/ 161 h 177"/>
                <a:gd name="T60" fmla="*/ 229 w 255"/>
                <a:gd name="T61" fmla="*/ 165 h 177"/>
                <a:gd name="T62" fmla="*/ 216 w 255"/>
                <a:gd name="T63" fmla="*/ 169 h 177"/>
                <a:gd name="T64" fmla="*/ 201 w 255"/>
                <a:gd name="T65" fmla="*/ 173 h 177"/>
                <a:gd name="T66" fmla="*/ 184 w 255"/>
                <a:gd name="T67" fmla="*/ 175 h 177"/>
                <a:gd name="T68" fmla="*/ 166 w 255"/>
                <a:gd name="T69" fmla="*/ 177 h 177"/>
                <a:gd name="T70" fmla="*/ 147 w 255"/>
                <a:gd name="T71" fmla="*/ 177 h 177"/>
                <a:gd name="T72" fmla="*/ 126 w 255"/>
                <a:gd name="T73" fmla="*/ 173 h 177"/>
                <a:gd name="T74" fmla="*/ 105 w 255"/>
                <a:gd name="T75" fmla="*/ 166 h 177"/>
                <a:gd name="T76" fmla="*/ 86 w 255"/>
                <a:gd name="T77" fmla="*/ 157 h 177"/>
                <a:gd name="T78" fmla="*/ 65 w 255"/>
                <a:gd name="T79" fmla="*/ 141 h 177"/>
                <a:gd name="T80" fmla="*/ 47 w 255"/>
                <a:gd name="T81" fmla="*/ 122 h 177"/>
                <a:gd name="T82" fmla="*/ 28 w 255"/>
                <a:gd name="T83" fmla="*/ 97 h 177"/>
                <a:gd name="T84" fmla="*/ 13 w 255"/>
                <a:gd name="T85" fmla="*/ 65 h 177"/>
                <a:gd name="T86" fmla="*/ 0 w 255"/>
                <a:gd name="T87" fmla="*/ 27 h 177"/>
                <a:gd name="T88" fmla="*/ 1 w 255"/>
                <a:gd name="T89" fmla="*/ 26 h 177"/>
                <a:gd name="T90" fmla="*/ 8 w 255"/>
                <a:gd name="T91" fmla="*/ 23 h 177"/>
                <a:gd name="T92" fmla="*/ 17 w 255"/>
                <a:gd name="T93" fmla="*/ 19 h 177"/>
                <a:gd name="T94" fmla="*/ 30 w 255"/>
                <a:gd name="T95" fmla="*/ 14 h 177"/>
                <a:gd name="T96" fmla="*/ 45 w 255"/>
                <a:gd name="T97" fmla="*/ 10 h 177"/>
                <a:gd name="T98" fmla="*/ 62 w 255"/>
                <a:gd name="T99" fmla="*/ 5 h 177"/>
                <a:gd name="T100" fmla="*/ 82 w 255"/>
                <a:gd name="T101" fmla="*/ 3 h 177"/>
                <a:gd name="T102" fmla="*/ 101 w 255"/>
                <a:gd name="T10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5" h="177">
                  <a:moveTo>
                    <a:pt x="101" y="0"/>
                  </a:moveTo>
                  <a:lnTo>
                    <a:pt x="122" y="0"/>
                  </a:lnTo>
                  <a:lnTo>
                    <a:pt x="143" y="3"/>
                  </a:lnTo>
                  <a:lnTo>
                    <a:pt x="164" y="8"/>
                  </a:lnTo>
                  <a:lnTo>
                    <a:pt x="183" y="17"/>
                  </a:lnTo>
                  <a:lnTo>
                    <a:pt x="201" y="31"/>
                  </a:lnTo>
                  <a:lnTo>
                    <a:pt x="220" y="48"/>
                  </a:lnTo>
                  <a:lnTo>
                    <a:pt x="234" y="71"/>
                  </a:lnTo>
                  <a:lnTo>
                    <a:pt x="246" y="100"/>
                  </a:lnTo>
                  <a:lnTo>
                    <a:pt x="255" y="135"/>
                  </a:lnTo>
                  <a:lnTo>
                    <a:pt x="253" y="132"/>
                  </a:lnTo>
                  <a:lnTo>
                    <a:pt x="249" y="125"/>
                  </a:lnTo>
                  <a:lnTo>
                    <a:pt x="244" y="114"/>
                  </a:lnTo>
                  <a:lnTo>
                    <a:pt x="235" y="101"/>
                  </a:lnTo>
                  <a:lnTo>
                    <a:pt x="222" y="87"/>
                  </a:lnTo>
                  <a:lnTo>
                    <a:pt x="208" y="73"/>
                  </a:lnTo>
                  <a:lnTo>
                    <a:pt x="190" y="60"/>
                  </a:lnTo>
                  <a:lnTo>
                    <a:pt x="168" y="49"/>
                  </a:lnTo>
                  <a:lnTo>
                    <a:pt x="143" y="44"/>
                  </a:lnTo>
                  <a:lnTo>
                    <a:pt x="147" y="45"/>
                  </a:lnTo>
                  <a:lnTo>
                    <a:pt x="155" y="49"/>
                  </a:lnTo>
                  <a:lnTo>
                    <a:pt x="168" y="57"/>
                  </a:lnTo>
                  <a:lnTo>
                    <a:pt x="182" y="68"/>
                  </a:lnTo>
                  <a:lnTo>
                    <a:pt x="197" y="80"/>
                  </a:lnTo>
                  <a:lnTo>
                    <a:pt x="213" y="96"/>
                  </a:lnTo>
                  <a:lnTo>
                    <a:pt x="227" y="114"/>
                  </a:lnTo>
                  <a:lnTo>
                    <a:pt x="239" y="135"/>
                  </a:lnTo>
                  <a:lnTo>
                    <a:pt x="246" y="157"/>
                  </a:lnTo>
                  <a:lnTo>
                    <a:pt x="243" y="158"/>
                  </a:lnTo>
                  <a:lnTo>
                    <a:pt x="238" y="161"/>
                  </a:lnTo>
                  <a:lnTo>
                    <a:pt x="229" y="165"/>
                  </a:lnTo>
                  <a:lnTo>
                    <a:pt x="216" y="169"/>
                  </a:lnTo>
                  <a:lnTo>
                    <a:pt x="201" y="173"/>
                  </a:lnTo>
                  <a:lnTo>
                    <a:pt x="184" y="175"/>
                  </a:lnTo>
                  <a:lnTo>
                    <a:pt x="166" y="177"/>
                  </a:lnTo>
                  <a:lnTo>
                    <a:pt x="147" y="177"/>
                  </a:lnTo>
                  <a:lnTo>
                    <a:pt x="126" y="173"/>
                  </a:lnTo>
                  <a:lnTo>
                    <a:pt x="105" y="166"/>
                  </a:lnTo>
                  <a:lnTo>
                    <a:pt x="86" y="157"/>
                  </a:lnTo>
                  <a:lnTo>
                    <a:pt x="65" y="141"/>
                  </a:lnTo>
                  <a:lnTo>
                    <a:pt x="47" y="122"/>
                  </a:lnTo>
                  <a:lnTo>
                    <a:pt x="28" y="97"/>
                  </a:lnTo>
                  <a:lnTo>
                    <a:pt x="13" y="65"/>
                  </a:lnTo>
                  <a:lnTo>
                    <a:pt x="0" y="27"/>
                  </a:lnTo>
                  <a:lnTo>
                    <a:pt x="1" y="26"/>
                  </a:lnTo>
                  <a:lnTo>
                    <a:pt x="8" y="23"/>
                  </a:lnTo>
                  <a:lnTo>
                    <a:pt x="17" y="19"/>
                  </a:lnTo>
                  <a:lnTo>
                    <a:pt x="30" y="14"/>
                  </a:lnTo>
                  <a:lnTo>
                    <a:pt x="45" y="10"/>
                  </a:lnTo>
                  <a:lnTo>
                    <a:pt x="62" y="5"/>
                  </a:lnTo>
                  <a:lnTo>
                    <a:pt x="82" y="3"/>
                  </a:lnTo>
                  <a:lnTo>
                    <a:pt x="101" y="0"/>
                  </a:lnTo>
                  <a:close/>
                </a:path>
              </a:pathLst>
            </a:custGeom>
            <a:solidFill>
              <a:schemeClr val="accent2">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8" name="任意多边形: 形状 27"/>
            <p:cNvSpPr/>
            <p:nvPr/>
          </p:nvSpPr>
          <p:spPr bwMode="auto">
            <a:xfrm>
              <a:off x="1645890" y="1396206"/>
              <a:ext cx="277813" cy="423863"/>
            </a:xfrm>
            <a:custGeom>
              <a:avLst/>
              <a:gdLst>
                <a:gd name="T0" fmla="*/ 35 w 175"/>
                <a:gd name="T1" fmla="*/ 0 h 267"/>
                <a:gd name="T2" fmla="*/ 38 w 175"/>
                <a:gd name="T3" fmla="*/ 0 h 267"/>
                <a:gd name="T4" fmla="*/ 44 w 175"/>
                <a:gd name="T5" fmla="*/ 3 h 267"/>
                <a:gd name="T6" fmla="*/ 53 w 175"/>
                <a:gd name="T7" fmla="*/ 7 h 267"/>
                <a:gd name="T8" fmla="*/ 66 w 175"/>
                <a:gd name="T9" fmla="*/ 13 h 267"/>
                <a:gd name="T10" fmla="*/ 79 w 175"/>
                <a:gd name="T11" fmla="*/ 20 h 267"/>
                <a:gd name="T12" fmla="*/ 95 w 175"/>
                <a:gd name="T13" fmla="*/ 29 h 267"/>
                <a:gd name="T14" fmla="*/ 110 w 175"/>
                <a:gd name="T15" fmla="*/ 41 h 267"/>
                <a:gd name="T16" fmla="*/ 126 w 175"/>
                <a:gd name="T17" fmla="*/ 54 h 267"/>
                <a:gd name="T18" fmla="*/ 140 w 175"/>
                <a:gd name="T19" fmla="*/ 68 h 267"/>
                <a:gd name="T20" fmla="*/ 153 w 175"/>
                <a:gd name="T21" fmla="*/ 85 h 267"/>
                <a:gd name="T22" fmla="*/ 165 w 175"/>
                <a:gd name="T23" fmla="*/ 103 h 267"/>
                <a:gd name="T24" fmla="*/ 171 w 175"/>
                <a:gd name="T25" fmla="*/ 124 h 267"/>
                <a:gd name="T26" fmla="*/ 175 w 175"/>
                <a:gd name="T27" fmla="*/ 146 h 267"/>
                <a:gd name="T28" fmla="*/ 175 w 175"/>
                <a:gd name="T29" fmla="*/ 170 h 267"/>
                <a:gd name="T30" fmla="*/ 169 w 175"/>
                <a:gd name="T31" fmla="*/ 196 h 267"/>
                <a:gd name="T32" fmla="*/ 157 w 175"/>
                <a:gd name="T33" fmla="*/ 226 h 267"/>
                <a:gd name="T34" fmla="*/ 139 w 175"/>
                <a:gd name="T35" fmla="*/ 257 h 267"/>
                <a:gd name="T36" fmla="*/ 140 w 175"/>
                <a:gd name="T37" fmla="*/ 255 h 267"/>
                <a:gd name="T38" fmla="*/ 143 w 175"/>
                <a:gd name="T39" fmla="*/ 246 h 267"/>
                <a:gd name="T40" fmla="*/ 147 w 175"/>
                <a:gd name="T41" fmla="*/ 234 h 267"/>
                <a:gd name="T42" fmla="*/ 149 w 175"/>
                <a:gd name="T43" fmla="*/ 219 h 267"/>
                <a:gd name="T44" fmla="*/ 151 w 175"/>
                <a:gd name="T45" fmla="*/ 200 h 267"/>
                <a:gd name="T46" fmla="*/ 151 w 175"/>
                <a:gd name="T47" fmla="*/ 180 h 267"/>
                <a:gd name="T48" fmla="*/ 147 w 175"/>
                <a:gd name="T49" fmla="*/ 157 h 267"/>
                <a:gd name="T50" fmla="*/ 138 w 175"/>
                <a:gd name="T51" fmla="*/ 135 h 267"/>
                <a:gd name="T52" fmla="*/ 125 w 175"/>
                <a:gd name="T53" fmla="*/ 113 h 267"/>
                <a:gd name="T54" fmla="*/ 126 w 175"/>
                <a:gd name="T55" fmla="*/ 117 h 267"/>
                <a:gd name="T56" fmla="*/ 129 w 175"/>
                <a:gd name="T57" fmla="*/ 126 h 267"/>
                <a:gd name="T58" fmla="*/ 132 w 175"/>
                <a:gd name="T59" fmla="*/ 139 h 267"/>
                <a:gd name="T60" fmla="*/ 136 w 175"/>
                <a:gd name="T61" fmla="*/ 157 h 267"/>
                <a:gd name="T62" fmla="*/ 138 w 175"/>
                <a:gd name="T63" fmla="*/ 178 h 267"/>
                <a:gd name="T64" fmla="*/ 138 w 175"/>
                <a:gd name="T65" fmla="*/ 200 h 267"/>
                <a:gd name="T66" fmla="*/ 135 w 175"/>
                <a:gd name="T67" fmla="*/ 222 h 267"/>
                <a:gd name="T68" fmla="*/ 129 w 175"/>
                <a:gd name="T69" fmla="*/ 244 h 267"/>
                <a:gd name="T70" fmla="*/ 117 w 175"/>
                <a:gd name="T71" fmla="*/ 267 h 267"/>
                <a:gd name="T72" fmla="*/ 114 w 175"/>
                <a:gd name="T73" fmla="*/ 265 h 267"/>
                <a:gd name="T74" fmla="*/ 109 w 175"/>
                <a:gd name="T75" fmla="*/ 264 h 267"/>
                <a:gd name="T76" fmla="*/ 101 w 175"/>
                <a:gd name="T77" fmla="*/ 260 h 267"/>
                <a:gd name="T78" fmla="*/ 91 w 175"/>
                <a:gd name="T79" fmla="*/ 255 h 267"/>
                <a:gd name="T80" fmla="*/ 79 w 175"/>
                <a:gd name="T81" fmla="*/ 248 h 267"/>
                <a:gd name="T82" fmla="*/ 66 w 175"/>
                <a:gd name="T83" fmla="*/ 239 h 267"/>
                <a:gd name="T84" fmla="*/ 53 w 175"/>
                <a:gd name="T85" fmla="*/ 229 h 267"/>
                <a:gd name="T86" fmla="*/ 40 w 175"/>
                <a:gd name="T87" fmla="*/ 217 h 267"/>
                <a:gd name="T88" fmla="*/ 27 w 175"/>
                <a:gd name="T89" fmla="*/ 202 h 267"/>
                <a:gd name="T90" fmla="*/ 17 w 175"/>
                <a:gd name="T91" fmla="*/ 186 h 267"/>
                <a:gd name="T92" fmla="*/ 9 w 175"/>
                <a:gd name="T93" fmla="*/ 167 h 267"/>
                <a:gd name="T94" fmla="*/ 2 w 175"/>
                <a:gd name="T95" fmla="*/ 146 h 267"/>
                <a:gd name="T96" fmla="*/ 0 w 175"/>
                <a:gd name="T97" fmla="*/ 121 h 267"/>
                <a:gd name="T98" fmla="*/ 1 w 175"/>
                <a:gd name="T99" fmla="*/ 95 h 267"/>
                <a:gd name="T100" fmla="*/ 8 w 175"/>
                <a:gd name="T101" fmla="*/ 67 h 267"/>
                <a:gd name="T102" fmla="*/ 18 w 175"/>
                <a:gd name="T103" fmla="*/ 34 h 267"/>
                <a:gd name="T104" fmla="*/ 35 w 175"/>
                <a:gd name="T105"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5" h="267">
                  <a:moveTo>
                    <a:pt x="35" y="0"/>
                  </a:moveTo>
                  <a:lnTo>
                    <a:pt x="38" y="0"/>
                  </a:lnTo>
                  <a:lnTo>
                    <a:pt x="44" y="3"/>
                  </a:lnTo>
                  <a:lnTo>
                    <a:pt x="53" y="7"/>
                  </a:lnTo>
                  <a:lnTo>
                    <a:pt x="66" y="13"/>
                  </a:lnTo>
                  <a:lnTo>
                    <a:pt x="79" y="20"/>
                  </a:lnTo>
                  <a:lnTo>
                    <a:pt x="95" y="29"/>
                  </a:lnTo>
                  <a:lnTo>
                    <a:pt x="110" y="41"/>
                  </a:lnTo>
                  <a:lnTo>
                    <a:pt x="126" y="54"/>
                  </a:lnTo>
                  <a:lnTo>
                    <a:pt x="140" y="68"/>
                  </a:lnTo>
                  <a:lnTo>
                    <a:pt x="153" y="85"/>
                  </a:lnTo>
                  <a:lnTo>
                    <a:pt x="165" y="103"/>
                  </a:lnTo>
                  <a:lnTo>
                    <a:pt x="171" y="124"/>
                  </a:lnTo>
                  <a:lnTo>
                    <a:pt x="175" y="146"/>
                  </a:lnTo>
                  <a:lnTo>
                    <a:pt x="175" y="170"/>
                  </a:lnTo>
                  <a:lnTo>
                    <a:pt x="169" y="196"/>
                  </a:lnTo>
                  <a:lnTo>
                    <a:pt x="157" y="226"/>
                  </a:lnTo>
                  <a:lnTo>
                    <a:pt x="139" y="257"/>
                  </a:lnTo>
                  <a:lnTo>
                    <a:pt x="140" y="255"/>
                  </a:lnTo>
                  <a:lnTo>
                    <a:pt x="143" y="246"/>
                  </a:lnTo>
                  <a:lnTo>
                    <a:pt x="147" y="234"/>
                  </a:lnTo>
                  <a:lnTo>
                    <a:pt x="149" y="219"/>
                  </a:lnTo>
                  <a:lnTo>
                    <a:pt x="151" y="200"/>
                  </a:lnTo>
                  <a:lnTo>
                    <a:pt x="151" y="180"/>
                  </a:lnTo>
                  <a:lnTo>
                    <a:pt x="147" y="157"/>
                  </a:lnTo>
                  <a:lnTo>
                    <a:pt x="138" y="135"/>
                  </a:lnTo>
                  <a:lnTo>
                    <a:pt x="125" y="113"/>
                  </a:lnTo>
                  <a:lnTo>
                    <a:pt x="126" y="117"/>
                  </a:lnTo>
                  <a:lnTo>
                    <a:pt x="129" y="126"/>
                  </a:lnTo>
                  <a:lnTo>
                    <a:pt x="132" y="139"/>
                  </a:lnTo>
                  <a:lnTo>
                    <a:pt x="136" y="157"/>
                  </a:lnTo>
                  <a:lnTo>
                    <a:pt x="138" y="178"/>
                  </a:lnTo>
                  <a:lnTo>
                    <a:pt x="138" y="200"/>
                  </a:lnTo>
                  <a:lnTo>
                    <a:pt x="135" y="222"/>
                  </a:lnTo>
                  <a:lnTo>
                    <a:pt x="129" y="244"/>
                  </a:lnTo>
                  <a:lnTo>
                    <a:pt x="117" y="267"/>
                  </a:lnTo>
                  <a:lnTo>
                    <a:pt x="114" y="265"/>
                  </a:lnTo>
                  <a:lnTo>
                    <a:pt x="109" y="264"/>
                  </a:lnTo>
                  <a:lnTo>
                    <a:pt x="101" y="260"/>
                  </a:lnTo>
                  <a:lnTo>
                    <a:pt x="91" y="255"/>
                  </a:lnTo>
                  <a:lnTo>
                    <a:pt x="79" y="248"/>
                  </a:lnTo>
                  <a:lnTo>
                    <a:pt x="66" y="239"/>
                  </a:lnTo>
                  <a:lnTo>
                    <a:pt x="53" y="229"/>
                  </a:lnTo>
                  <a:lnTo>
                    <a:pt x="40" y="217"/>
                  </a:lnTo>
                  <a:lnTo>
                    <a:pt x="27" y="202"/>
                  </a:lnTo>
                  <a:lnTo>
                    <a:pt x="17" y="186"/>
                  </a:lnTo>
                  <a:lnTo>
                    <a:pt x="9" y="167"/>
                  </a:lnTo>
                  <a:lnTo>
                    <a:pt x="2" y="146"/>
                  </a:lnTo>
                  <a:lnTo>
                    <a:pt x="0" y="121"/>
                  </a:lnTo>
                  <a:lnTo>
                    <a:pt x="1" y="95"/>
                  </a:lnTo>
                  <a:lnTo>
                    <a:pt x="8" y="67"/>
                  </a:lnTo>
                  <a:lnTo>
                    <a:pt x="18" y="34"/>
                  </a:lnTo>
                  <a:lnTo>
                    <a:pt x="35" y="0"/>
                  </a:lnTo>
                  <a:close/>
                </a:path>
              </a:pathLst>
            </a:custGeom>
            <a:solidFill>
              <a:schemeClr val="accent2">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9" name="任意多边形: 形状 28"/>
            <p:cNvSpPr/>
            <p:nvPr/>
          </p:nvSpPr>
          <p:spPr bwMode="auto">
            <a:xfrm>
              <a:off x="2157065" y="1499394"/>
              <a:ext cx="280988" cy="406400"/>
            </a:xfrm>
            <a:custGeom>
              <a:avLst/>
              <a:gdLst>
                <a:gd name="T0" fmla="*/ 150 w 177"/>
                <a:gd name="T1" fmla="*/ 0 h 256"/>
                <a:gd name="T2" fmla="*/ 151 w 177"/>
                <a:gd name="T3" fmla="*/ 3 h 256"/>
                <a:gd name="T4" fmla="*/ 154 w 177"/>
                <a:gd name="T5" fmla="*/ 9 h 256"/>
                <a:gd name="T6" fmla="*/ 157 w 177"/>
                <a:gd name="T7" fmla="*/ 18 h 256"/>
                <a:gd name="T8" fmla="*/ 163 w 177"/>
                <a:gd name="T9" fmla="*/ 31 h 256"/>
                <a:gd name="T10" fmla="*/ 167 w 177"/>
                <a:gd name="T11" fmla="*/ 47 h 256"/>
                <a:gd name="T12" fmla="*/ 172 w 177"/>
                <a:gd name="T13" fmla="*/ 64 h 256"/>
                <a:gd name="T14" fmla="*/ 174 w 177"/>
                <a:gd name="T15" fmla="*/ 82 h 256"/>
                <a:gd name="T16" fmla="*/ 177 w 177"/>
                <a:gd name="T17" fmla="*/ 103 h 256"/>
                <a:gd name="T18" fmla="*/ 177 w 177"/>
                <a:gd name="T19" fmla="*/ 124 h 256"/>
                <a:gd name="T20" fmla="*/ 174 w 177"/>
                <a:gd name="T21" fmla="*/ 144 h 256"/>
                <a:gd name="T22" fmla="*/ 169 w 177"/>
                <a:gd name="T23" fmla="*/ 165 h 256"/>
                <a:gd name="T24" fmla="*/ 159 w 177"/>
                <a:gd name="T25" fmla="*/ 185 h 256"/>
                <a:gd name="T26" fmla="*/ 146 w 177"/>
                <a:gd name="T27" fmla="*/ 203 h 256"/>
                <a:gd name="T28" fmla="*/ 129 w 177"/>
                <a:gd name="T29" fmla="*/ 220 h 256"/>
                <a:gd name="T30" fmla="*/ 105 w 177"/>
                <a:gd name="T31" fmla="*/ 235 h 256"/>
                <a:gd name="T32" fmla="*/ 77 w 177"/>
                <a:gd name="T33" fmla="*/ 247 h 256"/>
                <a:gd name="T34" fmla="*/ 42 w 177"/>
                <a:gd name="T35" fmla="*/ 256 h 256"/>
                <a:gd name="T36" fmla="*/ 44 w 177"/>
                <a:gd name="T37" fmla="*/ 255 h 256"/>
                <a:gd name="T38" fmla="*/ 52 w 177"/>
                <a:gd name="T39" fmla="*/ 251 h 256"/>
                <a:gd name="T40" fmla="*/ 63 w 177"/>
                <a:gd name="T41" fmla="*/ 244 h 256"/>
                <a:gd name="T42" fmla="*/ 76 w 177"/>
                <a:gd name="T43" fmla="*/ 235 h 256"/>
                <a:gd name="T44" fmla="*/ 90 w 177"/>
                <a:gd name="T45" fmla="*/ 224 h 256"/>
                <a:gd name="T46" fmla="*/ 104 w 177"/>
                <a:gd name="T47" fmla="*/ 209 h 256"/>
                <a:gd name="T48" fmla="*/ 117 w 177"/>
                <a:gd name="T49" fmla="*/ 191 h 256"/>
                <a:gd name="T50" fmla="*/ 126 w 177"/>
                <a:gd name="T51" fmla="*/ 169 h 256"/>
                <a:gd name="T52" fmla="*/ 133 w 177"/>
                <a:gd name="T53" fmla="*/ 144 h 256"/>
                <a:gd name="T54" fmla="*/ 131 w 177"/>
                <a:gd name="T55" fmla="*/ 148 h 256"/>
                <a:gd name="T56" fmla="*/ 128 w 177"/>
                <a:gd name="T57" fmla="*/ 156 h 256"/>
                <a:gd name="T58" fmla="*/ 120 w 177"/>
                <a:gd name="T59" fmla="*/ 168 h 256"/>
                <a:gd name="T60" fmla="*/ 109 w 177"/>
                <a:gd name="T61" fmla="*/ 183 h 256"/>
                <a:gd name="T62" fmla="*/ 96 w 177"/>
                <a:gd name="T63" fmla="*/ 199 h 256"/>
                <a:gd name="T64" fmla="*/ 81 w 177"/>
                <a:gd name="T65" fmla="*/ 215 h 256"/>
                <a:gd name="T66" fmla="*/ 63 w 177"/>
                <a:gd name="T67" fmla="*/ 229 h 256"/>
                <a:gd name="T68" fmla="*/ 42 w 177"/>
                <a:gd name="T69" fmla="*/ 240 h 256"/>
                <a:gd name="T70" fmla="*/ 20 w 177"/>
                <a:gd name="T71" fmla="*/ 247 h 256"/>
                <a:gd name="T72" fmla="*/ 18 w 177"/>
                <a:gd name="T73" fmla="*/ 244 h 256"/>
                <a:gd name="T74" fmla="*/ 16 w 177"/>
                <a:gd name="T75" fmla="*/ 239 h 256"/>
                <a:gd name="T76" fmla="*/ 12 w 177"/>
                <a:gd name="T77" fmla="*/ 229 h 256"/>
                <a:gd name="T78" fmla="*/ 8 w 177"/>
                <a:gd name="T79" fmla="*/ 217 h 256"/>
                <a:gd name="T80" fmla="*/ 4 w 177"/>
                <a:gd name="T81" fmla="*/ 203 h 256"/>
                <a:gd name="T82" fmla="*/ 1 w 177"/>
                <a:gd name="T83" fmla="*/ 186 h 256"/>
                <a:gd name="T84" fmla="*/ 0 w 177"/>
                <a:gd name="T85" fmla="*/ 168 h 256"/>
                <a:gd name="T86" fmla="*/ 0 w 177"/>
                <a:gd name="T87" fmla="*/ 148 h 256"/>
                <a:gd name="T88" fmla="*/ 4 w 177"/>
                <a:gd name="T89" fmla="*/ 128 h 256"/>
                <a:gd name="T90" fmla="*/ 9 w 177"/>
                <a:gd name="T91" fmla="*/ 107 h 256"/>
                <a:gd name="T92" fmla="*/ 20 w 177"/>
                <a:gd name="T93" fmla="*/ 86 h 256"/>
                <a:gd name="T94" fmla="*/ 35 w 177"/>
                <a:gd name="T95" fmla="*/ 67 h 256"/>
                <a:gd name="T96" fmla="*/ 55 w 177"/>
                <a:gd name="T97" fmla="*/ 47 h 256"/>
                <a:gd name="T98" fmla="*/ 79 w 177"/>
                <a:gd name="T99" fmla="*/ 30 h 256"/>
                <a:gd name="T100" fmla="*/ 112 w 177"/>
                <a:gd name="T101" fmla="*/ 15 h 256"/>
                <a:gd name="T102" fmla="*/ 150 w 177"/>
                <a:gd name="T103"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7" h="256">
                  <a:moveTo>
                    <a:pt x="150" y="0"/>
                  </a:moveTo>
                  <a:lnTo>
                    <a:pt x="151" y="3"/>
                  </a:lnTo>
                  <a:lnTo>
                    <a:pt x="154" y="9"/>
                  </a:lnTo>
                  <a:lnTo>
                    <a:pt x="157" y="18"/>
                  </a:lnTo>
                  <a:lnTo>
                    <a:pt x="163" y="31"/>
                  </a:lnTo>
                  <a:lnTo>
                    <a:pt x="167" y="47"/>
                  </a:lnTo>
                  <a:lnTo>
                    <a:pt x="172" y="64"/>
                  </a:lnTo>
                  <a:lnTo>
                    <a:pt x="174" y="82"/>
                  </a:lnTo>
                  <a:lnTo>
                    <a:pt x="177" y="103"/>
                  </a:lnTo>
                  <a:lnTo>
                    <a:pt x="177" y="124"/>
                  </a:lnTo>
                  <a:lnTo>
                    <a:pt x="174" y="144"/>
                  </a:lnTo>
                  <a:lnTo>
                    <a:pt x="169" y="165"/>
                  </a:lnTo>
                  <a:lnTo>
                    <a:pt x="159" y="185"/>
                  </a:lnTo>
                  <a:lnTo>
                    <a:pt x="146" y="203"/>
                  </a:lnTo>
                  <a:lnTo>
                    <a:pt x="129" y="220"/>
                  </a:lnTo>
                  <a:lnTo>
                    <a:pt x="105" y="235"/>
                  </a:lnTo>
                  <a:lnTo>
                    <a:pt x="77" y="247"/>
                  </a:lnTo>
                  <a:lnTo>
                    <a:pt x="42" y="256"/>
                  </a:lnTo>
                  <a:lnTo>
                    <a:pt x="44" y="255"/>
                  </a:lnTo>
                  <a:lnTo>
                    <a:pt x="52" y="251"/>
                  </a:lnTo>
                  <a:lnTo>
                    <a:pt x="63" y="244"/>
                  </a:lnTo>
                  <a:lnTo>
                    <a:pt x="76" y="235"/>
                  </a:lnTo>
                  <a:lnTo>
                    <a:pt x="90" y="224"/>
                  </a:lnTo>
                  <a:lnTo>
                    <a:pt x="104" y="209"/>
                  </a:lnTo>
                  <a:lnTo>
                    <a:pt x="117" y="191"/>
                  </a:lnTo>
                  <a:lnTo>
                    <a:pt x="126" y="169"/>
                  </a:lnTo>
                  <a:lnTo>
                    <a:pt x="133" y="144"/>
                  </a:lnTo>
                  <a:lnTo>
                    <a:pt x="131" y="148"/>
                  </a:lnTo>
                  <a:lnTo>
                    <a:pt x="128" y="156"/>
                  </a:lnTo>
                  <a:lnTo>
                    <a:pt x="120" y="168"/>
                  </a:lnTo>
                  <a:lnTo>
                    <a:pt x="109" y="183"/>
                  </a:lnTo>
                  <a:lnTo>
                    <a:pt x="96" y="199"/>
                  </a:lnTo>
                  <a:lnTo>
                    <a:pt x="81" y="215"/>
                  </a:lnTo>
                  <a:lnTo>
                    <a:pt x="63" y="229"/>
                  </a:lnTo>
                  <a:lnTo>
                    <a:pt x="42" y="240"/>
                  </a:lnTo>
                  <a:lnTo>
                    <a:pt x="20" y="247"/>
                  </a:lnTo>
                  <a:lnTo>
                    <a:pt x="18" y="244"/>
                  </a:lnTo>
                  <a:lnTo>
                    <a:pt x="16" y="239"/>
                  </a:lnTo>
                  <a:lnTo>
                    <a:pt x="12" y="229"/>
                  </a:lnTo>
                  <a:lnTo>
                    <a:pt x="8" y="217"/>
                  </a:lnTo>
                  <a:lnTo>
                    <a:pt x="4" y="203"/>
                  </a:lnTo>
                  <a:lnTo>
                    <a:pt x="1" y="186"/>
                  </a:lnTo>
                  <a:lnTo>
                    <a:pt x="0" y="168"/>
                  </a:lnTo>
                  <a:lnTo>
                    <a:pt x="0" y="148"/>
                  </a:lnTo>
                  <a:lnTo>
                    <a:pt x="4" y="128"/>
                  </a:lnTo>
                  <a:lnTo>
                    <a:pt x="9" y="107"/>
                  </a:lnTo>
                  <a:lnTo>
                    <a:pt x="20" y="86"/>
                  </a:lnTo>
                  <a:lnTo>
                    <a:pt x="35" y="67"/>
                  </a:lnTo>
                  <a:lnTo>
                    <a:pt x="55" y="47"/>
                  </a:lnTo>
                  <a:lnTo>
                    <a:pt x="79" y="30"/>
                  </a:lnTo>
                  <a:lnTo>
                    <a:pt x="112" y="15"/>
                  </a:lnTo>
                  <a:lnTo>
                    <a:pt x="150" y="0"/>
                  </a:lnTo>
                  <a:close/>
                </a:path>
              </a:pathLst>
            </a:custGeom>
            <a:solidFill>
              <a:schemeClr val="accent2">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0" name="任意多边形: 形状 29"/>
            <p:cNvSpPr/>
            <p:nvPr/>
          </p:nvSpPr>
          <p:spPr bwMode="auto">
            <a:xfrm>
              <a:off x="2596803" y="1775619"/>
              <a:ext cx="280988" cy="404813"/>
            </a:xfrm>
            <a:custGeom>
              <a:avLst/>
              <a:gdLst>
                <a:gd name="T0" fmla="*/ 149 w 177"/>
                <a:gd name="T1" fmla="*/ 0 h 255"/>
                <a:gd name="T2" fmla="*/ 151 w 177"/>
                <a:gd name="T3" fmla="*/ 2 h 255"/>
                <a:gd name="T4" fmla="*/ 153 w 177"/>
                <a:gd name="T5" fmla="*/ 8 h 255"/>
                <a:gd name="T6" fmla="*/ 157 w 177"/>
                <a:gd name="T7" fmla="*/ 17 h 255"/>
                <a:gd name="T8" fmla="*/ 162 w 177"/>
                <a:gd name="T9" fmla="*/ 30 h 255"/>
                <a:gd name="T10" fmla="*/ 166 w 177"/>
                <a:gd name="T11" fmla="*/ 46 h 255"/>
                <a:gd name="T12" fmla="*/ 170 w 177"/>
                <a:gd name="T13" fmla="*/ 63 h 255"/>
                <a:gd name="T14" fmla="*/ 174 w 177"/>
                <a:gd name="T15" fmla="*/ 82 h 255"/>
                <a:gd name="T16" fmla="*/ 177 w 177"/>
                <a:gd name="T17" fmla="*/ 102 h 255"/>
                <a:gd name="T18" fmla="*/ 177 w 177"/>
                <a:gd name="T19" fmla="*/ 122 h 255"/>
                <a:gd name="T20" fmla="*/ 174 w 177"/>
                <a:gd name="T21" fmla="*/ 143 h 255"/>
                <a:gd name="T22" fmla="*/ 168 w 177"/>
                <a:gd name="T23" fmla="*/ 164 h 255"/>
                <a:gd name="T24" fmla="*/ 159 w 177"/>
                <a:gd name="T25" fmla="*/ 183 h 255"/>
                <a:gd name="T26" fmla="*/ 146 w 177"/>
                <a:gd name="T27" fmla="*/ 203 h 255"/>
                <a:gd name="T28" fmla="*/ 127 w 177"/>
                <a:gd name="T29" fmla="*/ 220 h 255"/>
                <a:gd name="T30" fmla="*/ 105 w 177"/>
                <a:gd name="T31" fmla="*/ 234 h 255"/>
                <a:gd name="T32" fmla="*/ 77 w 177"/>
                <a:gd name="T33" fmla="*/ 246 h 255"/>
                <a:gd name="T34" fmla="*/ 42 w 177"/>
                <a:gd name="T35" fmla="*/ 255 h 255"/>
                <a:gd name="T36" fmla="*/ 44 w 177"/>
                <a:gd name="T37" fmla="*/ 253 h 255"/>
                <a:gd name="T38" fmla="*/ 51 w 177"/>
                <a:gd name="T39" fmla="*/ 250 h 255"/>
                <a:gd name="T40" fmla="*/ 62 w 177"/>
                <a:gd name="T41" fmla="*/ 244 h 255"/>
                <a:gd name="T42" fmla="*/ 75 w 177"/>
                <a:gd name="T43" fmla="*/ 235 h 255"/>
                <a:gd name="T44" fmla="*/ 90 w 177"/>
                <a:gd name="T45" fmla="*/ 222 h 255"/>
                <a:gd name="T46" fmla="*/ 104 w 177"/>
                <a:gd name="T47" fmla="*/ 208 h 255"/>
                <a:gd name="T48" fmla="*/ 116 w 177"/>
                <a:gd name="T49" fmla="*/ 190 h 255"/>
                <a:gd name="T50" fmla="*/ 126 w 177"/>
                <a:gd name="T51" fmla="*/ 169 h 255"/>
                <a:gd name="T52" fmla="*/ 133 w 177"/>
                <a:gd name="T53" fmla="*/ 143 h 255"/>
                <a:gd name="T54" fmla="*/ 131 w 177"/>
                <a:gd name="T55" fmla="*/ 147 h 255"/>
                <a:gd name="T56" fmla="*/ 127 w 177"/>
                <a:gd name="T57" fmla="*/ 155 h 255"/>
                <a:gd name="T58" fmla="*/ 120 w 177"/>
                <a:gd name="T59" fmla="*/ 168 h 255"/>
                <a:gd name="T60" fmla="*/ 109 w 177"/>
                <a:gd name="T61" fmla="*/ 182 h 255"/>
                <a:gd name="T62" fmla="*/ 96 w 177"/>
                <a:gd name="T63" fmla="*/ 198 h 255"/>
                <a:gd name="T64" fmla="*/ 81 w 177"/>
                <a:gd name="T65" fmla="*/ 213 h 255"/>
                <a:gd name="T66" fmla="*/ 62 w 177"/>
                <a:gd name="T67" fmla="*/ 227 h 255"/>
                <a:gd name="T68" fmla="*/ 42 w 177"/>
                <a:gd name="T69" fmla="*/ 239 h 255"/>
                <a:gd name="T70" fmla="*/ 18 w 177"/>
                <a:gd name="T71" fmla="*/ 246 h 255"/>
                <a:gd name="T72" fmla="*/ 18 w 177"/>
                <a:gd name="T73" fmla="*/ 243 h 255"/>
                <a:gd name="T74" fmla="*/ 16 w 177"/>
                <a:gd name="T75" fmla="*/ 238 h 255"/>
                <a:gd name="T76" fmla="*/ 12 w 177"/>
                <a:gd name="T77" fmla="*/ 229 h 255"/>
                <a:gd name="T78" fmla="*/ 8 w 177"/>
                <a:gd name="T79" fmla="*/ 216 h 255"/>
                <a:gd name="T80" fmla="*/ 4 w 177"/>
                <a:gd name="T81" fmla="*/ 201 h 255"/>
                <a:gd name="T82" fmla="*/ 1 w 177"/>
                <a:gd name="T83" fmla="*/ 185 h 255"/>
                <a:gd name="T84" fmla="*/ 0 w 177"/>
                <a:gd name="T85" fmla="*/ 166 h 255"/>
                <a:gd name="T86" fmla="*/ 0 w 177"/>
                <a:gd name="T87" fmla="*/ 147 h 255"/>
                <a:gd name="T88" fmla="*/ 3 w 177"/>
                <a:gd name="T89" fmla="*/ 126 h 255"/>
                <a:gd name="T90" fmla="*/ 9 w 177"/>
                <a:gd name="T91" fmla="*/ 105 h 255"/>
                <a:gd name="T92" fmla="*/ 19 w 177"/>
                <a:gd name="T93" fmla="*/ 86 h 255"/>
                <a:gd name="T94" fmla="*/ 34 w 177"/>
                <a:gd name="T95" fmla="*/ 65 h 255"/>
                <a:gd name="T96" fmla="*/ 55 w 177"/>
                <a:gd name="T97" fmla="*/ 47 h 255"/>
                <a:gd name="T98" fmla="*/ 79 w 177"/>
                <a:gd name="T99" fmla="*/ 29 h 255"/>
                <a:gd name="T100" fmla="*/ 110 w 177"/>
                <a:gd name="T101" fmla="*/ 13 h 255"/>
                <a:gd name="T102" fmla="*/ 149 w 177"/>
                <a:gd name="T103"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7" h="255">
                  <a:moveTo>
                    <a:pt x="149" y="0"/>
                  </a:moveTo>
                  <a:lnTo>
                    <a:pt x="151" y="2"/>
                  </a:lnTo>
                  <a:lnTo>
                    <a:pt x="153" y="8"/>
                  </a:lnTo>
                  <a:lnTo>
                    <a:pt x="157" y="17"/>
                  </a:lnTo>
                  <a:lnTo>
                    <a:pt x="162" y="30"/>
                  </a:lnTo>
                  <a:lnTo>
                    <a:pt x="166" y="46"/>
                  </a:lnTo>
                  <a:lnTo>
                    <a:pt x="170" y="63"/>
                  </a:lnTo>
                  <a:lnTo>
                    <a:pt x="174" y="82"/>
                  </a:lnTo>
                  <a:lnTo>
                    <a:pt x="177" y="102"/>
                  </a:lnTo>
                  <a:lnTo>
                    <a:pt x="177" y="122"/>
                  </a:lnTo>
                  <a:lnTo>
                    <a:pt x="174" y="143"/>
                  </a:lnTo>
                  <a:lnTo>
                    <a:pt x="168" y="164"/>
                  </a:lnTo>
                  <a:lnTo>
                    <a:pt x="159" y="183"/>
                  </a:lnTo>
                  <a:lnTo>
                    <a:pt x="146" y="203"/>
                  </a:lnTo>
                  <a:lnTo>
                    <a:pt x="127" y="220"/>
                  </a:lnTo>
                  <a:lnTo>
                    <a:pt x="105" y="234"/>
                  </a:lnTo>
                  <a:lnTo>
                    <a:pt x="77" y="246"/>
                  </a:lnTo>
                  <a:lnTo>
                    <a:pt x="42" y="255"/>
                  </a:lnTo>
                  <a:lnTo>
                    <a:pt x="44" y="253"/>
                  </a:lnTo>
                  <a:lnTo>
                    <a:pt x="51" y="250"/>
                  </a:lnTo>
                  <a:lnTo>
                    <a:pt x="62" y="244"/>
                  </a:lnTo>
                  <a:lnTo>
                    <a:pt x="75" y="235"/>
                  </a:lnTo>
                  <a:lnTo>
                    <a:pt x="90" y="222"/>
                  </a:lnTo>
                  <a:lnTo>
                    <a:pt x="104" y="208"/>
                  </a:lnTo>
                  <a:lnTo>
                    <a:pt x="116" y="190"/>
                  </a:lnTo>
                  <a:lnTo>
                    <a:pt x="126" y="169"/>
                  </a:lnTo>
                  <a:lnTo>
                    <a:pt x="133" y="143"/>
                  </a:lnTo>
                  <a:lnTo>
                    <a:pt x="131" y="147"/>
                  </a:lnTo>
                  <a:lnTo>
                    <a:pt x="127" y="155"/>
                  </a:lnTo>
                  <a:lnTo>
                    <a:pt x="120" y="168"/>
                  </a:lnTo>
                  <a:lnTo>
                    <a:pt x="109" y="182"/>
                  </a:lnTo>
                  <a:lnTo>
                    <a:pt x="96" y="198"/>
                  </a:lnTo>
                  <a:lnTo>
                    <a:pt x="81" y="213"/>
                  </a:lnTo>
                  <a:lnTo>
                    <a:pt x="62" y="227"/>
                  </a:lnTo>
                  <a:lnTo>
                    <a:pt x="42" y="239"/>
                  </a:lnTo>
                  <a:lnTo>
                    <a:pt x="18" y="246"/>
                  </a:lnTo>
                  <a:lnTo>
                    <a:pt x="18" y="243"/>
                  </a:lnTo>
                  <a:lnTo>
                    <a:pt x="16" y="238"/>
                  </a:lnTo>
                  <a:lnTo>
                    <a:pt x="12" y="229"/>
                  </a:lnTo>
                  <a:lnTo>
                    <a:pt x="8" y="216"/>
                  </a:lnTo>
                  <a:lnTo>
                    <a:pt x="4" y="201"/>
                  </a:lnTo>
                  <a:lnTo>
                    <a:pt x="1" y="185"/>
                  </a:lnTo>
                  <a:lnTo>
                    <a:pt x="0" y="166"/>
                  </a:lnTo>
                  <a:lnTo>
                    <a:pt x="0" y="147"/>
                  </a:lnTo>
                  <a:lnTo>
                    <a:pt x="3" y="126"/>
                  </a:lnTo>
                  <a:lnTo>
                    <a:pt x="9" y="105"/>
                  </a:lnTo>
                  <a:lnTo>
                    <a:pt x="19" y="86"/>
                  </a:lnTo>
                  <a:lnTo>
                    <a:pt x="34" y="65"/>
                  </a:lnTo>
                  <a:lnTo>
                    <a:pt x="55" y="47"/>
                  </a:lnTo>
                  <a:lnTo>
                    <a:pt x="79" y="29"/>
                  </a:lnTo>
                  <a:lnTo>
                    <a:pt x="110" y="13"/>
                  </a:lnTo>
                  <a:lnTo>
                    <a:pt x="149" y="0"/>
                  </a:lnTo>
                  <a:close/>
                </a:path>
              </a:pathLst>
            </a:custGeom>
            <a:solidFill>
              <a:schemeClr val="accent2">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1" name="任意多边形: 形状 30"/>
            <p:cNvSpPr/>
            <p:nvPr/>
          </p:nvSpPr>
          <p:spPr bwMode="auto">
            <a:xfrm>
              <a:off x="2987328" y="1288256"/>
              <a:ext cx="279400" cy="422275"/>
            </a:xfrm>
            <a:custGeom>
              <a:avLst/>
              <a:gdLst>
                <a:gd name="T0" fmla="*/ 35 w 176"/>
                <a:gd name="T1" fmla="*/ 0 h 266"/>
                <a:gd name="T2" fmla="*/ 37 w 176"/>
                <a:gd name="T3" fmla="*/ 1 h 266"/>
                <a:gd name="T4" fmla="*/ 44 w 176"/>
                <a:gd name="T5" fmla="*/ 4 h 266"/>
                <a:gd name="T6" fmla="*/ 53 w 176"/>
                <a:gd name="T7" fmla="*/ 7 h 266"/>
                <a:gd name="T8" fmla="*/ 66 w 176"/>
                <a:gd name="T9" fmla="*/ 13 h 266"/>
                <a:gd name="T10" fmla="*/ 80 w 176"/>
                <a:gd name="T11" fmla="*/ 20 h 266"/>
                <a:gd name="T12" fmla="*/ 95 w 176"/>
                <a:gd name="T13" fmla="*/ 29 h 266"/>
                <a:gd name="T14" fmla="*/ 110 w 176"/>
                <a:gd name="T15" fmla="*/ 40 h 266"/>
                <a:gd name="T16" fmla="*/ 126 w 176"/>
                <a:gd name="T17" fmla="*/ 53 h 266"/>
                <a:gd name="T18" fmla="*/ 141 w 176"/>
                <a:gd name="T19" fmla="*/ 68 h 266"/>
                <a:gd name="T20" fmla="*/ 154 w 176"/>
                <a:gd name="T21" fmla="*/ 84 h 266"/>
                <a:gd name="T22" fmla="*/ 165 w 176"/>
                <a:gd name="T23" fmla="*/ 103 h 266"/>
                <a:gd name="T24" fmla="*/ 173 w 176"/>
                <a:gd name="T25" fmla="*/ 123 h 266"/>
                <a:gd name="T26" fmla="*/ 176 w 176"/>
                <a:gd name="T27" fmla="*/ 146 h 266"/>
                <a:gd name="T28" fmla="*/ 175 w 176"/>
                <a:gd name="T29" fmla="*/ 171 h 266"/>
                <a:gd name="T30" fmla="*/ 170 w 176"/>
                <a:gd name="T31" fmla="*/ 197 h 266"/>
                <a:gd name="T32" fmla="*/ 158 w 176"/>
                <a:gd name="T33" fmla="*/ 225 h 266"/>
                <a:gd name="T34" fmla="*/ 140 w 176"/>
                <a:gd name="T35" fmla="*/ 257 h 266"/>
                <a:gd name="T36" fmla="*/ 140 w 176"/>
                <a:gd name="T37" fmla="*/ 254 h 266"/>
                <a:gd name="T38" fmla="*/ 143 w 176"/>
                <a:gd name="T39" fmla="*/ 246 h 266"/>
                <a:gd name="T40" fmla="*/ 147 w 176"/>
                <a:gd name="T41" fmla="*/ 235 h 266"/>
                <a:gd name="T42" fmla="*/ 149 w 176"/>
                <a:gd name="T43" fmla="*/ 219 h 266"/>
                <a:gd name="T44" fmla="*/ 150 w 176"/>
                <a:gd name="T45" fmla="*/ 201 h 266"/>
                <a:gd name="T46" fmla="*/ 150 w 176"/>
                <a:gd name="T47" fmla="*/ 180 h 266"/>
                <a:gd name="T48" fmla="*/ 147 w 176"/>
                <a:gd name="T49" fmla="*/ 158 h 266"/>
                <a:gd name="T50" fmla="*/ 139 w 176"/>
                <a:gd name="T51" fmla="*/ 136 h 266"/>
                <a:gd name="T52" fmla="*/ 126 w 176"/>
                <a:gd name="T53" fmla="*/ 114 h 266"/>
                <a:gd name="T54" fmla="*/ 127 w 176"/>
                <a:gd name="T55" fmla="*/ 116 h 266"/>
                <a:gd name="T56" fmla="*/ 130 w 176"/>
                <a:gd name="T57" fmla="*/ 126 h 266"/>
                <a:gd name="T58" fmla="*/ 132 w 176"/>
                <a:gd name="T59" fmla="*/ 140 h 266"/>
                <a:gd name="T60" fmla="*/ 136 w 176"/>
                <a:gd name="T61" fmla="*/ 158 h 266"/>
                <a:gd name="T62" fmla="*/ 137 w 176"/>
                <a:gd name="T63" fmla="*/ 177 h 266"/>
                <a:gd name="T64" fmla="*/ 137 w 176"/>
                <a:gd name="T65" fmla="*/ 200 h 266"/>
                <a:gd name="T66" fmla="*/ 135 w 176"/>
                <a:gd name="T67" fmla="*/ 223 h 266"/>
                <a:gd name="T68" fmla="*/ 128 w 176"/>
                <a:gd name="T69" fmla="*/ 245 h 266"/>
                <a:gd name="T70" fmla="*/ 117 w 176"/>
                <a:gd name="T71" fmla="*/ 266 h 266"/>
                <a:gd name="T72" fmla="*/ 115 w 176"/>
                <a:gd name="T73" fmla="*/ 266 h 266"/>
                <a:gd name="T74" fmla="*/ 109 w 176"/>
                <a:gd name="T75" fmla="*/ 263 h 266"/>
                <a:gd name="T76" fmla="*/ 101 w 176"/>
                <a:gd name="T77" fmla="*/ 261 h 266"/>
                <a:gd name="T78" fmla="*/ 91 w 176"/>
                <a:gd name="T79" fmla="*/ 255 h 266"/>
                <a:gd name="T80" fmla="*/ 79 w 176"/>
                <a:gd name="T81" fmla="*/ 248 h 266"/>
                <a:gd name="T82" fmla="*/ 66 w 176"/>
                <a:gd name="T83" fmla="*/ 240 h 266"/>
                <a:gd name="T84" fmla="*/ 53 w 176"/>
                <a:gd name="T85" fmla="*/ 229 h 266"/>
                <a:gd name="T86" fmla="*/ 40 w 176"/>
                <a:gd name="T87" fmla="*/ 216 h 266"/>
                <a:gd name="T88" fmla="*/ 28 w 176"/>
                <a:gd name="T89" fmla="*/ 202 h 266"/>
                <a:gd name="T90" fmla="*/ 17 w 176"/>
                <a:gd name="T91" fmla="*/ 185 h 266"/>
                <a:gd name="T92" fmla="*/ 9 w 176"/>
                <a:gd name="T93" fmla="*/ 167 h 266"/>
                <a:gd name="T94" fmla="*/ 2 w 176"/>
                <a:gd name="T95" fmla="*/ 145 h 266"/>
                <a:gd name="T96" fmla="*/ 0 w 176"/>
                <a:gd name="T97" fmla="*/ 122 h 266"/>
                <a:gd name="T98" fmla="*/ 1 w 176"/>
                <a:gd name="T99" fmla="*/ 96 h 266"/>
                <a:gd name="T100" fmla="*/ 7 w 176"/>
                <a:gd name="T101" fmla="*/ 66 h 266"/>
                <a:gd name="T102" fmla="*/ 18 w 176"/>
                <a:gd name="T103" fmla="*/ 35 h 266"/>
                <a:gd name="T104" fmla="*/ 35 w 176"/>
                <a:gd name="T105"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266">
                  <a:moveTo>
                    <a:pt x="35" y="0"/>
                  </a:moveTo>
                  <a:lnTo>
                    <a:pt x="37" y="1"/>
                  </a:lnTo>
                  <a:lnTo>
                    <a:pt x="44" y="4"/>
                  </a:lnTo>
                  <a:lnTo>
                    <a:pt x="53" y="7"/>
                  </a:lnTo>
                  <a:lnTo>
                    <a:pt x="66" y="13"/>
                  </a:lnTo>
                  <a:lnTo>
                    <a:pt x="80" y="20"/>
                  </a:lnTo>
                  <a:lnTo>
                    <a:pt x="95" y="29"/>
                  </a:lnTo>
                  <a:lnTo>
                    <a:pt x="110" y="40"/>
                  </a:lnTo>
                  <a:lnTo>
                    <a:pt x="126" y="53"/>
                  </a:lnTo>
                  <a:lnTo>
                    <a:pt x="141" y="68"/>
                  </a:lnTo>
                  <a:lnTo>
                    <a:pt x="154" y="84"/>
                  </a:lnTo>
                  <a:lnTo>
                    <a:pt x="165" y="103"/>
                  </a:lnTo>
                  <a:lnTo>
                    <a:pt x="173" y="123"/>
                  </a:lnTo>
                  <a:lnTo>
                    <a:pt x="176" y="146"/>
                  </a:lnTo>
                  <a:lnTo>
                    <a:pt x="175" y="171"/>
                  </a:lnTo>
                  <a:lnTo>
                    <a:pt x="170" y="197"/>
                  </a:lnTo>
                  <a:lnTo>
                    <a:pt x="158" y="225"/>
                  </a:lnTo>
                  <a:lnTo>
                    <a:pt x="140" y="257"/>
                  </a:lnTo>
                  <a:lnTo>
                    <a:pt x="140" y="254"/>
                  </a:lnTo>
                  <a:lnTo>
                    <a:pt x="143" y="246"/>
                  </a:lnTo>
                  <a:lnTo>
                    <a:pt x="147" y="235"/>
                  </a:lnTo>
                  <a:lnTo>
                    <a:pt x="149" y="219"/>
                  </a:lnTo>
                  <a:lnTo>
                    <a:pt x="150" y="201"/>
                  </a:lnTo>
                  <a:lnTo>
                    <a:pt x="150" y="180"/>
                  </a:lnTo>
                  <a:lnTo>
                    <a:pt x="147" y="158"/>
                  </a:lnTo>
                  <a:lnTo>
                    <a:pt x="139" y="136"/>
                  </a:lnTo>
                  <a:lnTo>
                    <a:pt x="126" y="114"/>
                  </a:lnTo>
                  <a:lnTo>
                    <a:pt x="127" y="116"/>
                  </a:lnTo>
                  <a:lnTo>
                    <a:pt x="130" y="126"/>
                  </a:lnTo>
                  <a:lnTo>
                    <a:pt x="132" y="140"/>
                  </a:lnTo>
                  <a:lnTo>
                    <a:pt x="136" y="158"/>
                  </a:lnTo>
                  <a:lnTo>
                    <a:pt x="137" y="177"/>
                  </a:lnTo>
                  <a:lnTo>
                    <a:pt x="137" y="200"/>
                  </a:lnTo>
                  <a:lnTo>
                    <a:pt x="135" y="223"/>
                  </a:lnTo>
                  <a:lnTo>
                    <a:pt x="128" y="245"/>
                  </a:lnTo>
                  <a:lnTo>
                    <a:pt x="117" y="266"/>
                  </a:lnTo>
                  <a:lnTo>
                    <a:pt x="115" y="266"/>
                  </a:lnTo>
                  <a:lnTo>
                    <a:pt x="109" y="263"/>
                  </a:lnTo>
                  <a:lnTo>
                    <a:pt x="101" y="261"/>
                  </a:lnTo>
                  <a:lnTo>
                    <a:pt x="91" y="255"/>
                  </a:lnTo>
                  <a:lnTo>
                    <a:pt x="79" y="248"/>
                  </a:lnTo>
                  <a:lnTo>
                    <a:pt x="66" y="240"/>
                  </a:lnTo>
                  <a:lnTo>
                    <a:pt x="53" y="229"/>
                  </a:lnTo>
                  <a:lnTo>
                    <a:pt x="40" y="216"/>
                  </a:lnTo>
                  <a:lnTo>
                    <a:pt x="28" y="202"/>
                  </a:lnTo>
                  <a:lnTo>
                    <a:pt x="17" y="185"/>
                  </a:lnTo>
                  <a:lnTo>
                    <a:pt x="9" y="167"/>
                  </a:lnTo>
                  <a:lnTo>
                    <a:pt x="2" y="145"/>
                  </a:lnTo>
                  <a:lnTo>
                    <a:pt x="0" y="122"/>
                  </a:lnTo>
                  <a:lnTo>
                    <a:pt x="1" y="96"/>
                  </a:lnTo>
                  <a:lnTo>
                    <a:pt x="7" y="66"/>
                  </a:lnTo>
                  <a:lnTo>
                    <a:pt x="18" y="35"/>
                  </a:lnTo>
                  <a:lnTo>
                    <a:pt x="35" y="0"/>
                  </a:lnTo>
                  <a:close/>
                </a:path>
              </a:pathLst>
            </a:custGeom>
            <a:solidFill>
              <a:schemeClr val="accent3">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2" name="任意多边形: 形状 31"/>
            <p:cNvSpPr/>
            <p:nvPr/>
          </p:nvSpPr>
          <p:spPr bwMode="auto">
            <a:xfrm>
              <a:off x="2904778" y="2055019"/>
              <a:ext cx="277813" cy="423863"/>
            </a:xfrm>
            <a:custGeom>
              <a:avLst/>
              <a:gdLst>
                <a:gd name="T0" fmla="*/ 35 w 175"/>
                <a:gd name="T1" fmla="*/ 0 h 267"/>
                <a:gd name="T2" fmla="*/ 36 w 175"/>
                <a:gd name="T3" fmla="*/ 1 h 267"/>
                <a:gd name="T4" fmla="*/ 43 w 175"/>
                <a:gd name="T5" fmla="*/ 3 h 267"/>
                <a:gd name="T6" fmla="*/ 53 w 175"/>
                <a:gd name="T7" fmla="*/ 7 h 267"/>
                <a:gd name="T8" fmla="*/ 65 w 175"/>
                <a:gd name="T9" fmla="*/ 13 h 267"/>
                <a:gd name="T10" fmla="*/ 79 w 175"/>
                <a:gd name="T11" fmla="*/ 20 h 267"/>
                <a:gd name="T12" fmla="*/ 95 w 175"/>
                <a:gd name="T13" fmla="*/ 29 h 267"/>
                <a:gd name="T14" fmla="*/ 110 w 175"/>
                <a:gd name="T15" fmla="*/ 41 h 267"/>
                <a:gd name="T16" fmla="*/ 126 w 175"/>
                <a:gd name="T17" fmla="*/ 53 h 267"/>
                <a:gd name="T18" fmla="*/ 140 w 175"/>
                <a:gd name="T19" fmla="*/ 68 h 267"/>
                <a:gd name="T20" fmla="*/ 153 w 175"/>
                <a:gd name="T21" fmla="*/ 84 h 267"/>
                <a:gd name="T22" fmla="*/ 163 w 175"/>
                <a:gd name="T23" fmla="*/ 103 h 267"/>
                <a:gd name="T24" fmla="*/ 171 w 175"/>
                <a:gd name="T25" fmla="*/ 123 h 267"/>
                <a:gd name="T26" fmla="*/ 175 w 175"/>
                <a:gd name="T27" fmla="*/ 146 h 267"/>
                <a:gd name="T28" fmla="*/ 174 w 175"/>
                <a:gd name="T29" fmla="*/ 171 h 267"/>
                <a:gd name="T30" fmla="*/ 169 w 175"/>
                <a:gd name="T31" fmla="*/ 197 h 267"/>
                <a:gd name="T32" fmla="*/ 157 w 175"/>
                <a:gd name="T33" fmla="*/ 225 h 267"/>
                <a:gd name="T34" fmla="*/ 139 w 175"/>
                <a:gd name="T35" fmla="*/ 257 h 267"/>
                <a:gd name="T36" fmla="*/ 140 w 175"/>
                <a:gd name="T37" fmla="*/ 254 h 267"/>
                <a:gd name="T38" fmla="*/ 143 w 175"/>
                <a:gd name="T39" fmla="*/ 246 h 267"/>
                <a:gd name="T40" fmla="*/ 145 w 175"/>
                <a:gd name="T41" fmla="*/ 235 h 267"/>
                <a:gd name="T42" fmla="*/ 148 w 175"/>
                <a:gd name="T43" fmla="*/ 219 h 267"/>
                <a:gd name="T44" fmla="*/ 150 w 175"/>
                <a:gd name="T45" fmla="*/ 201 h 267"/>
                <a:gd name="T46" fmla="*/ 149 w 175"/>
                <a:gd name="T47" fmla="*/ 180 h 267"/>
                <a:gd name="T48" fmla="*/ 145 w 175"/>
                <a:gd name="T49" fmla="*/ 158 h 267"/>
                <a:gd name="T50" fmla="*/ 137 w 175"/>
                <a:gd name="T51" fmla="*/ 136 h 267"/>
                <a:gd name="T52" fmla="*/ 124 w 175"/>
                <a:gd name="T53" fmla="*/ 114 h 267"/>
                <a:gd name="T54" fmla="*/ 126 w 175"/>
                <a:gd name="T55" fmla="*/ 116 h 267"/>
                <a:gd name="T56" fmla="*/ 128 w 175"/>
                <a:gd name="T57" fmla="*/ 125 h 267"/>
                <a:gd name="T58" fmla="*/ 132 w 175"/>
                <a:gd name="T59" fmla="*/ 140 h 267"/>
                <a:gd name="T60" fmla="*/ 135 w 175"/>
                <a:gd name="T61" fmla="*/ 158 h 267"/>
                <a:gd name="T62" fmla="*/ 137 w 175"/>
                <a:gd name="T63" fmla="*/ 177 h 267"/>
                <a:gd name="T64" fmla="*/ 137 w 175"/>
                <a:gd name="T65" fmla="*/ 199 h 267"/>
                <a:gd name="T66" fmla="*/ 134 w 175"/>
                <a:gd name="T67" fmla="*/ 223 h 267"/>
                <a:gd name="T68" fmla="*/ 127 w 175"/>
                <a:gd name="T69" fmla="*/ 245 h 267"/>
                <a:gd name="T70" fmla="*/ 115 w 175"/>
                <a:gd name="T71" fmla="*/ 267 h 267"/>
                <a:gd name="T72" fmla="*/ 114 w 175"/>
                <a:gd name="T73" fmla="*/ 266 h 267"/>
                <a:gd name="T74" fmla="*/ 109 w 175"/>
                <a:gd name="T75" fmla="*/ 263 h 267"/>
                <a:gd name="T76" fmla="*/ 101 w 175"/>
                <a:gd name="T77" fmla="*/ 260 h 267"/>
                <a:gd name="T78" fmla="*/ 91 w 175"/>
                <a:gd name="T79" fmla="*/ 255 h 267"/>
                <a:gd name="T80" fmla="*/ 78 w 175"/>
                <a:gd name="T81" fmla="*/ 249 h 267"/>
                <a:gd name="T82" fmla="*/ 65 w 175"/>
                <a:gd name="T83" fmla="*/ 240 h 267"/>
                <a:gd name="T84" fmla="*/ 52 w 175"/>
                <a:gd name="T85" fmla="*/ 229 h 267"/>
                <a:gd name="T86" fmla="*/ 39 w 175"/>
                <a:gd name="T87" fmla="*/ 216 h 267"/>
                <a:gd name="T88" fmla="*/ 27 w 175"/>
                <a:gd name="T89" fmla="*/ 202 h 267"/>
                <a:gd name="T90" fmla="*/ 17 w 175"/>
                <a:gd name="T91" fmla="*/ 185 h 267"/>
                <a:gd name="T92" fmla="*/ 7 w 175"/>
                <a:gd name="T93" fmla="*/ 167 h 267"/>
                <a:gd name="T94" fmla="*/ 2 w 175"/>
                <a:gd name="T95" fmla="*/ 145 h 267"/>
                <a:gd name="T96" fmla="*/ 0 w 175"/>
                <a:gd name="T97" fmla="*/ 122 h 267"/>
                <a:gd name="T98" fmla="*/ 1 w 175"/>
                <a:gd name="T99" fmla="*/ 96 h 267"/>
                <a:gd name="T100" fmla="*/ 6 w 175"/>
                <a:gd name="T101" fmla="*/ 67 h 267"/>
                <a:gd name="T102" fmla="*/ 18 w 175"/>
                <a:gd name="T103" fmla="*/ 35 h 267"/>
                <a:gd name="T104" fmla="*/ 35 w 175"/>
                <a:gd name="T105"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5" h="267">
                  <a:moveTo>
                    <a:pt x="35" y="0"/>
                  </a:moveTo>
                  <a:lnTo>
                    <a:pt x="36" y="1"/>
                  </a:lnTo>
                  <a:lnTo>
                    <a:pt x="43" y="3"/>
                  </a:lnTo>
                  <a:lnTo>
                    <a:pt x="53" y="7"/>
                  </a:lnTo>
                  <a:lnTo>
                    <a:pt x="65" y="13"/>
                  </a:lnTo>
                  <a:lnTo>
                    <a:pt x="79" y="20"/>
                  </a:lnTo>
                  <a:lnTo>
                    <a:pt x="95" y="29"/>
                  </a:lnTo>
                  <a:lnTo>
                    <a:pt x="110" y="41"/>
                  </a:lnTo>
                  <a:lnTo>
                    <a:pt x="126" y="53"/>
                  </a:lnTo>
                  <a:lnTo>
                    <a:pt x="140" y="68"/>
                  </a:lnTo>
                  <a:lnTo>
                    <a:pt x="153" y="84"/>
                  </a:lnTo>
                  <a:lnTo>
                    <a:pt x="163" y="103"/>
                  </a:lnTo>
                  <a:lnTo>
                    <a:pt x="171" y="123"/>
                  </a:lnTo>
                  <a:lnTo>
                    <a:pt x="175" y="146"/>
                  </a:lnTo>
                  <a:lnTo>
                    <a:pt x="174" y="171"/>
                  </a:lnTo>
                  <a:lnTo>
                    <a:pt x="169" y="197"/>
                  </a:lnTo>
                  <a:lnTo>
                    <a:pt x="157" y="225"/>
                  </a:lnTo>
                  <a:lnTo>
                    <a:pt x="139" y="257"/>
                  </a:lnTo>
                  <a:lnTo>
                    <a:pt x="140" y="254"/>
                  </a:lnTo>
                  <a:lnTo>
                    <a:pt x="143" y="246"/>
                  </a:lnTo>
                  <a:lnTo>
                    <a:pt x="145" y="235"/>
                  </a:lnTo>
                  <a:lnTo>
                    <a:pt x="148" y="219"/>
                  </a:lnTo>
                  <a:lnTo>
                    <a:pt x="150" y="201"/>
                  </a:lnTo>
                  <a:lnTo>
                    <a:pt x="149" y="180"/>
                  </a:lnTo>
                  <a:lnTo>
                    <a:pt x="145" y="158"/>
                  </a:lnTo>
                  <a:lnTo>
                    <a:pt x="137" y="136"/>
                  </a:lnTo>
                  <a:lnTo>
                    <a:pt x="124" y="114"/>
                  </a:lnTo>
                  <a:lnTo>
                    <a:pt x="126" y="116"/>
                  </a:lnTo>
                  <a:lnTo>
                    <a:pt x="128" y="125"/>
                  </a:lnTo>
                  <a:lnTo>
                    <a:pt x="132" y="140"/>
                  </a:lnTo>
                  <a:lnTo>
                    <a:pt x="135" y="158"/>
                  </a:lnTo>
                  <a:lnTo>
                    <a:pt x="137" y="177"/>
                  </a:lnTo>
                  <a:lnTo>
                    <a:pt x="137" y="199"/>
                  </a:lnTo>
                  <a:lnTo>
                    <a:pt x="134" y="223"/>
                  </a:lnTo>
                  <a:lnTo>
                    <a:pt x="127" y="245"/>
                  </a:lnTo>
                  <a:lnTo>
                    <a:pt x="115" y="267"/>
                  </a:lnTo>
                  <a:lnTo>
                    <a:pt x="114" y="266"/>
                  </a:lnTo>
                  <a:lnTo>
                    <a:pt x="109" y="263"/>
                  </a:lnTo>
                  <a:lnTo>
                    <a:pt x="101" y="260"/>
                  </a:lnTo>
                  <a:lnTo>
                    <a:pt x="91" y="255"/>
                  </a:lnTo>
                  <a:lnTo>
                    <a:pt x="78" y="249"/>
                  </a:lnTo>
                  <a:lnTo>
                    <a:pt x="65" y="240"/>
                  </a:lnTo>
                  <a:lnTo>
                    <a:pt x="52" y="229"/>
                  </a:lnTo>
                  <a:lnTo>
                    <a:pt x="39" y="216"/>
                  </a:lnTo>
                  <a:lnTo>
                    <a:pt x="27" y="202"/>
                  </a:lnTo>
                  <a:lnTo>
                    <a:pt x="17" y="185"/>
                  </a:lnTo>
                  <a:lnTo>
                    <a:pt x="7" y="167"/>
                  </a:lnTo>
                  <a:lnTo>
                    <a:pt x="2" y="145"/>
                  </a:lnTo>
                  <a:lnTo>
                    <a:pt x="0" y="122"/>
                  </a:lnTo>
                  <a:lnTo>
                    <a:pt x="1" y="96"/>
                  </a:lnTo>
                  <a:lnTo>
                    <a:pt x="6" y="67"/>
                  </a:lnTo>
                  <a:lnTo>
                    <a:pt x="18" y="35"/>
                  </a:lnTo>
                  <a:lnTo>
                    <a:pt x="35" y="0"/>
                  </a:lnTo>
                  <a:close/>
                </a:path>
              </a:pathLst>
            </a:custGeom>
            <a:solidFill>
              <a:schemeClr val="accent3">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3" name="任意多边形: 形状 32"/>
            <p:cNvSpPr/>
            <p:nvPr/>
          </p:nvSpPr>
          <p:spPr bwMode="auto">
            <a:xfrm>
              <a:off x="3512790" y="1194594"/>
              <a:ext cx="280988" cy="406400"/>
            </a:xfrm>
            <a:custGeom>
              <a:avLst/>
              <a:gdLst>
                <a:gd name="T0" fmla="*/ 150 w 177"/>
                <a:gd name="T1" fmla="*/ 0 h 256"/>
                <a:gd name="T2" fmla="*/ 151 w 177"/>
                <a:gd name="T3" fmla="*/ 3 h 256"/>
                <a:gd name="T4" fmla="*/ 153 w 177"/>
                <a:gd name="T5" fmla="*/ 8 h 256"/>
                <a:gd name="T6" fmla="*/ 157 w 177"/>
                <a:gd name="T7" fmla="*/ 18 h 256"/>
                <a:gd name="T8" fmla="*/ 163 w 177"/>
                <a:gd name="T9" fmla="*/ 30 h 256"/>
                <a:gd name="T10" fmla="*/ 168 w 177"/>
                <a:gd name="T11" fmla="*/ 46 h 256"/>
                <a:gd name="T12" fmla="*/ 172 w 177"/>
                <a:gd name="T13" fmla="*/ 63 h 256"/>
                <a:gd name="T14" fmla="*/ 174 w 177"/>
                <a:gd name="T15" fmla="*/ 82 h 256"/>
                <a:gd name="T16" fmla="*/ 177 w 177"/>
                <a:gd name="T17" fmla="*/ 101 h 256"/>
                <a:gd name="T18" fmla="*/ 177 w 177"/>
                <a:gd name="T19" fmla="*/ 122 h 256"/>
                <a:gd name="T20" fmla="*/ 174 w 177"/>
                <a:gd name="T21" fmla="*/ 143 h 256"/>
                <a:gd name="T22" fmla="*/ 169 w 177"/>
                <a:gd name="T23" fmla="*/ 164 h 256"/>
                <a:gd name="T24" fmla="*/ 160 w 177"/>
                <a:gd name="T25" fmla="*/ 183 h 256"/>
                <a:gd name="T26" fmla="*/ 147 w 177"/>
                <a:gd name="T27" fmla="*/ 203 h 256"/>
                <a:gd name="T28" fmla="*/ 129 w 177"/>
                <a:gd name="T29" fmla="*/ 220 h 256"/>
                <a:gd name="T30" fmla="*/ 105 w 177"/>
                <a:gd name="T31" fmla="*/ 234 h 256"/>
                <a:gd name="T32" fmla="*/ 77 w 177"/>
                <a:gd name="T33" fmla="*/ 247 h 256"/>
                <a:gd name="T34" fmla="*/ 42 w 177"/>
                <a:gd name="T35" fmla="*/ 256 h 256"/>
                <a:gd name="T36" fmla="*/ 44 w 177"/>
                <a:gd name="T37" fmla="*/ 255 h 256"/>
                <a:gd name="T38" fmla="*/ 52 w 177"/>
                <a:gd name="T39" fmla="*/ 251 h 256"/>
                <a:gd name="T40" fmla="*/ 62 w 177"/>
                <a:gd name="T41" fmla="*/ 244 h 256"/>
                <a:gd name="T42" fmla="*/ 75 w 177"/>
                <a:gd name="T43" fmla="*/ 235 h 256"/>
                <a:gd name="T44" fmla="*/ 90 w 177"/>
                <a:gd name="T45" fmla="*/ 223 h 256"/>
                <a:gd name="T46" fmla="*/ 104 w 177"/>
                <a:gd name="T47" fmla="*/ 208 h 256"/>
                <a:gd name="T48" fmla="*/ 117 w 177"/>
                <a:gd name="T49" fmla="*/ 190 h 256"/>
                <a:gd name="T50" fmla="*/ 127 w 177"/>
                <a:gd name="T51" fmla="*/ 169 h 256"/>
                <a:gd name="T52" fmla="*/ 134 w 177"/>
                <a:gd name="T53" fmla="*/ 144 h 256"/>
                <a:gd name="T54" fmla="*/ 131 w 177"/>
                <a:gd name="T55" fmla="*/ 147 h 256"/>
                <a:gd name="T56" fmla="*/ 127 w 177"/>
                <a:gd name="T57" fmla="*/ 155 h 256"/>
                <a:gd name="T58" fmla="*/ 120 w 177"/>
                <a:gd name="T59" fmla="*/ 168 h 256"/>
                <a:gd name="T60" fmla="*/ 109 w 177"/>
                <a:gd name="T61" fmla="*/ 182 h 256"/>
                <a:gd name="T62" fmla="*/ 96 w 177"/>
                <a:gd name="T63" fmla="*/ 199 h 256"/>
                <a:gd name="T64" fmla="*/ 81 w 177"/>
                <a:gd name="T65" fmla="*/ 214 h 256"/>
                <a:gd name="T66" fmla="*/ 62 w 177"/>
                <a:gd name="T67" fmla="*/ 227 h 256"/>
                <a:gd name="T68" fmla="*/ 42 w 177"/>
                <a:gd name="T69" fmla="*/ 239 h 256"/>
                <a:gd name="T70" fmla="*/ 20 w 177"/>
                <a:gd name="T71" fmla="*/ 246 h 256"/>
                <a:gd name="T72" fmla="*/ 18 w 177"/>
                <a:gd name="T73" fmla="*/ 244 h 256"/>
                <a:gd name="T74" fmla="*/ 16 w 177"/>
                <a:gd name="T75" fmla="*/ 238 h 256"/>
                <a:gd name="T76" fmla="*/ 12 w 177"/>
                <a:gd name="T77" fmla="*/ 229 h 256"/>
                <a:gd name="T78" fmla="*/ 8 w 177"/>
                <a:gd name="T79" fmla="*/ 217 h 256"/>
                <a:gd name="T80" fmla="*/ 4 w 177"/>
                <a:gd name="T81" fmla="*/ 201 h 256"/>
                <a:gd name="T82" fmla="*/ 1 w 177"/>
                <a:gd name="T83" fmla="*/ 185 h 256"/>
                <a:gd name="T84" fmla="*/ 0 w 177"/>
                <a:gd name="T85" fmla="*/ 166 h 256"/>
                <a:gd name="T86" fmla="*/ 0 w 177"/>
                <a:gd name="T87" fmla="*/ 147 h 256"/>
                <a:gd name="T88" fmla="*/ 4 w 177"/>
                <a:gd name="T89" fmla="*/ 127 h 256"/>
                <a:gd name="T90" fmla="*/ 10 w 177"/>
                <a:gd name="T91" fmla="*/ 107 h 256"/>
                <a:gd name="T92" fmla="*/ 21 w 177"/>
                <a:gd name="T93" fmla="*/ 86 h 256"/>
                <a:gd name="T94" fmla="*/ 35 w 177"/>
                <a:gd name="T95" fmla="*/ 66 h 256"/>
                <a:gd name="T96" fmla="*/ 55 w 177"/>
                <a:gd name="T97" fmla="*/ 47 h 256"/>
                <a:gd name="T98" fmla="*/ 79 w 177"/>
                <a:gd name="T99" fmla="*/ 29 h 256"/>
                <a:gd name="T100" fmla="*/ 112 w 177"/>
                <a:gd name="T101" fmla="*/ 13 h 256"/>
                <a:gd name="T102" fmla="*/ 150 w 177"/>
                <a:gd name="T103"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7" h="256">
                  <a:moveTo>
                    <a:pt x="150" y="0"/>
                  </a:moveTo>
                  <a:lnTo>
                    <a:pt x="151" y="3"/>
                  </a:lnTo>
                  <a:lnTo>
                    <a:pt x="153" y="8"/>
                  </a:lnTo>
                  <a:lnTo>
                    <a:pt x="157" y="18"/>
                  </a:lnTo>
                  <a:lnTo>
                    <a:pt x="163" y="30"/>
                  </a:lnTo>
                  <a:lnTo>
                    <a:pt x="168" y="46"/>
                  </a:lnTo>
                  <a:lnTo>
                    <a:pt x="172" y="63"/>
                  </a:lnTo>
                  <a:lnTo>
                    <a:pt x="174" y="82"/>
                  </a:lnTo>
                  <a:lnTo>
                    <a:pt x="177" y="101"/>
                  </a:lnTo>
                  <a:lnTo>
                    <a:pt x="177" y="122"/>
                  </a:lnTo>
                  <a:lnTo>
                    <a:pt x="174" y="143"/>
                  </a:lnTo>
                  <a:lnTo>
                    <a:pt x="169" y="164"/>
                  </a:lnTo>
                  <a:lnTo>
                    <a:pt x="160" y="183"/>
                  </a:lnTo>
                  <a:lnTo>
                    <a:pt x="147" y="203"/>
                  </a:lnTo>
                  <a:lnTo>
                    <a:pt x="129" y="220"/>
                  </a:lnTo>
                  <a:lnTo>
                    <a:pt x="105" y="234"/>
                  </a:lnTo>
                  <a:lnTo>
                    <a:pt x="77" y="247"/>
                  </a:lnTo>
                  <a:lnTo>
                    <a:pt x="42" y="256"/>
                  </a:lnTo>
                  <a:lnTo>
                    <a:pt x="44" y="255"/>
                  </a:lnTo>
                  <a:lnTo>
                    <a:pt x="52" y="251"/>
                  </a:lnTo>
                  <a:lnTo>
                    <a:pt x="62" y="244"/>
                  </a:lnTo>
                  <a:lnTo>
                    <a:pt x="75" y="235"/>
                  </a:lnTo>
                  <a:lnTo>
                    <a:pt x="90" y="223"/>
                  </a:lnTo>
                  <a:lnTo>
                    <a:pt x="104" y="208"/>
                  </a:lnTo>
                  <a:lnTo>
                    <a:pt x="117" y="190"/>
                  </a:lnTo>
                  <a:lnTo>
                    <a:pt x="127" y="169"/>
                  </a:lnTo>
                  <a:lnTo>
                    <a:pt x="134" y="144"/>
                  </a:lnTo>
                  <a:lnTo>
                    <a:pt x="131" y="147"/>
                  </a:lnTo>
                  <a:lnTo>
                    <a:pt x="127" y="155"/>
                  </a:lnTo>
                  <a:lnTo>
                    <a:pt x="120" y="168"/>
                  </a:lnTo>
                  <a:lnTo>
                    <a:pt x="109" y="182"/>
                  </a:lnTo>
                  <a:lnTo>
                    <a:pt x="96" y="199"/>
                  </a:lnTo>
                  <a:lnTo>
                    <a:pt x="81" y="214"/>
                  </a:lnTo>
                  <a:lnTo>
                    <a:pt x="62" y="227"/>
                  </a:lnTo>
                  <a:lnTo>
                    <a:pt x="42" y="239"/>
                  </a:lnTo>
                  <a:lnTo>
                    <a:pt x="20" y="246"/>
                  </a:lnTo>
                  <a:lnTo>
                    <a:pt x="18" y="244"/>
                  </a:lnTo>
                  <a:lnTo>
                    <a:pt x="16" y="238"/>
                  </a:lnTo>
                  <a:lnTo>
                    <a:pt x="12" y="229"/>
                  </a:lnTo>
                  <a:lnTo>
                    <a:pt x="8" y="217"/>
                  </a:lnTo>
                  <a:lnTo>
                    <a:pt x="4" y="201"/>
                  </a:lnTo>
                  <a:lnTo>
                    <a:pt x="1" y="185"/>
                  </a:lnTo>
                  <a:lnTo>
                    <a:pt x="0" y="166"/>
                  </a:lnTo>
                  <a:lnTo>
                    <a:pt x="0" y="147"/>
                  </a:lnTo>
                  <a:lnTo>
                    <a:pt x="4" y="127"/>
                  </a:lnTo>
                  <a:lnTo>
                    <a:pt x="10" y="107"/>
                  </a:lnTo>
                  <a:lnTo>
                    <a:pt x="21" y="86"/>
                  </a:lnTo>
                  <a:lnTo>
                    <a:pt x="35" y="66"/>
                  </a:lnTo>
                  <a:lnTo>
                    <a:pt x="55" y="47"/>
                  </a:lnTo>
                  <a:lnTo>
                    <a:pt x="79" y="29"/>
                  </a:lnTo>
                  <a:lnTo>
                    <a:pt x="112" y="13"/>
                  </a:lnTo>
                  <a:lnTo>
                    <a:pt x="150" y="0"/>
                  </a:lnTo>
                  <a:close/>
                </a:path>
              </a:pathLst>
            </a:custGeom>
            <a:solidFill>
              <a:schemeClr val="accent3">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4" name="任意多边形: 形状 33"/>
            <p:cNvSpPr/>
            <p:nvPr/>
          </p:nvSpPr>
          <p:spPr bwMode="auto">
            <a:xfrm>
              <a:off x="3541365" y="1831181"/>
              <a:ext cx="423863" cy="279400"/>
            </a:xfrm>
            <a:custGeom>
              <a:avLst/>
              <a:gdLst>
                <a:gd name="T0" fmla="*/ 145 w 267"/>
                <a:gd name="T1" fmla="*/ 0 h 176"/>
                <a:gd name="T2" fmla="*/ 171 w 267"/>
                <a:gd name="T3" fmla="*/ 2 h 176"/>
                <a:gd name="T4" fmla="*/ 200 w 267"/>
                <a:gd name="T5" fmla="*/ 7 h 176"/>
                <a:gd name="T6" fmla="*/ 232 w 267"/>
                <a:gd name="T7" fmla="*/ 19 h 176"/>
                <a:gd name="T8" fmla="*/ 267 w 267"/>
                <a:gd name="T9" fmla="*/ 35 h 176"/>
                <a:gd name="T10" fmla="*/ 265 w 267"/>
                <a:gd name="T11" fmla="*/ 37 h 176"/>
                <a:gd name="T12" fmla="*/ 263 w 267"/>
                <a:gd name="T13" fmla="*/ 43 h 176"/>
                <a:gd name="T14" fmla="*/ 259 w 267"/>
                <a:gd name="T15" fmla="*/ 54 h 176"/>
                <a:gd name="T16" fmla="*/ 254 w 267"/>
                <a:gd name="T17" fmla="*/ 65 h 176"/>
                <a:gd name="T18" fmla="*/ 246 w 267"/>
                <a:gd name="T19" fmla="*/ 80 h 176"/>
                <a:gd name="T20" fmla="*/ 237 w 267"/>
                <a:gd name="T21" fmla="*/ 94 h 176"/>
                <a:gd name="T22" fmla="*/ 226 w 267"/>
                <a:gd name="T23" fmla="*/ 111 h 176"/>
                <a:gd name="T24" fmla="*/ 213 w 267"/>
                <a:gd name="T25" fmla="*/ 126 h 176"/>
                <a:gd name="T26" fmla="*/ 199 w 267"/>
                <a:gd name="T27" fmla="*/ 141 h 176"/>
                <a:gd name="T28" fmla="*/ 182 w 267"/>
                <a:gd name="T29" fmla="*/ 154 h 176"/>
                <a:gd name="T30" fmla="*/ 164 w 267"/>
                <a:gd name="T31" fmla="*/ 164 h 176"/>
                <a:gd name="T32" fmla="*/ 143 w 267"/>
                <a:gd name="T33" fmla="*/ 172 h 176"/>
                <a:gd name="T34" fmla="*/ 121 w 267"/>
                <a:gd name="T35" fmla="*/ 176 h 176"/>
                <a:gd name="T36" fmla="*/ 96 w 267"/>
                <a:gd name="T37" fmla="*/ 174 h 176"/>
                <a:gd name="T38" fmla="*/ 69 w 267"/>
                <a:gd name="T39" fmla="*/ 169 h 176"/>
                <a:gd name="T40" fmla="*/ 41 w 267"/>
                <a:gd name="T41" fmla="*/ 157 h 176"/>
                <a:gd name="T42" fmla="*/ 9 w 267"/>
                <a:gd name="T43" fmla="*/ 139 h 176"/>
                <a:gd name="T44" fmla="*/ 12 w 267"/>
                <a:gd name="T45" fmla="*/ 141 h 176"/>
                <a:gd name="T46" fmla="*/ 20 w 267"/>
                <a:gd name="T47" fmla="*/ 143 h 176"/>
                <a:gd name="T48" fmla="*/ 31 w 267"/>
                <a:gd name="T49" fmla="*/ 146 h 176"/>
                <a:gd name="T50" fmla="*/ 48 w 267"/>
                <a:gd name="T51" fmla="*/ 148 h 176"/>
                <a:gd name="T52" fmla="*/ 67 w 267"/>
                <a:gd name="T53" fmla="*/ 150 h 176"/>
                <a:gd name="T54" fmla="*/ 87 w 267"/>
                <a:gd name="T55" fmla="*/ 150 h 176"/>
                <a:gd name="T56" fmla="*/ 108 w 267"/>
                <a:gd name="T57" fmla="*/ 146 h 176"/>
                <a:gd name="T58" fmla="*/ 130 w 267"/>
                <a:gd name="T59" fmla="*/ 138 h 176"/>
                <a:gd name="T60" fmla="*/ 152 w 267"/>
                <a:gd name="T61" fmla="*/ 125 h 176"/>
                <a:gd name="T62" fmla="*/ 150 w 267"/>
                <a:gd name="T63" fmla="*/ 126 h 176"/>
                <a:gd name="T64" fmla="*/ 141 w 267"/>
                <a:gd name="T65" fmla="*/ 129 h 176"/>
                <a:gd name="T66" fmla="*/ 126 w 267"/>
                <a:gd name="T67" fmla="*/ 131 h 176"/>
                <a:gd name="T68" fmla="*/ 109 w 267"/>
                <a:gd name="T69" fmla="*/ 135 h 176"/>
                <a:gd name="T70" fmla="*/ 89 w 267"/>
                <a:gd name="T71" fmla="*/ 138 h 176"/>
                <a:gd name="T72" fmla="*/ 67 w 267"/>
                <a:gd name="T73" fmla="*/ 138 h 176"/>
                <a:gd name="T74" fmla="*/ 43 w 267"/>
                <a:gd name="T75" fmla="*/ 134 h 176"/>
                <a:gd name="T76" fmla="*/ 21 w 267"/>
                <a:gd name="T77" fmla="*/ 128 h 176"/>
                <a:gd name="T78" fmla="*/ 0 w 267"/>
                <a:gd name="T79" fmla="*/ 116 h 176"/>
                <a:gd name="T80" fmla="*/ 0 w 267"/>
                <a:gd name="T81" fmla="*/ 115 h 176"/>
                <a:gd name="T82" fmla="*/ 3 w 267"/>
                <a:gd name="T83" fmla="*/ 109 h 176"/>
                <a:gd name="T84" fmla="*/ 7 w 267"/>
                <a:gd name="T85" fmla="*/ 100 h 176"/>
                <a:gd name="T86" fmla="*/ 12 w 267"/>
                <a:gd name="T87" fmla="*/ 90 h 176"/>
                <a:gd name="T88" fmla="*/ 18 w 267"/>
                <a:gd name="T89" fmla="*/ 78 h 176"/>
                <a:gd name="T90" fmla="*/ 26 w 267"/>
                <a:gd name="T91" fmla="*/ 65 h 176"/>
                <a:gd name="T92" fmla="*/ 37 w 267"/>
                <a:gd name="T93" fmla="*/ 52 h 176"/>
                <a:gd name="T94" fmla="*/ 50 w 267"/>
                <a:gd name="T95" fmla="*/ 39 h 176"/>
                <a:gd name="T96" fmla="*/ 64 w 267"/>
                <a:gd name="T97" fmla="*/ 28 h 176"/>
                <a:gd name="T98" fmla="*/ 81 w 267"/>
                <a:gd name="T99" fmla="*/ 17 h 176"/>
                <a:gd name="T100" fmla="*/ 100 w 267"/>
                <a:gd name="T101" fmla="*/ 8 h 176"/>
                <a:gd name="T102" fmla="*/ 121 w 267"/>
                <a:gd name="T103" fmla="*/ 3 h 176"/>
                <a:gd name="T104" fmla="*/ 145 w 267"/>
                <a:gd name="T105"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7" h="176">
                  <a:moveTo>
                    <a:pt x="145" y="0"/>
                  </a:moveTo>
                  <a:lnTo>
                    <a:pt x="171" y="2"/>
                  </a:lnTo>
                  <a:lnTo>
                    <a:pt x="200" y="7"/>
                  </a:lnTo>
                  <a:lnTo>
                    <a:pt x="232" y="19"/>
                  </a:lnTo>
                  <a:lnTo>
                    <a:pt x="267" y="35"/>
                  </a:lnTo>
                  <a:lnTo>
                    <a:pt x="265" y="37"/>
                  </a:lnTo>
                  <a:lnTo>
                    <a:pt x="263" y="43"/>
                  </a:lnTo>
                  <a:lnTo>
                    <a:pt x="259" y="54"/>
                  </a:lnTo>
                  <a:lnTo>
                    <a:pt x="254" y="65"/>
                  </a:lnTo>
                  <a:lnTo>
                    <a:pt x="246" y="80"/>
                  </a:lnTo>
                  <a:lnTo>
                    <a:pt x="237" y="94"/>
                  </a:lnTo>
                  <a:lnTo>
                    <a:pt x="226" y="111"/>
                  </a:lnTo>
                  <a:lnTo>
                    <a:pt x="213" y="126"/>
                  </a:lnTo>
                  <a:lnTo>
                    <a:pt x="199" y="141"/>
                  </a:lnTo>
                  <a:lnTo>
                    <a:pt x="182" y="154"/>
                  </a:lnTo>
                  <a:lnTo>
                    <a:pt x="164" y="164"/>
                  </a:lnTo>
                  <a:lnTo>
                    <a:pt x="143" y="172"/>
                  </a:lnTo>
                  <a:lnTo>
                    <a:pt x="121" y="176"/>
                  </a:lnTo>
                  <a:lnTo>
                    <a:pt x="96" y="174"/>
                  </a:lnTo>
                  <a:lnTo>
                    <a:pt x="69" y="169"/>
                  </a:lnTo>
                  <a:lnTo>
                    <a:pt x="41" y="157"/>
                  </a:lnTo>
                  <a:lnTo>
                    <a:pt x="9" y="139"/>
                  </a:lnTo>
                  <a:lnTo>
                    <a:pt x="12" y="141"/>
                  </a:lnTo>
                  <a:lnTo>
                    <a:pt x="20" y="143"/>
                  </a:lnTo>
                  <a:lnTo>
                    <a:pt x="31" y="146"/>
                  </a:lnTo>
                  <a:lnTo>
                    <a:pt x="48" y="148"/>
                  </a:lnTo>
                  <a:lnTo>
                    <a:pt x="67" y="150"/>
                  </a:lnTo>
                  <a:lnTo>
                    <a:pt x="87" y="150"/>
                  </a:lnTo>
                  <a:lnTo>
                    <a:pt x="108" y="146"/>
                  </a:lnTo>
                  <a:lnTo>
                    <a:pt x="130" y="138"/>
                  </a:lnTo>
                  <a:lnTo>
                    <a:pt x="152" y="125"/>
                  </a:lnTo>
                  <a:lnTo>
                    <a:pt x="150" y="126"/>
                  </a:lnTo>
                  <a:lnTo>
                    <a:pt x="141" y="129"/>
                  </a:lnTo>
                  <a:lnTo>
                    <a:pt x="126" y="131"/>
                  </a:lnTo>
                  <a:lnTo>
                    <a:pt x="109" y="135"/>
                  </a:lnTo>
                  <a:lnTo>
                    <a:pt x="89" y="138"/>
                  </a:lnTo>
                  <a:lnTo>
                    <a:pt x="67" y="138"/>
                  </a:lnTo>
                  <a:lnTo>
                    <a:pt x="43" y="134"/>
                  </a:lnTo>
                  <a:lnTo>
                    <a:pt x="21" y="128"/>
                  </a:lnTo>
                  <a:lnTo>
                    <a:pt x="0" y="116"/>
                  </a:lnTo>
                  <a:lnTo>
                    <a:pt x="0" y="115"/>
                  </a:lnTo>
                  <a:lnTo>
                    <a:pt x="3" y="109"/>
                  </a:lnTo>
                  <a:lnTo>
                    <a:pt x="7" y="100"/>
                  </a:lnTo>
                  <a:lnTo>
                    <a:pt x="12" y="90"/>
                  </a:lnTo>
                  <a:lnTo>
                    <a:pt x="18" y="78"/>
                  </a:lnTo>
                  <a:lnTo>
                    <a:pt x="26" y="65"/>
                  </a:lnTo>
                  <a:lnTo>
                    <a:pt x="37" y="52"/>
                  </a:lnTo>
                  <a:lnTo>
                    <a:pt x="50" y="39"/>
                  </a:lnTo>
                  <a:lnTo>
                    <a:pt x="64" y="28"/>
                  </a:lnTo>
                  <a:lnTo>
                    <a:pt x="81" y="17"/>
                  </a:lnTo>
                  <a:lnTo>
                    <a:pt x="100" y="8"/>
                  </a:lnTo>
                  <a:lnTo>
                    <a:pt x="121" y="3"/>
                  </a:lnTo>
                  <a:lnTo>
                    <a:pt x="145" y="0"/>
                  </a:lnTo>
                  <a:close/>
                </a:path>
              </a:pathLst>
            </a:custGeom>
            <a:solidFill>
              <a:schemeClr val="accent3">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5" name="任意多边形: 形状 34"/>
            <p:cNvSpPr/>
            <p:nvPr/>
          </p:nvSpPr>
          <p:spPr bwMode="auto">
            <a:xfrm>
              <a:off x="3631853" y="2258219"/>
              <a:ext cx="423863" cy="280988"/>
            </a:xfrm>
            <a:custGeom>
              <a:avLst/>
              <a:gdLst>
                <a:gd name="T0" fmla="*/ 145 w 267"/>
                <a:gd name="T1" fmla="*/ 0 h 177"/>
                <a:gd name="T2" fmla="*/ 172 w 267"/>
                <a:gd name="T3" fmla="*/ 3 h 177"/>
                <a:gd name="T4" fmla="*/ 201 w 267"/>
                <a:gd name="T5" fmla="*/ 8 h 177"/>
                <a:gd name="T6" fmla="*/ 232 w 267"/>
                <a:gd name="T7" fmla="*/ 20 h 177"/>
                <a:gd name="T8" fmla="*/ 267 w 267"/>
                <a:gd name="T9" fmla="*/ 36 h 177"/>
                <a:gd name="T10" fmla="*/ 267 w 267"/>
                <a:gd name="T11" fmla="*/ 38 h 177"/>
                <a:gd name="T12" fmla="*/ 264 w 267"/>
                <a:gd name="T13" fmla="*/ 44 h 177"/>
                <a:gd name="T14" fmla="*/ 260 w 267"/>
                <a:gd name="T15" fmla="*/ 53 h 177"/>
                <a:gd name="T16" fmla="*/ 254 w 267"/>
                <a:gd name="T17" fmla="*/ 66 h 177"/>
                <a:gd name="T18" fmla="*/ 247 w 267"/>
                <a:gd name="T19" fmla="*/ 81 h 177"/>
                <a:gd name="T20" fmla="*/ 238 w 267"/>
                <a:gd name="T21" fmla="*/ 95 h 177"/>
                <a:gd name="T22" fmla="*/ 227 w 267"/>
                <a:gd name="T23" fmla="*/ 112 h 177"/>
                <a:gd name="T24" fmla="*/ 214 w 267"/>
                <a:gd name="T25" fmla="*/ 127 h 177"/>
                <a:gd name="T26" fmla="*/ 199 w 267"/>
                <a:gd name="T27" fmla="*/ 142 h 177"/>
                <a:gd name="T28" fmla="*/ 182 w 267"/>
                <a:gd name="T29" fmla="*/ 155 h 177"/>
                <a:gd name="T30" fmla="*/ 164 w 267"/>
                <a:gd name="T31" fmla="*/ 165 h 177"/>
                <a:gd name="T32" fmla="*/ 143 w 267"/>
                <a:gd name="T33" fmla="*/ 173 h 177"/>
                <a:gd name="T34" fmla="*/ 121 w 267"/>
                <a:gd name="T35" fmla="*/ 177 h 177"/>
                <a:gd name="T36" fmla="*/ 97 w 267"/>
                <a:gd name="T37" fmla="*/ 175 h 177"/>
                <a:gd name="T38" fmla="*/ 69 w 267"/>
                <a:gd name="T39" fmla="*/ 170 h 177"/>
                <a:gd name="T40" fmla="*/ 41 w 267"/>
                <a:gd name="T41" fmla="*/ 158 h 177"/>
                <a:gd name="T42" fmla="*/ 10 w 267"/>
                <a:gd name="T43" fmla="*/ 140 h 177"/>
                <a:gd name="T44" fmla="*/ 12 w 267"/>
                <a:gd name="T45" fmla="*/ 142 h 177"/>
                <a:gd name="T46" fmla="*/ 20 w 267"/>
                <a:gd name="T47" fmla="*/ 144 h 177"/>
                <a:gd name="T48" fmla="*/ 33 w 267"/>
                <a:gd name="T49" fmla="*/ 147 h 177"/>
                <a:gd name="T50" fmla="*/ 49 w 267"/>
                <a:gd name="T51" fmla="*/ 149 h 177"/>
                <a:gd name="T52" fmla="*/ 67 w 267"/>
                <a:gd name="T53" fmla="*/ 151 h 177"/>
                <a:gd name="T54" fmla="*/ 88 w 267"/>
                <a:gd name="T55" fmla="*/ 151 h 177"/>
                <a:gd name="T56" fmla="*/ 110 w 267"/>
                <a:gd name="T57" fmla="*/ 147 h 177"/>
                <a:gd name="T58" fmla="*/ 132 w 267"/>
                <a:gd name="T59" fmla="*/ 139 h 177"/>
                <a:gd name="T60" fmla="*/ 154 w 267"/>
                <a:gd name="T61" fmla="*/ 126 h 177"/>
                <a:gd name="T62" fmla="*/ 150 w 267"/>
                <a:gd name="T63" fmla="*/ 127 h 177"/>
                <a:gd name="T64" fmla="*/ 141 w 267"/>
                <a:gd name="T65" fmla="*/ 130 h 177"/>
                <a:gd name="T66" fmla="*/ 127 w 267"/>
                <a:gd name="T67" fmla="*/ 132 h 177"/>
                <a:gd name="T68" fmla="*/ 110 w 267"/>
                <a:gd name="T69" fmla="*/ 136 h 177"/>
                <a:gd name="T70" fmla="*/ 89 w 267"/>
                <a:gd name="T71" fmla="*/ 138 h 177"/>
                <a:gd name="T72" fmla="*/ 67 w 267"/>
                <a:gd name="T73" fmla="*/ 139 h 177"/>
                <a:gd name="T74" fmla="*/ 45 w 267"/>
                <a:gd name="T75" fmla="*/ 135 h 177"/>
                <a:gd name="T76" fmla="*/ 21 w 267"/>
                <a:gd name="T77" fmla="*/ 129 h 177"/>
                <a:gd name="T78" fmla="*/ 0 w 267"/>
                <a:gd name="T79" fmla="*/ 117 h 177"/>
                <a:gd name="T80" fmla="*/ 2 w 267"/>
                <a:gd name="T81" fmla="*/ 116 h 177"/>
                <a:gd name="T82" fmla="*/ 3 w 267"/>
                <a:gd name="T83" fmla="*/ 110 h 177"/>
                <a:gd name="T84" fmla="*/ 7 w 267"/>
                <a:gd name="T85" fmla="*/ 101 h 177"/>
                <a:gd name="T86" fmla="*/ 12 w 267"/>
                <a:gd name="T87" fmla="*/ 91 h 177"/>
                <a:gd name="T88" fmla="*/ 19 w 267"/>
                <a:gd name="T89" fmla="*/ 79 h 177"/>
                <a:gd name="T90" fmla="*/ 28 w 267"/>
                <a:gd name="T91" fmla="*/ 66 h 177"/>
                <a:gd name="T92" fmla="*/ 38 w 267"/>
                <a:gd name="T93" fmla="*/ 53 h 177"/>
                <a:gd name="T94" fmla="*/ 50 w 267"/>
                <a:gd name="T95" fmla="*/ 40 h 177"/>
                <a:gd name="T96" fmla="*/ 64 w 267"/>
                <a:gd name="T97" fmla="*/ 29 h 177"/>
                <a:gd name="T98" fmla="*/ 81 w 267"/>
                <a:gd name="T99" fmla="*/ 18 h 177"/>
                <a:gd name="T100" fmla="*/ 101 w 267"/>
                <a:gd name="T101" fmla="*/ 9 h 177"/>
                <a:gd name="T102" fmla="*/ 121 w 267"/>
                <a:gd name="T103" fmla="*/ 3 h 177"/>
                <a:gd name="T104" fmla="*/ 145 w 267"/>
                <a:gd name="T105"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7" h="177">
                  <a:moveTo>
                    <a:pt x="145" y="0"/>
                  </a:moveTo>
                  <a:lnTo>
                    <a:pt x="172" y="3"/>
                  </a:lnTo>
                  <a:lnTo>
                    <a:pt x="201" y="8"/>
                  </a:lnTo>
                  <a:lnTo>
                    <a:pt x="232" y="20"/>
                  </a:lnTo>
                  <a:lnTo>
                    <a:pt x="267" y="36"/>
                  </a:lnTo>
                  <a:lnTo>
                    <a:pt x="267" y="38"/>
                  </a:lnTo>
                  <a:lnTo>
                    <a:pt x="264" y="44"/>
                  </a:lnTo>
                  <a:lnTo>
                    <a:pt x="260" y="53"/>
                  </a:lnTo>
                  <a:lnTo>
                    <a:pt x="254" y="66"/>
                  </a:lnTo>
                  <a:lnTo>
                    <a:pt x="247" y="81"/>
                  </a:lnTo>
                  <a:lnTo>
                    <a:pt x="238" y="95"/>
                  </a:lnTo>
                  <a:lnTo>
                    <a:pt x="227" y="112"/>
                  </a:lnTo>
                  <a:lnTo>
                    <a:pt x="214" y="127"/>
                  </a:lnTo>
                  <a:lnTo>
                    <a:pt x="199" y="142"/>
                  </a:lnTo>
                  <a:lnTo>
                    <a:pt x="182" y="155"/>
                  </a:lnTo>
                  <a:lnTo>
                    <a:pt x="164" y="165"/>
                  </a:lnTo>
                  <a:lnTo>
                    <a:pt x="143" y="173"/>
                  </a:lnTo>
                  <a:lnTo>
                    <a:pt x="121" y="177"/>
                  </a:lnTo>
                  <a:lnTo>
                    <a:pt x="97" y="175"/>
                  </a:lnTo>
                  <a:lnTo>
                    <a:pt x="69" y="170"/>
                  </a:lnTo>
                  <a:lnTo>
                    <a:pt x="41" y="158"/>
                  </a:lnTo>
                  <a:lnTo>
                    <a:pt x="10" y="140"/>
                  </a:lnTo>
                  <a:lnTo>
                    <a:pt x="12" y="142"/>
                  </a:lnTo>
                  <a:lnTo>
                    <a:pt x="20" y="144"/>
                  </a:lnTo>
                  <a:lnTo>
                    <a:pt x="33" y="147"/>
                  </a:lnTo>
                  <a:lnTo>
                    <a:pt x="49" y="149"/>
                  </a:lnTo>
                  <a:lnTo>
                    <a:pt x="67" y="151"/>
                  </a:lnTo>
                  <a:lnTo>
                    <a:pt x="88" y="151"/>
                  </a:lnTo>
                  <a:lnTo>
                    <a:pt x="110" y="147"/>
                  </a:lnTo>
                  <a:lnTo>
                    <a:pt x="132" y="139"/>
                  </a:lnTo>
                  <a:lnTo>
                    <a:pt x="154" y="126"/>
                  </a:lnTo>
                  <a:lnTo>
                    <a:pt x="150" y="127"/>
                  </a:lnTo>
                  <a:lnTo>
                    <a:pt x="141" y="130"/>
                  </a:lnTo>
                  <a:lnTo>
                    <a:pt x="127" y="132"/>
                  </a:lnTo>
                  <a:lnTo>
                    <a:pt x="110" y="136"/>
                  </a:lnTo>
                  <a:lnTo>
                    <a:pt x="89" y="138"/>
                  </a:lnTo>
                  <a:lnTo>
                    <a:pt x="67" y="139"/>
                  </a:lnTo>
                  <a:lnTo>
                    <a:pt x="45" y="135"/>
                  </a:lnTo>
                  <a:lnTo>
                    <a:pt x="21" y="129"/>
                  </a:lnTo>
                  <a:lnTo>
                    <a:pt x="0" y="117"/>
                  </a:lnTo>
                  <a:lnTo>
                    <a:pt x="2" y="116"/>
                  </a:lnTo>
                  <a:lnTo>
                    <a:pt x="3" y="110"/>
                  </a:lnTo>
                  <a:lnTo>
                    <a:pt x="7" y="101"/>
                  </a:lnTo>
                  <a:lnTo>
                    <a:pt x="12" y="91"/>
                  </a:lnTo>
                  <a:lnTo>
                    <a:pt x="19" y="79"/>
                  </a:lnTo>
                  <a:lnTo>
                    <a:pt x="28" y="66"/>
                  </a:lnTo>
                  <a:lnTo>
                    <a:pt x="38" y="53"/>
                  </a:lnTo>
                  <a:lnTo>
                    <a:pt x="50" y="40"/>
                  </a:lnTo>
                  <a:lnTo>
                    <a:pt x="64" y="29"/>
                  </a:lnTo>
                  <a:lnTo>
                    <a:pt x="81" y="18"/>
                  </a:lnTo>
                  <a:lnTo>
                    <a:pt x="101" y="9"/>
                  </a:lnTo>
                  <a:lnTo>
                    <a:pt x="121" y="3"/>
                  </a:lnTo>
                  <a:lnTo>
                    <a:pt x="145" y="0"/>
                  </a:lnTo>
                  <a:close/>
                </a:path>
              </a:pathLst>
            </a:custGeom>
            <a:solidFill>
              <a:schemeClr val="accent3">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6" name="任意多边形: 形状 35"/>
            <p:cNvSpPr/>
            <p:nvPr/>
          </p:nvSpPr>
          <p:spPr bwMode="auto">
            <a:xfrm>
              <a:off x="4027140" y="2499519"/>
              <a:ext cx="422275" cy="277813"/>
            </a:xfrm>
            <a:custGeom>
              <a:avLst/>
              <a:gdLst>
                <a:gd name="T0" fmla="*/ 145 w 266"/>
                <a:gd name="T1" fmla="*/ 0 h 175"/>
                <a:gd name="T2" fmla="*/ 171 w 266"/>
                <a:gd name="T3" fmla="*/ 1 h 175"/>
                <a:gd name="T4" fmla="*/ 200 w 266"/>
                <a:gd name="T5" fmla="*/ 8 h 175"/>
                <a:gd name="T6" fmla="*/ 232 w 266"/>
                <a:gd name="T7" fmla="*/ 18 h 175"/>
                <a:gd name="T8" fmla="*/ 266 w 266"/>
                <a:gd name="T9" fmla="*/ 35 h 175"/>
                <a:gd name="T10" fmla="*/ 266 w 266"/>
                <a:gd name="T11" fmla="*/ 38 h 175"/>
                <a:gd name="T12" fmla="*/ 264 w 266"/>
                <a:gd name="T13" fmla="*/ 44 h 175"/>
                <a:gd name="T14" fmla="*/ 260 w 266"/>
                <a:gd name="T15" fmla="*/ 53 h 175"/>
                <a:gd name="T16" fmla="*/ 253 w 266"/>
                <a:gd name="T17" fmla="*/ 66 h 175"/>
                <a:gd name="T18" fmla="*/ 247 w 266"/>
                <a:gd name="T19" fmla="*/ 79 h 175"/>
                <a:gd name="T20" fmla="*/ 238 w 266"/>
                <a:gd name="T21" fmla="*/ 95 h 175"/>
                <a:gd name="T22" fmla="*/ 226 w 266"/>
                <a:gd name="T23" fmla="*/ 110 h 175"/>
                <a:gd name="T24" fmla="*/ 213 w 266"/>
                <a:gd name="T25" fmla="*/ 126 h 175"/>
                <a:gd name="T26" fmla="*/ 199 w 266"/>
                <a:gd name="T27" fmla="*/ 141 h 175"/>
                <a:gd name="T28" fmla="*/ 182 w 266"/>
                <a:gd name="T29" fmla="*/ 153 h 175"/>
                <a:gd name="T30" fmla="*/ 163 w 266"/>
                <a:gd name="T31" fmla="*/ 165 h 175"/>
                <a:gd name="T32" fmla="*/ 143 w 266"/>
                <a:gd name="T33" fmla="*/ 173 h 175"/>
                <a:gd name="T34" fmla="*/ 121 w 266"/>
                <a:gd name="T35" fmla="*/ 175 h 175"/>
                <a:gd name="T36" fmla="*/ 96 w 266"/>
                <a:gd name="T37" fmla="*/ 175 h 175"/>
                <a:gd name="T38" fmla="*/ 70 w 266"/>
                <a:gd name="T39" fmla="*/ 169 h 175"/>
                <a:gd name="T40" fmla="*/ 40 w 266"/>
                <a:gd name="T41" fmla="*/ 157 h 175"/>
                <a:gd name="T42" fmla="*/ 9 w 266"/>
                <a:gd name="T43" fmla="*/ 139 h 175"/>
                <a:gd name="T44" fmla="*/ 13 w 266"/>
                <a:gd name="T45" fmla="*/ 140 h 175"/>
                <a:gd name="T46" fmla="*/ 20 w 266"/>
                <a:gd name="T47" fmla="*/ 143 h 175"/>
                <a:gd name="T48" fmla="*/ 32 w 266"/>
                <a:gd name="T49" fmla="*/ 147 h 175"/>
                <a:gd name="T50" fmla="*/ 48 w 266"/>
                <a:gd name="T51" fmla="*/ 149 h 175"/>
                <a:gd name="T52" fmla="*/ 66 w 266"/>
                <a:gd name="T53" fmla="*/ 151 h 175"/>
                <a:gd name="T54" fmla="*/ 87 w 266"/>
                <a:gd name="T55" fmla="*/ 151 h 175"/>
                <a:gd name="T56" fmla="*/ 109 w 266"/>
                <a:gd name="T57" fmla="*/ 147 h 175"/>
                <a:gd name="T58" fmla="*/ 131 w 266"/>
                <a:gd name="T59" fmla="*/ 138 h 175"/>
                <a:gd name="T60" fmla="*/ 153 w 266"/>
                <a:gd name="T61" fmla="*/ 125 h 175"/>
                <a:gd name="T62" fmla="*/ 149 w 266"/>
                <a:gd name="T63" fmla="*/ 126 h 175"/>
                <a:gd name="T64" fmla="*/ 140 w 266"/>
                <a:gd name="T65" fmla="*/ 128 h 175"/>
                <a:gd name="T66" fmla="*/ 127 w 266"/>
                <a:gd name="T67" fmla="*/ 132 h 175"/>
                <a:gd name="T68" fmla="*/ 109 w 266"/>
                <a:gd name="T69" fmla="*/ 136 h 175"/>
                <a:gd name="T70" fmla="*/ 88 w 266"/>
                <a:gd name="T71" fmla="*/ 138 h 175"/>
                <a:gd name="T72" fmla="*/ 66 w 266"/>
                <a:gd name="T73" fmla="*/ 138 h 175"/>
                <a:gd name="T74" fmla="*/ 44 w 266"/>
                <a:gd name="T75" fmla="*/ 135 h 175"/>
                <a:gd name="T76" fmla="*/ 22 w 266"/>
                <a:gd name="T77" fmla="*/ 128 h 175"/>
                <a:gd name="T78" fmla="*/ 0 w 266"/>
                <a:gd name="T79" fmla="*/ 117 h 175"/>
                <a:gd name="T80" fmla="*/ 1 w 266"/>
                <a:gd name="T81" fmla="*/ 114 h 175"/>
                <a:gd name="T82" fmla="*/ 2 w 266"/>
                <a:gd name="T83" fmla="*/ 109 h 175"/>
                <a:gd name="T84" fmla="*/ 6 w 266"/>
                <a:gd name="T85" fmla="*/ 101 h 175"/>
                <a:gd name="T86" fmla="*/ 11 w 266"/>
                <a:gd name="T87" fmla="*/ 91 h 175"/>
                <a:gd name="T88" fmla="*/ 18 w 266"/>
                <a:gd name="T89" fmla="*/ 79 h 175"/>
                <a:gd name="T90" fmla="*/ 27 w 266"/>
                <a:gd name="T91" fmla="*/ 66 h 175"/>
                <a:gd name="T92" fmla="*/ 37 w 266"/>
                <a:gd name="T93" fmla="*/ 53 h 175"/>
                <a:gd name="T94" fmla="*/ 49 w 266"/>
                <a:gd name="T95" fmla="*/ 40 h 175"/>
                <a:gd name="T96" fmla="*/ 65 w 266"/>
                <a:gd name="T97" fmla="*/ 27 h 175"/>
                <a:gd name="T98" fmla="*/ 80 w 266"/>
                <a:gd name="T99" fmla="*/ 17 h 175"/>
                <a:gd name="T100" fmla="*/ 100 w 266"/>
                <a:gd name="T101" fmla="*/ 9 h 175"/>
                <a:gd name="T102" fmla="*/ 121 w 266"/>
                <a:gd name="T103" fmla="*/ 3 h 175"/>
                <a:gd name="T104" fmla="*/ 145 w 266"/>
                <a:gd name="T105"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6" h="175">
                  <a:moveTo>
                    <a:pt x="145" y="0"/>
                  </a:moveTo>
                  <a:lnTo>
                    <a:pt x="171" y="1"/>
                  </a:lnTo>
                  <a:lnTo>
                    <a:pt x="200" y="8"/>
                  </a:lnTo>
                  <a:lnTo>
                    <a:pt x="232" y="18"/>
                  </a:lnTo>
                  <a:lnTo>
                    <a:pt x="266" y="35"/>
                  </a:lnTo>
                  <a:lnTo>
                    <a:pt x="266" y="38"/>
                  </a:lnTo>
                  <a:lnTo>
                    <a:pt x="264" y="44"/>
                  </a:lnTo>
                  <a:lnTo>
                    <a:pt x="260" y="53"/>
                  </a:lnTo>
                  <a:lnTo>
                    <a:pt x="253" y="66"/>
                  </a:lnTo>
                  <a:lnTo>
                    <a:pt x="247" y="79"/>
                  </a:lnTo>
                  <a:lnTo>
                    <a:pt x="238" y="95"/>
                  </a:lnTo>
                  <a:lnTo>
                    <a:pt x="226" y="110"/>
                  </a:lnTo>
                  <a:lnTo>
                    <a:pt x="213" y="126"/>
                  </a:lnTo>
                  <a:lnTo>
                    <a:pt x="199" y="141"/>
                  </a:lnTo>
                  <a:lnTo>
                    <a:pt x="182" y="153"/>
                  </a:lnTo>
                  <a:lnTo>
                    <a:pt x="163" y="165"/>
                  </a:lnTo>
                  <a:lnTo>
                    <a:pt x="143" y="173"/>
                  </a:lnTo>
                  <a:lnTo>
                    <a:pt x="121" y="175"/>
                  </a:lnTo>
                  <a:lnTo>
                    <a:pt x="96" y="175"/>
                  </a:lnTo>
                  <a:lnTo>
                    <a:pt x="70" y="169"/>
                  </a:lnTo>
                  <a:lnTo>
                    <a:pt x="40" y="157"/>
                  </a:lnTo>
                  <a:lnTo>
                    <a:pt x="9" y="139"/>
                  </a:lnTo>
                  <a:lnTo>
                    <a:pt x="13" y="140"/>
                  </a:lnTo>
                  <a:lnTo>
                    <a:pt x="20" y="143"/>
                  </a:lnTo>
                  <a:lnTo>
                    <a:pt x="32" y="147"/>
                  </a:lnTo>
                  <a:lnTo>
                    <a:pt x="48" y="149"/>
                  </a:lnTo>
                  <a:lnTo>
                    <a:pt x="66" y="151"/>
                  </a:lnTo>
                  <a:lnTo>
                    <a:pt x="87" y="151"/>
                  </a:lnTo>
                  <a:lnTo>
                    <a:pt x="109" y="147"/>
                  </a:lnTo>
                  <a:lnTo>
                    <a:pt x="131" y="138"/>
                  </a:lnTo>
                  <a:lnTo>
                    <a:pt x="153" y="125"/>
                  </a:lnTo>
                  <a:lnTo>
                    <a:pt x="149" y="126"/>
                  </a:lnTo>
                  <a:lnTo>
                    <a:pt x="140" y="128"/>
                  </a:lnTo>
                  <a:lnTo>
                    <a:pt x="127" y="132"/>
                  </a:lnTo>
                  <a:lnTo>
                    <a:pt x="109" y="136"/>
                  </a:lnTo>
                  <a:lnTo>
                    <a:pt x="88" y="138"/>
                  </a:lnTo>
                  <a:lnTo>
                    <a:pt x="66" y="138"/>
                  </a:lnTo>
                  <a:lnTo>
                    <a:pt x="44" y="135"/>
                  </a:lnTo>
                  <a:lnTo>
                    <a:pt x="22" y="128"/>
                  </a:lnTo>
                  <a:lnTo>
                    <a:pt x="0" y="117"/>
                  </a:lnTo>
                  <a:lnTo>
                    <a:pt x="1" y="114"/>
                  </a:lnTo>
                  <a:lnTo>
                    <a:pt x="2" y="109"/>
                  </a:lnTo>
                  <a:lnTo>
                    <a:pt x="6" y="101"/>
                  </a:lnTo>
                  <a:lnTo>
                    <a:pt x="11" y="91"/>
                  </a:lnTo>
                  <a:lnTo>
                    <a:pt x="18" y="79"/>
                  </a:lnTo>
                  <a:lnTo>
                    <a:pt x="27" y="66"/>
                  </a:lnTo>
                  <a:lnTo>
                    <a:pt x="37" y="53"/>
                  </a:lnTo>
                  <a:lnTo>
                    <a:pt x="49" y="40"/>
                  </a:lnTo>
                  <a:lnTo>
                    <a:pt x="65" y="27"/>
                  </a:lnTo>
                  <a:lnTo>
                    <a:pt x="80" y="17"/>
                  </a:lnTo>
                  <a:lnTo>
                    <a:pt x="100" y="9"/>
                  </a:lnTo>
                  <a:lnTo>
                    <a:pt x="121" y="3"/>
                  </a:lnTo>
                  <a:lnTo>
                    <a:pt x="145" y="0"/>
                  </a:lnTo>
                  <a:close/>
                </a:path>
              </a:pathLst>
            </a:custGeom>
            <a:solidFill>
              <a:schemeClr val="accent4">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7" name="任意多边形: 形状 36"/>
            <p:cNvSpPr/>
            <p:nvPr/>
          </p:nvSpPr>
          <p:spPr bwMode="auto">
            <a:xfrm>
              <a:off x="4374803" y="1786731"/>
              <a:ext cx="280988" cy="422275"/>
            </a:xfrm>
            <a:custGeom>
              <a:avLst/>
              <a:gdLst>
                <a:gd name="T0" fmla="*/ 35 w 177"/>
                <a:gd name="T1" fmla="*/ 0 h 266"/>
                <a:gd name="T2" fmla="*/ 38 w 177"/>
                <a:gd name="T3" fmla="*/ 1 h 266"/>
                <a:gd name="T4" fmla="*/ 45 w 177"/>
                <a:gd name="T5" fmla="*/ 4 h 266"/>
                <a:gd name="T6" fmla="*/ 54 w 177"/>
                <a:gd name="T7" fmla="*/ 8 h 266"/>
                <a:gd name="T8" fmla="*/ 67 w 177"/>
                <a:gd name="T9" fmla="*/ 13 h 266"/>
                <a:gd name="T10" fmla="*/ 81 w 177"/>
                <a:gd name="T11" fmla="*/ 21 h 266"/>
                <a:gd name="T12" fmla="*/ 95 w 177"/>
                <a:gd name="T13" fmla="*/ 30 h 266"/>
                <a:gd name="T14" fmla="*/ 111 w 177"/>
                <a:gd name="T15" fmla="*/ 40 h 266"/>
                <a:gd name="T16" fmla="*/ 126 w 177"/>
                <a:gd name="T17" fmla="*/ 53 h 266"/>
                <a:gd name="T18" fmla="*/ 142 w 177"/>
                <a:gd name="T19" fmla="*/ 67 h 266"/>
                <a:gd name="T20" fmla="*/ 155 w 177"/>
                <a:gd name="T21" fmla="*/ 84 h 266"/>
                <a:gd name="T22" fmla="*/ 165 w 177"/>
                <a:gd name="T23" fmla="*/ 102 h 266"/>
                <a:gd name="T24" fmla="*/ 173 w 177"/>
                <a:gd name="T25" fmla="*/ 123 h 266"/>
                <a:gd name="T26" fmla="*/ 177 w 177"/>
                <a:gd name="T27" fmla="*/ 146 h 266"/>
                <a:gd name="T28" fmla="*/ 176 w 177"/>
                <a:gd name="T29" fmla="*/ 171 h 266"/>
                <a:gd name="T30" fmla="*/ 171 w 177"/>
                <a:gd name="T31" fmla="*/ 197 h 266"/>
                <a:gd name="T32" fmla="*/ 159 w 177"/>
                <a:gd name="T33" fmla="*/ 226 h 266"/>
                <a:gd name="T34" fmla="*/ 141 w 177"/>
                <a:gd name="T35" fmla="*/ 257 h 266"/>
                <a:gd name="T36" fmla="*/ 141 w 177"/>
                <a:gd name="T37" fmla="*/ 254 h 266"/>
                <a:gd name="T38" fmla="*/ 143 w 177"/>
                <a:gd name="T39" fmla="*/ 246 h 266"/>
                <a:gd name="T40" fmla="*/ 147 w 177"/>
                <a:gd name="T41" fmla="*/ 235 h 266"/>
                <a:gd name="T42" fmla="*/ 150 w 177"/>
                <a:gd name="T43" fmla="*/ 219 h 266"/>
                <a:gd name="T44" fmla="*/ 151 w 177"/>
                <a:gd name="T45" fmla="*/ 200 h 266"/>
                <a:gd name="T46" fmla="*/ 151 w 177"/>
                <a:gd name="T47" fmla="*/ 180 h 266"/>
                <a:gd name="T48" fmla="*/ 147 w 177"/>
                <a:gd name="T49" fmla="*/ 158 h 266"/>
                <a:gd name="T50" fmla="*/ 139 w 177"/>
                <a:gd name="T51" fmla="*/ 136 h 266"/>
                <a:gd name="T52" fmla="*/ 126 w 177"/>
                <a:gd name="T53" fmla="*/ 114 h 266"/>
                <a:gd name="T54" fmla="*/ 128 w 177"/>
                <a:gd name="T55" fmla="*/ 117 h 266"/>
                <a:gd name="T56" fmla="*/ 130 w 177"/>
                <a:gd name="T57" fmla="*/ 126 h 266"/>
                <a:gd name="T58" fmla="*/ 133 w 177"/>
                <a:gd name="T59" fmla="*/ 140 h 266"/>
                <a:gd name="T60" fmla="*/ 137 w 177"/>
                <a:gd name="T61" fmla="*/ 158 h 266"/>
                <a:gd name="T62" fmla="*/ 138 w 177"/>
                <a:gd name="T63" fmla="*/ 178 h 266"/>
                <a:gd name="T64" fmla="*/ 138 w 177"/>
                <a:gd name="T65" fmla="*/ 200 h 266"/>
                <a:gd name="T66" fmla="*/ 136 w 177"/>
                <a:gd name="T67" fmla="*/ 223 h 266"/>
                <a:gd name="T68" fmla="*/ 129 w 177"/>
                <a:gd name="T69" fmla="*/ 245 h 266"/>
                <a:gd name="T70" fmla="*/ 117 w 177"/>
                <a:gd name="T71" fmla="*/ 266 h 266"/>
                <a:gd name="T72" fmla="*/ 116 w 177"/>
                <a:gd name="T73" fmla="*/ 266 h 266"/>
                <a:gd name="T74" fmla="*/ 110 w 177"/>
                <a:gd name="T75" fmla="*/ 263 h 266"/>
                <a:gd name="T76" fmla="*/ 102 w 177"/>
                <a:gd name="T77" fmla="*/ 261 h 266"/>
                <a:gd name="T78" fmla="*/ 91 w 177"/>
                <a:gd name="T79" fmla="*/ 256 h 266"/>
                <a:gd name="T80" fmla="*/ 80 w 177"/>
                <a:gd name="T81" fmla="*/ 248 h 266"/>
                <a:gd name="T82" fmla="*/ 67 w 177"/>
                <a:gd name="T83" fmla="*/ 240 h 266"/>
                <a:gd name="T84" fmla="*/ 54 w 177"/>
                <a:gd name="T85" fmla="*/ 230 h 266"/>
                <a:gd name="T86" fmla="*/ 41 w 177"/>
                <a:gd name="T87" fmla="*/ 217 h 266"/>
                <a:gd name="T88" fmla="*/ 29 w 177"/>
                <a:gd name="T89" fmla="*/ 202 h 266"/>
                <a:gd name="T90" fmla="*/ 17 w 177"/>
                <a:gd name="T91" fmla="*/ 185 h 266"/>
                <a:gd name="T92" fmla="*/ 9 w 177"/>
                <a:gd name="T93" fmla="*/ 167 h 266"/>
                <a:gd name="T94" fmla="*/ 3 w 177"/>
                <a:gd name="T95" fmla="*/ 145 h 266"/>
                <a:gd name="T96" fmla="*/ 0 w 177"/>
                <a:gd name="T97" fmla="*/ 122 h 266"/>
                <a:gd name="T98" fmla="*/ 2 w 177"/>
                <a:gd name="T99" fmla="*/ 96 h 266"/>
                <a:gd name="T100" fmla="*/ 8 w 177"/>
                <a:gd name="T101" fmla="*/ 66 h 266"/>
                <a:gd name="T102" fmla="*/ 19 w 177"/>
                <a:gd name="T103" fmla="*/ 35 h 266"/>
                <a:gd name="T104" fmla="*/ 35 w 177"/>
                <a:gd name="T105"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7" h="266">
                  <a:moveTo>
                    <a:pt x="35" y="0"/>
                  </a:moveTo>
                  <a:lnTo>
                    <a:pt x="38" y="1"/>
                  </a:lnTo>
                  <a:lnTo>
                    <a:pt x="45" y="4"/>
                  </a:lnTo>
                  <a:lnTo>
                    <a:pt x="54" y="8"/>
                  </a:lnTo>
                  <a:lnTo>
                    <a:pt x="67" y="13"/>
                  </a:lnTo>
                  <a:lnTo>
                    <a:pt x="81" y="21"/>
                  </a:lnTo>
                  <a:lnTo>
                    <a:pt x="95" y="30"/>
                  </a:lnTo>
                  <a:lnTo>
                    <a:pt x="111" y="40"/>
                  </a:lnTo>
                  <a:lnTo>
                    <a:pt x="126" y="53"/>
                  </a:lnTo>
                  <a:lnTo>
                    <a:pt x="142" y="67"/>
                  </a:lnTo>
                  <a:lnTo>
                    <a:pt x="155" y="84"/>
                  </a:lnTo>
                  <a:lnTo>
                    <a:pt x="165" y="102"/>
                  </a:lnTo>
                  <a:lnTo>
                    <a:pt x="173" y="123"/>
                  </a:lnTo>
                  <a:lnTo>
                    <a:pt x="177" y="146"/>
                  </a:lnTo>
                  <a:lnTo>
                    <a:pt x="176" y="171"/>
                  </a:lnTo>
                  <a:lnTo>
                    <a:pt x="171" y="197"/>
                  </a:lnTo>
                  <a:lnTo>
                    <a:pt x="159" y="226"/>
                  </a:lnTo>
                  <a:lnTo>
                    <a:pt x="141" y="257"/>
                  </a:lnTo>
                  <a:lnTo>
                    <a:pt x="141" y="254"/>
                  </a:lnTo>
                  <a:lnTo>
                    <a:pt x="143" y="246"/>
                  </a:lnTo>
                  <a:lnTo>
                    <a:pt x="147" y="235"/>
                  </a:lnTo>
                  <a:lnTo>
                    <a:pt x="150" y="219"/>
                  </a:lnTo>
                  <a:lnTo>
                    <a:pt x="151" y="200"/>
                  </a:lnTo>
                  <a:lnTo>
                    <a:pt x="151" y="180"/>
                  </a:lnTo>
                  <a:lnTo>
                    <a:pt x="147" y="158"/>
                  </a:lnTo>
                  <a:lnTo>
                    <a:pt x="139" y="136"/>
                  </a:lnTo>
                  <a:lnTo>
                    <a:pt x="126" y="114"/>
                  </a:lnTo>
                  <a:lnTo>
                    <a:pt x="128" y="117"/>
                  </a:lnTo>
                  <a:lnTo>
                    <a:pt x="130" y="126"/>
                  </a:lnTo>
                  <a:lnTo>
                    <a:pt x="133" y="140"/>
                  </a:lnTo>
                  <a:lnTo>
                    <a:pt x="137" y="158"/>
                  </a:lnTo>
                  <a:lnTo>
                    <a:pt x="138" y="178"/>
                  </a:lnTo>
                  <a:lnTo>
                    <a:pt x="138" y="200"/>
                  </a:lnTo>
                  <a:lnTo>
                    <a:pt x="136" y="223"/>
                  </a:lnTo>
                  <a:lnTo>
                    <a:pt x="129" y="245"/>
                  </a:lnTo>
                  <a:lnTo>
                    <a:pt x="117" y="266"/>
                  </a:lnTo>
                  <a:lnTo>
                    <a:pt x="116" y="266"/>
                  </a:lnTo>
                  <a:lnTo>
                    <a:pt x="110" y="263"/>
                  </a:lnTo>
                  <a:lnTo>
                    <a:pt x="102" y="261"/>
                  </a:lnTo>
                  <a:lnTo>
                    <a:pt x="91" y="256"/>
                  </a:lnTo>
                  <a:lnTo>
                    <a:pt x="80" y="248"/>
                  </a:lnTo>
                  <a:lnTo>
                    <a:pt x="67" y="240"/>
                  </a:lnTo>
                  <a:lnTo>
                    <a:pt x="54" y="230"/>
                  </a:lnTo>
                  <a:lnTo>
                    <a:pt x="41" y="217"/>
                  </a:lnTo>
                  <a:lnTo>
                    <a:pt x="29" y="202"/>
                  </a:lnTo>
                  <a:lnTo>
                    <a:pt x="17" y="185"/>
                  </a:lnTo>
                  <a:lnTo>
                    <a:pt x="9" y="167"/>
                  </a:lnTo>
                  <a:lnTo>
                    <a:pt x="3" y="145"/>
                  </a:lnTo>
                  <a:lnTo>
                    <a:pt x="0" y="122"/>
                  </a:lnTo>
                  <a:lnTo>
                    <a:pt x="2" y="96"/>
                  </a:lnTo>
                  <a:lnTo>
                    <a:pt x="8" y="66"/>
                  </a:lnTo>
                  <a:lnTo>
                    <a:pt x="19" y="35"/>
                  </a:lnTo>
                  <a:lnTo>
                    <a:pt x="35" y="0"/>
                  </a:lnTo>
                  <a:close/>
                </a:path>
              </a:pathLst>
            </a:custGeom>
            <a:solidFill>
              <a:schemeClr val="accent4">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8" name="任意多边形: 形状 37"/>
            <p:cNvSpPr/>
            <p:nvPr/>
          </p:nvSpPr>
          <p:spPr bwMode="auto">
            <a:xfrm>
              <a:off x="4827240" y="1767681"/>
              <a:ext cx="280988" cy="406400"/>
            </a:xfrm>
            <a:custGeom>
              <a:avLst/>
              <a:gdLst>
                <a:gd name="T0" fmla="*/ 149 w 177"/>
                <a:gd name="T1" fmla="*/ 0 h 256"/>
                <a:gd name="T2" fmla="*/ 151 w 177"/>
                <a:gd name="T3" fmla="*/ 3 h 256"/>
                <a:gd name="T4" fmla="*/ 153 w 177"/>
                <a:gd name="T5" fmla="*/ 9 h 256"/>
                <a:gd name="T6" fmla="*/ 157 w 177"/>
                <a:gd name="T7" fmla="*/ 18 h 256"/>
                <a:gd name="T8" fmla="*/ 162 w 177"/>
                <a:gd name="T9" fmla="*/ 31 h 256"/>
                <a:gd name="T10" fmla="*/ 166 w 177"/>
                <a:gd name="T11" fmla="*/ 47 h 256"/>
                <a:gd name="T12" fmla="*/ 172 w 177"/>
                <a:gd name="T13" fmla="*/ 64 h 256"/>
                <a:gd name="T14" fmla="*/ 174 w 177"/>
                <a:gd name="T15" fmla="*/ 82 h 256"/>
                <a:gd name="T16" fmla="*/ 177 w 177"/>
                <a:gd name="T17" fmla="*/ 103 h 256"/>
                <a:gd name="T18" fmla="*/ 177 w 177"/>
                <a:gd name="T19" fmla="*/ 123 h 256"/>
                <a:gd name="T20" fmla="*/ 174 w 177"/>
                <a:gd name="T21" fmla="*/ 144 h 256"/>
                <a:gd name="T22" fmla="*/ 168 w 177"/>
                <a:gd name="T23" fmla="*/ 165 h 256"/>
                <a:gd name="T24" fmla="*/ 159 w 177"/>
                <a:gd name="T25" fmla="*/ 184 h 256"/>
                <a:gd name="T26" fmla="*/ 146 w 177"/>
                <a:gd name="T27" fmla="*/ 203 h 256"/>
                <a:gd name="T28" fmla="*/ 129 w 177"/>
                <a:gd name="T29" fmla="*/ 219 h 256"/>
                <a:gd name="T30" fmla="*/ 105 w 177"/>
                <a:gd name="T31" fmla="*/ 235 h 256"/>
                <a:gd name="T32" fmla="*/ 77 w 177"/>
                <a:gd name="T33" fmla="*/ 247 h 256"/>
                <a:gd name="T34" fmla="*/ 42 w 177"/>
                <a:gd name="T35" fmla="*/ 256 h 256"/>
                <a:gd name="T36" fmla="*/ 44 w 177"/>
                <a:gd name="T37" fmla="*/ 255 h 256"/>
                <a:gd name="T38" fmla="*/ 52 w 177"/>
                <a:gd name="T39" fmla="*/ 251 h 256"/>
                <a:gd name="T40" fmla="*/ 62 w 177"/>
                <a:gd name="T41" fmla="*/ 244 h 256"/>
                <a:gd name="T42" fmla="*/ 75 w 177"/>
                <a:gd name="T43" fmla="*/ 235 h 256"/>
                <a:gd name="T44" fmla="*/ 90 w 177"/>
                <a:gd name="T45" fmla="*/ 223 h 256"/>
                <a:gd name="T46" fmla="*/ 104 w 177"/>
                <a:gd name="T47" fmla="*/ 209 h 256"/>
                <a:gd name="T48" fmla="*/ 117 w 177"/>
                <a:gd name="T49" fmla="*/ 191 h 256"/>
                <a:gd name="T50" fmla="*/ 126 w 177"/>
                <a:gd name="T51" fmla="*/ 169 h 256"/>
                <a:gd name="T52" fmla="*/ 133 w 177"/>
                <a:gd name="T53" fmla="*/ 144 h 256"/>
                <a:gd name="T54" fmla="*/ 131 w 177"/>
                <a:gd name="T55" fmla="*/ 148 h 256"/>
                <a:gd name="T56" fmla="*/ 127 w 177"/>
                <a:gd name="T57" fmla="*/ 156 h 256"/>
                <a:gd name="T58" fmla="*/ 120 w 177"/>
                <a:gd name="T59" fmla="*/ 168 h 256"/>
                <a:gd name="T60" fmla="*/ 109 w 177"/>
                <a:gd name="T61" fmla="*/ 183 h 256"/>
                <a:gd name="T62" fmla="*/ 96 w 177"/>
                <a:gd name="T63" fmla="*/ 199 h 256"/>
                <a:gd name="T64" fmla="*/ 81 w 177"/>
                <a:gd name="T65" fmla="*/ 214 h 256"/>
                <a:gd name="T66" fmla="*/ 62 w 177"/>
                <a:gd name="T67" fmla="*/ 229 h 256"/>
                <a:gd name="T68" fmla="*/ 42 w 177"/>
                <a:gd name="T69" fmla="*/ 240 h 256"/>
                <a:gd name="T70" fmla="*/ 18 w 177"/>
                <a:gd name="T71" fmla="*/ 247 h 256"/>
                <a:gd name="T72" fmla="*/ 18 w 177"/>
                <a:gd name="T73" fmla="*/ 244 h 256"/>
                <a:gd name="T74" fmla="*/ 16 w 177"/>
                <a:gd name="T75" fmla="*/ 239 h 256"/>
                <a:gd name="T76" fmla="*/ 12 w 177"/>
                <a:gd name="T77" fmla="*/ 230 h 256"/>
                <a:gd name="T78" fmla="*/ 8 w 177"/>
                <a:gd name="T79" fmla="*/ 217 h 256"/>
                <a:gd name="T80" fmla="*/ 4 w 177"/>
                <a:gd name="T81" fmla="*/ 203 h 256"/>
                <a:gd name="T82" fmla="*/ 1 w 177"/>
                <a:gd name="T83" fmla="*/ 186 h 256"/>
                <a:gd name="T84" fmla="*/ 0 w 177"/>
                <a:gd name="T85" fmla="*/ 168 h 256"/>
                <a:gd name="T86" fmla="*/ 0 w 177"/>
                <a:gd name="T87" fmla="*/ 148 h 256"/>
                <a:gd name="T88" fmla="*/ 4 w 177"/>
                <a:gd name="T89" fmla="*/ 127 h 256"/>
                <a:gd name="T90" fmla="*/ 9 w 177"/>
                <a:gd name="T91" fmla="*/ 107 h 256"/>
                <a:gd name="T92" fmla="*/ 19 w 177"/>
                <a:gd name="T93" fmla="*/ 86 h 256"/>
                <a:gd name="T94" fmla="*/ 35 w 177"/>
                <a:gd name="T95" fmla="*/ 66 h 256"/>
                <a:gd name="T96" fmla="*/ 55 w 177"/>
                <a:gd name="T97" fmla="*/ 47 h 256"/>
                <a:gd name="T98" fmla="*/ 79 w 177"/>
                <a:gd name="T99" fmla="*/ 30 h 256"/>
                <a:gd name="T100" fmla="*/ 112 w 177"/>
                <a:gd name="T101" fmla="*/ 14 h 256"/>
                <a:gd name="T102" fmla="*/ 149 w 177"/>
                <a:gd name="T103"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7" h="256">
                  <a:moveTo>
                    <a:pt x="149" y="0"/>
                  </a:moveTo>
                  <a:lnTo>
                    <a:pt x="151" y="3"/>
                  </a:lnTo>
                  <a:lnTo>
                    <a:pt x="153" y="9"/>
                  </a:lnTo>
                  <a:lnTo>
                    <a:pt x="157" y="18"/>
                  </a:lnTo>
                  <a:lnTo>
                    <a:pt x="162" y="31"/>
                  </a:lnTo>
                  <a:lnTo>
                    <a:pt x="166" y="47"/>
                  </a:lnTo>
                  <a:lnTo>
                    <a:pt x="172" y="64"/>
                  </a:lnTo>
                  <a:lnTo>
                    <a:pt x="174" y="82"/>
                  </a:lnTo>
                  <a:lnTo>
                    <a:pt x="177" y="103"/>
                  </a:lnTo>
                  <a:lnTo>
                    <a:pt x="177" y="123"/>
                  </a:lnTo>
                  <a:lnTo>
                    <a:pt x="174" y="144"/>
                  </a:lnTo>
                  <a:lnTo>
                    <a:pt x="168" y="165"/>
                  </a:lnTo>
                  <a:lnTo>
                    <a:pt x="159" y="184"/>
                  </a:lnTo>
                  <a:lnTo>
                    <a:pt x="146" y="203"/>
                  </a:lnTo>
                  <a:lnTo>
                    <a:pt x="129" y="219"/>
                  </a:lnTo>
                  <a:lnTo>
                    <a:pt x="105" y="235"/>
                  </a:lnTo>
                  <a:lnTo>
                    <a:pt x="77" y="247"/>
                  </a:lnTo>
                  <a:lnTo>
                    <a:pt x="42" y="256"/>
                  </a:lnTo>
                  <a:lnTo>
                    <a:pt x="44" y="255"/>
                  </a:lnTo>
                  <a:lnTo>
                    <a:pt x="52" y="251"/>
                  </a:lnTo>
                  <a:lnTo>
                    <a:pt x="62" y="244"/>
                  </a:lnTo>
                  <a:lnTo>
                    <a:pt x="75" y="235"/>
                  </a:lnTo>
                  <a:lnTo>
                    <a:pt x="90" y="223"/>
                  </a:lnTo>
                  <a:lnTo>
                    <a:pt x="104" y="209"/>
                  </a:lnTo>
                  <a:lnTo>
                    <a:pt x="117" y="191"/>
                  </a:lnTo>
                  <a:lnTo>
                    <a:pt x="126" y="169"/>
                  </a:lnTo>
                  <a:lnTo>
                    <a:pt x="133" y="144"/>
                  </a:lnTo>
                  <a:lnTo>
                    <a:pt x="131" y="148"/>
                  </a:lnTo>
                  <a:lnTo>
                    <a:pt x="127" y="156"/>
                  </a:lnTo>
                  <a:lnTo>
                    <a:pt x="120" y="168"/>
                  </a:lnTo>
                  <a:lnTo>
                    <a:pt x="109" y="183"/>
                  </a:lnTo>
                  <a:lnTo>
                    <a:pt x="96" y="199"/>
                  </a:lnTo>
                  <a:lnTo>
                    <a:pt x="81" y="214"/>
                  </a:lnTo>
                  <a:lnTo>
                    <a:pt x="62" y="229"/>
                  </a:lnTo>
                  <a:lnTo>
                    <a:pt x="42" y="240"/>
                  </a:lnTo>
                  <a:lnTo>
                    <a:pt x="18" y="247"/>
                  </a:lnTo>
                  <a:lnTo>
                    <a:pt x="18" y="244"/>
                  </a:lnTo>
                  <a:lnTo>
                    <a:pt x="16" y="239"/>
                  </a:lnTo>
                  <a:lnTo>
                    <a:pt x="12" y="230"/>
                  </a:lnTo>
                  <a:lnTo>
                    <a:pt x="8" y="217"/>
                  </a:lnTo>
                  <a:lnTo>
                    <a:pt x="4" y="203"/>
                  </a:lnTo>
                  <a:lnTo>
                    <a:pt x="1" y="186"/>
                  </a:lnTo>
                  <a:lnTo>
                    <a:pt x="0" y="168"/>
                  </a:lnTo>
                  <a:lnTo>
                    <a:pt x="0" y="148"/>
                  </a:lnTo>
                  <a:lnTo>
                    <a:pt x="4" y="127"/>
                  </a:lnTo>
                  <a:lnTo>
                    <a:pt x="9" y="107"/>
                  </a:lnTo>
                  <a:lnTo>
                    <a:pt x="19" y="86"/>
                  </a:lnTo>
                  <a:lnTo>
                    <a:pt x="35" y="66"/>
                  </a:lnTo>
                  <a:lnTo>
                    <a:pt x="55" y="47"/>
                  </a:lnTo>
                  <a:lnTo>
                    <a:pt x="79" y="30"/>
                  </a:lnTo>
                  <a:lnTo>
                    <a:pt x="112" y="14"/>
                  </a:lnTo>
                  <a:lnTo>
                    <a:pt x="149" y="0"/>
                  </a:lnTo>
                  <a:close/>
                </a:path>
              </a:pathLst>
            </a:custGeom>
            <a:solidFill>
              <a:schemeClr val="accent4">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9" name="任意多边形: 形状 38"/>
            <p:cNvSpPr/>
            <p:nvPr/>
          </p:nvSpPr>
          <p:spPr bwMode="auto">
            <a:xfrm>
              <a:off x="5235228" y="2183606"/>
              <a:ext cx="423863" cy="280988"/>
            </a:xfrm>
            <a:custGeom>
              <a:avLst/>
              <a:gdLst>
                <a:gd name="T0" fmla="*/ 145 w 267"/>
                <a:gd name="T1" fmla="*/ 0 h 177"/>
                <a:gd name="T2" fmla="*/ 171 w 267"/>
                <a:gd name="T3" fmla="*/ 3 h 177"/>
                <a:gd name="T4" fmla="*/ 200 w 267"/>
                <a:gd name="T5" fmla="*/ 8 h 177"/>
                <a:gd name="T6" fmla="*/ 232 w 267"/>
                <a:gd name="T7" fmla="*/ 20 h 177"/>
                <a:gd name="T8" fmla="*/ 267 w 267"/>
                <a:gd name="T9" fmla="*/ 37 h 177"/>
                <a:gd name="T10" fmla="*/ 265 w 267"/>
                <a:gd name="T11" fmla="*/ 38 h 177"/>
                <a:gd name="T12" fmla="*/ 263 w 267"/>
                <a:gd name="T13" fmla="*/ 44 h 177"/>
                <a:gd name="T14" fmla="*/ 259 w 267"/>
                <a:gd name="T15" fmla="*/ 54 h 177"/>
                <a:gd name="T16" fmla="*/ 254 w 267"/>
                <a:gd name="T17" fmla="*/ 67 h 177"/>
                <a:gd name="T18" fmla="*/ 246 w 267"/>
                <a:gd name="T19" fmla="*/ 81 h 177"/>
                <a:gd name="T20" fmla="*/ 237 w 267"/>
                <a:gd name="T21" fmla="*/ 95 h 177"/>
                <a:gd name="T22" fmla="*/ 226 w 267"/>
                <a:gd name="T23" fmla="*/ 112 h 177"/>
                <a:gd name="T24" fmla="*/ 213 w 267"/>
                <a:gd name="T25" fmla="*/ 128 h 177"/>
                <a:gd name="T26" fmla="*/ 198 w 267"/>
                <a:gd name="T27" fmla="*/ 142 h 177"/>
                <a:gd name="T28" fmla="*/ 182 w 267"/>
                <a:gd name="T29" fmla="*/ 155 h 177"/>
                <a:gd name="T30" fmla="*/ 163 w 267"/>
                <a:gd name="T31" fmla="*/ 165 h 177"/>
                <a:gd name="T32" fmla="*/ 143 w 267"/>
                <a:gd name="T33" fmla="*/ 173 h 177"/>
                <a:gd name="T34" fmla="*/ 120 w 267"/>
                <a:gd name="T35" fmla="*/ 177 h 177"/>
                <a:gd name="T36" fmla="*/ 95 w 267"/>
                <a:gd name="T37" fmla="*/ 176 h 177"/>
                <a:gd name="T38" fmla="*/ 69 w 267"/>
                <a:gd name="T39" fmla="*/ 170 h 177"/>
                <a:gd name="T40" fmla="*/ 41 w 267"/>
                <a:gd name="T41" fmla="*/ 159 h 177"/>
                <a:gd name="T42" fmla="*/ 9 w 267"/>
                <a:gd name="T43" fmla="*/ 141 h 177"/>
                <a:gd name="T44" fmla="*/ 12 w 267"/>
                <a:gd name="T45" fmla="*/ 141 h 177"/>
                <a:gd name="T46" fmla="*/ 20 w 267"/>
                <a:gd name="T47" fmla="*/ 143 h 177"/>
                <a:gd name="T48" fmla="*/ 32 w 267"/>
                <a:gd name="T49" fmla="*/ 147 h 177"/>
                <a:gd name="T50" fmla="*/ 47 w 267"/>
                <a:gd name="T51" fmla="*/ 150 h 177"/>
                <a:gd name="T52" fmla="*/ 65 w 267"/>
                <a:gd name="T53" fmla="*/ 151 h 177"/>
                <a:gd name="T54" fmla="*/ 86 w 267"/>
                <a:gd name="T55" fmla="*/ 151 h 177"/>
                <a:gd name="T56" fmla="*/ 108 w 267"/>
                <a:gd name="T57" fmla="*/ 147 h 177"/>
                <a:gd name="T58" fmla="*/ 130 w 267"/>
                <a:gd name="T59" fmla="*/ 139 h 177"/>
                <a:gd name="T60" fmla="*/ 152 w 267"/>
                <a:gd name="T61" fmla="*/ 126 h 177"/>
                <a:gd name="T62" fmla="*/ 150 w 267"/>
                <a:gd name="T63" fmla="*/ 128 h 177"/>
                <a:gd name="T64" fmla="*/ 141 w 267"/>
                <a:gd name="T65" fmla="*/ 130 h 177"/>
                <a:gd name="T66" fmla="*/ 126 w 267"/>
                <a:gd name="T67" fmla="*/ 133 h 177"/>
                <a:gd name="T68" fmla="*/ 108 w 267"/>
                <a:gd name="T69" fmla="*/ 137 h 177"/>
                <a:gd name="T70" fmla="*/ 89 w 267"/>
                <a:gd name="T71" fmla="*/ 138 h 177"/>
                <a:gd name="T72" fmla="*/ 67 w 267"/>
                <a:gd name="T73" fmla="*/ 139 h 177"/>
                <a:gd name="T74" fmla="*/ 43 w 267"/>
                <a:gd name="T75" fmla="*/ 135 h 177"/>
                <a:gd name="T76" fmla="*/ 21 w 267"/>
                <a:gd name="T77" fmla="*/ 129 h 177"/>
                <a:gd name="T78" fmla="*/ 0 w 267"/>
                <a:gd name="T79" fmla="*/ 117 h 177"/>
                <a:gd name="T80" fmla="*/ 0 w 267"/>
                <a:gd name="T81" fmla="*/ 116 h 177"/>
                <a:gd name="T82" fmla="*/ 3 w 267"/>
                <a:gd name="T83" fmla="*/ 111 h 177"/>
                <a:gd name="T84" fmla="*/ 6 w 267"/>
                <a:gd name="T85" fmla="*/ 102 h 177"/>
                <a:gd name="T86" fmla="*/ 11 w 267"/>
                <a:gd name="T87" fmla="*/ 91 h 177"/>
                <a:gd name="T88" fmla="*/ 19 w 267"/>
                <a:gd name="T89" fmla="*/ 80 h 177"/>
                <a:gd name="T90" fmla="*/ 26 w 267"/>
                <a:gd name="T91" fmla="*/ 67 h 177"/>
                <a:gd name="T92" fmla="*/ 37 w 267"/>
                <a:gd name="T93" fmla="*/ 54 h 177"/>
                <a:gd name="T94" fmla="*/ 50 w 267"/>
                <a:gd name="T95" fmla="*/ 41 h 177"/>
                <a:gd name="T96" fmla="*/ 64 w 267"/>
                <a:gd name="T97" fmla="*/ 29 h 177"/>
                <a:gd name="T98" fmla="*/ 81 w 267"/>
                <a:gd name="T99" fmla="*/ 18 h 177"/>
                <a:gd name="T100" fmla="*/ 99 w 267"/>
                <a:gd name="T101" fmla="*/ 9 h 177"/>
                <a:gd name="T102" fmla="*/ 121 w 267"/>
                <a:gd name="T103" fmla="*/ 3 h 177"/>
                <a:gd name="T104" fmla="*/ 145 w 267"/>
                <a:gd name="T105"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7" h="177">
                  <a:moveTo>
                    <a:pt x="145" y="0"/>
                  </a:moveTo>
                  <a:lnTo>
                    <a:pt x="171" y="3"/>
                  </a:lnTo>
                  <a:lnTo>
                    <a:pt x="200" y="8"/>
                  </a:lnTo>
                  <a:lnTo>
                    <a:pt x="232" y="20"/>
                  </a:lnTo>
                  <a:lnTo>
                    <a:pt x="267" y="37"/>
                  </a:lnTo>
                  <a:lnTo>
                    <a:pt x="265" y="38"/>
                  </a:lnTo>
                  <a:lnTo>
                    <a:pt x="263" y="44"/>
                  </a:lnTo>
                  <a:lnTo>
                    <a:pt x="259" y="54"/>
                  </a:lnTo>
                  <a:lnTo>
                    <a:pt x="254" y="67"/>
                  </a:lnTo>
                  <a:lnTo>
                    <a:pt x="246" y="81"/>
                  </a:lnTo>
                  <a:lnTo>
                    <a:pt x="237" y="95"/>
                  </a:lnTo>
                  <a:lnTo>
                    <a:pt x="226" y="112"/>
                  </a:lnTo>
                  <a:lnTo>
                    <a:pt x="213" y="128"/>
                  </a:lnTo>
                  <a:lnTo>
                    <a:pt x="198" y="142"/>
                  </a:lnTo>
                  <a:lnTo>
                    <a:pt x="182" y="155"/>
                  </a:lnTo>
                  <a:lnTo>
                    <a:pt x="163" y="165"/>
                  </a:lnTo>
                  <a:lnTo>
                    <a:pt x="143" y="173"/>
                  </a:lnTo>
                  <a:lnTo>
                    <a:pt x="120" y="177"/>
                  </a:lnTo>
                  <a:lnTo>
                    <a:pt x="95" y="176"/>
                  </a:lnTo>
                  <a:lnTo>
                    <a:pt x="69" y="170"/>
                  </a:lnTo>
                  <a:lnTo>
                    <a:pt x="41" y="159"/>
                  </a:lnTo>
                  <a:lnTo>
                    <a:pt x="9" y="141"/>
                  </a:lnTo>
                  <a:lnTo>
                    <a:pt x="12" y="141"/>
                  </a:lnTo>
                  <a:lnTo>
                    <a:pt x="20" y="143"/>
                  </a:lnTo>
                  <a:lnTo>
                    <a:pt x="32" y="147"/>
                  </a:lnTo>
                  <a:lnTo>
                    <a:pt x="47" y="150"/>
                  </a:lnTo>
                  <a:lnTo>
                    <a:pt x="65" y="151"/>
                  </a:lnTo>
                  <a:lnTo>
                    <a:pt x="86" y="151"/>
                  </a:lnTo>
                  <a:lnTo>
                    <a:pt x="108" y="147"/>
                  </a:lnTo>
                  <a:lnTo>
                    <a:pt x="130" y="139"/>
                  </a:lnTo>
                  <a:lnTo>
                    <a:pt x="152" y="126"/>
                  </a:lnTo>
                  <a:lnTo>
                    <a:pt x="150" y="128"/>
                  </a:lnTo>
                  <a:lnTo>
                    <a:pt x="141" y="130"/>
                  </a:lnTo>
                  <a:lnTo>
                    <a:pt x="126" y="133"/>
                  </a:lnTo>
                  <a:lnTo>
                    <a:pt x="108" y="137"/>
                  </a:lnTo>
                  <a:lnTo>
                    <a:pt x="89" y="138"/>
                  </a:lnTo>
                  <a:lnTo>
                    <a:pt x="67" y="139"/>
                  </a:lnTo>
                  <a:lnTo>
                    <a:pt x="43" y="135"/>
                  </a:lnTo>
                  <a:lnTo>
                    <a:pt x="21" y="129"/>
                  </a:lnTo>
                  <a:lnTo>
                    <a:pt x="0" y="117"/>
                  </a:lnTo>
                  <a:lnTo>
                    <a:pt x="0" y="116"/>
                  </a:lnTo>
                  <a:lnTo>
                    <a:pt x="3" y="111"/>
                  </a:lnTo>
                  <a:lnTo>
                    <a:pt x="6" y="102"/>
                  </a:lnTo>
                  <a:lnTo>
                    <a:pt x="11" y="91"/>
                  </a:lnTo>
                  <a:lnTo>
                    <a:pt x="19" y="80"/>
                  </a:lnTo>
                  <a:lnTo>
                    <a:pt x="26" y="67"/>
                  </a:lnTo>
                  <a:lnTo>
                    <a:pt x="37" y="54"/>
                  </a:lnTo>
                  <a:lnTo>
                    <a:pt x="50" y="41"/>
                  </a:lnTo>
                  <a:lnTo>
                    <a:pt x="64" y="29"/>
                  </a:lnTo>
                  <a:lnTo>
                    <a:pt x="81" y="18"/>
                  </a:lnTo>
                  <a:lnTo>
                    <a:pt x="99" y="9"/>
                  </a:lnTo>
                  <a:lnTo>
                    <a:pt x="121" y="3"/>
                  </a:lnTo>
                  <a:lnTo>
                    <a:pt x="145" y="0"/>
                  </a:lnTo>
                  <a:close/>
                </a:path>
              </a:pathLst>
            </a:custGeom>
            <a:solidFill>
              <a:schemeClr val="accent4">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任意多边形: 形状 39"/>
            <p:cNvSpPr/>
            <p:nvPr/>
          </p:nvSpPr>
          <p:spPr bwMode="auto">
            <a:xfrm>
              <a:off x="5162203" y="2720181"/>
              <a:ext cx="422275" cy="277813"/>
            </a:xfrm>
            <a:custGeom>
              <a:avLst/>
              <a:gdLst>
                <a:gd name="T0" fmla="*/ 145 w 266"/>
                <a:gd name="T1" fmla="*/ 0 h 175"/>
                <a:gd name="T2" fmla="*/ 171 w 266"/>
                <a:gd name="T3" fmla="*/ 1 h 175"/>
                <a:gd name="T4" fmla="*/ 200 w 266"/>
                <a:gd name="T5" fmla="*/ 6 h 175"/>
                <a:gd name="T6" fmla="*/ 232 w 266"/>
                <a:gd name="T7" fmla="*/ 18 h 175"/>
                <a:gd name="T8" fmla="*/ 266 w 266"/>
                <a:gd name="T9" fmla="*/ 35 h 175"/>
                <a:gd name="T10" fmla="*/ 266 w 266"/>
                <a:gd name="T11" fmla="*/ 36 h 175"/>
                <a:gd name="T12" fmla="*/ 263 w 266"/>
                <a:gd name="T13" fmla="*/ 43 h 175"/>
                <a:gd name="T14" fmla="*/ 259 w 266"/>
                <a:gd name="T15" fmla="*/ 52 h 175"/>
                <a:gd name="T16" fmla="*/ 253 w 266"/>
                <a:gd name="T17" fmla="*/ 65 h 175"/>
                <a:gd name="T18" fmla="*/ 246 w 266"/>
                <a:gd name="T19" fmla="*/ 79 h 175"/>
                <a:gd name="T20" fmla="*/ 237 w 266"/>
                <a:gd name="T21" fmla="*/ 93 h 175"/>
                <a:gd name="T22" fmla="*/ 226 w 266"/>
                <a:gd name="T23" fmla="*/ 110 h 175"/>
                <a:gd name="T24" fmla="*/ 213 w 266"/>
                <a:gd name="T25" fmla="*/ 126 h 175"/>
                <a:gd name="T26" fmla="*/ 198 w 266"/>
                <a:gd name="T27" fmla="*/ 140 h 175"/>
                <a:gd name="T28" fmla="*/ 181 w 266"/>
                <a:gd name="T29" fmla="*/ 153 h 175"/>
                <a:gd name="T30" fmla="*/ 163 w 266"/>
                <a:gd name="T31" fmla="*/ 163 h 175"/>
                <a:gd name="T32" fmla="*/ 143 w 266"/>
                <a:gd name="T33" fmla="*/ 171 h 175"/>
                <a:gd name="T34" fmla="*/ 120 w 266"/>
                <a:gd name="T35" fmla="*/ 175 h 175"/>
                <a:gd name="T36" fmla="*/ 96 w 266"/>
                <a:gd name="T37" fmla="*/ 174 h 175"/>
                <a:gd name="T38" fmla="*/ 70 w 266"/>
                <a:gd name="T39" fmla="*/ 169 h 175"/>
                <a:gd name="T40" fmla="*/ 40 w 266"/>
                <a:gd name="T41" fmla="*/ 157 h 175"/>
                <a:gd name="T42" fmla="*/ 9 w 266"/>
                <a:gd name="T43" fmla="*/ 139 h 175"/>
                <a:gd name="T44" fmla="*/ 13 w 266"/>
                <a:gd name="T45" fmla="*/ 140 h 175"/>
                <a:gd name="T46" fmla="*/ 20 w 266"/>
                <a:gd name="T47" fmla="*/ 143 h 175"/>
                <a:gd name="T48" fmla="*/ 32 w 266"/>
                <a:gd name="T49" fmla="*/ 145 h 175"/>
                <a:gd name="T50" fmla="*/ 48 w 266"/>
                <a:gd name="T51" fmla="*/ 148 h 175"/>
                <a:gd name="T52" fmla="*/ 66 w 266"/>
                <a:gd name="T53" fmla="*/ 149 h 175"/>
                <a:gd name="T54" fmla="*/ 87 w 266"/>
                <a:gd name="T55" fmla="*/ 149 h 175"/>
                <a:gd name="T56" fmla="*/ 109 w 266"/>
                <a:gd name="T57" fmla="*/ 145 h 175"/>
                <a:gd name="T58" fmla="*/ 131 w 266"/>
                <a:gd name="T59" fmla="*/ 137 h 175"/>
                <a:gd name="T60" fmla="*/ 153 w 266"/>
                <a:gd name="T61" fmla="*/ 124 h 175"/>
                <a:gd name="T62" fmla="*/ 149 w 266"/>
                <a:gd name="T63" fmla="*/ 126 h 175"/>
                <a:gd name="T64" fmla="*/ 140 w 266"/>
                <a:gd name="T65" fmla="*/ 128 h 175"/>
                <a:gd name="T66" fmla="*/ 127 w 266"/>
                <a:gd name="T67" fmla="*/ 131 h 175"/>
                <a:gd name="T68" fmla="*/ 109 w 266"/>
                <a:gd name="T69" fmla="*/ 135 h 175"/>
                <a:gd name="T70" fmla="*/ 88 w 266"/>
                <a:gd name="T71" fmla="*/ 137 h 175"/>
                <a:gd name="T72" fmla="*/ 66 w 266"/>
                <a:gd name="T73" fmla="*/ 137 h 175"/>
                <a:gd name="T74" fmla="*/ 44 w 266"/>
                <a:gd name="T75" fmla="*/ 134 h 175"/>
                <a:gd name="T76" fmla="*/ 22 w 266"/>
                <a:gd name="T77" fmla="*/ 127 h 175"/>
                <a:gd name="T78" fmla="*/ 0 w 266"/>
                <a:gd name="T79" fmla="*/ 115 h 175"/>
                <a:gd name="T80" fmla="*/ 1 w 266"/>
                <a:gd name="T81" fmla="*/ 114 h 175"/>
                <a:gd name="T82" fmla="*/ 2 w 266"/>
                <a:gd name="T83" fmla="*/ 109 h 175"/>
                <a:gd name="T84" fmla="*/ 6 w 266"/>
                <a:gd name="T85" fmla="*/ 100 h 175"/>
                <a:gd name="T86" fmla="*/ 11 w 266"/>
                <a:gd name="T87" fmla="*/ 89 h 175"/>
                <a:gd name="T88" fmla="*/ 18 w 266"/>
                <a:gd name="T89" fmla="*/ 78 h 175"/>
                <a:gd name="T90" fmla="*/ 27 w 266"/>
                <a:gd name="T91" fmla="*/ 65 h 175"/>
                <a:gd name="T92" fmla="*/ 37 w 266"/>
                <a:gd name="T93" fmla="*/ 52 h 175"/>
                <a:gd name="T94" fmla="*/ 49 w 266"/>
                <a:gd name="T95" fmla="*/ 39 h 175"/>
                <a:gd name="T96" fmla="*/ 65 w 266"/>
                <a:gd name="T97" fmla="*/ 27 h 175"/>
                <a:gd name="T98" fmla="*/ 80 w 266"/>
                <a:gd name="T99" fmla="*/ 17 h 175"/>
                <a:gd name="T100" fmla="*/ 100 w 266"/>
                <a:gd name="T101" fmla="*/ 8 h 175"/>
                <a:gd name="T102" fmla="*/ 120 w 266"/>
                <a:gd name="T103" fmla="*/ 1 h 175"/>
                <a:gd name="T104" fmla="*/ 145 w 266"/>
                <a:gd name="T105"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6" h="175">
                  <a:moveTo>
                    <a:pt x="145" y="0"/>
                  </a:moveTo>
                  <a:lnTo>
                    <a:pt x="171" y="1"/>
                  </a:lnTo>
                  <a:lnTo>
                    <a:pt x="200" y="6"/>
                  </a:lnTo>
                  <a:lnTo>
                    <a:pt x="232" y="18"/>
                  </a:lnTo>
                  <a:lnTo>
                    <a:pt x="266" y="35"/>
                  </a:lnTo>
                  <a:lnTo>
                    <a:pt x="266" y="36"/>
                  </a:lnTo>
                  <a:lnTo>
                    <a:pt x="263" y="43"/>
                  </a:lnTo>
                  <a:lnTo>
                    <a:pt x="259" y="52"/>
                  </a:lnTo>
                  <a:lnTo>
                    <a:pt x="253" y="65"/>
                  </a:lnTo>
                  <a:lnTo>
                    <a:pt x="246" y="79"/>
                  </a:lnTo>
                  <a:lnTo>
                    <a:pt x="237" y="93"/>
                  </a:lnTo>
                  <a:lnTo>
                    <a:pt x="226" y="110"/>
                  </a:lnTo>
                  <a:lnTo>
                    <a:pt x="213" y="126"/>
                  </a:lnTo>
                  <a:lnTo>
                    <a:pt x="198" y="140"/>
                  </a:lnTo>
                  <a:lnTo>
                    <a:pt x="181" y="153"/>
                  </a:lnTo>
                  <a:lnTo>
                    <a:pt x="163" y="163"/>
                  </a:lnTo>
                  <a:lnTo>
                    <a:pt x="143" y="171"/>
                  </a:lnTo>
                  <a:lnTo>
                    <a:pt x="120" y="175"/>
                  </a:lnTo>
                  <a:lnTo>
                    <a:pt x="96" y="174"/>
                  </a:lnTo>
                  <a:lnTo>
                    <a:pt x="70" y="169"/>
                  </a:lnTo>
                  <a:lnTo>
                    <a:pt x="40" y="157"/>
                  </a:lnTo>
                  <a:lnTo>
                    <a:pt x="9" y="139"/>
                  </a:lnTo>
                  <a:lnTo>
                    <a:pt x="13" y="140"/>
                  </a:lnTo>
                  <a:lnTo>
                    <a:pt x="20" y="143"/>
                  </a:lnTo>
                  <a:lnTo>
                    <a:pt x="32" y="145"/>
                  </a:lnTo>
                  <a:lnTo>
                    <a:pt x="48" y="148"/>
                  </a:lnTo>
                  <a:lnTo>
                    <a:pt x="66" y="149"/>
                  </a:lnTo>
                  <a:lnTo>
                    <a:pt x="87" y="149"/>
                  </a:lnTo>
                  <a:lnTo>
                    <a:pt x="109" y="145"/>
                  </a:lnTo>
                  <a:lnTo>
                    <a:pt x="131" y="137"/>
                  </a:lnTo>
                  <a:lnTo>
                    <a:pt x="153" y="124"/>
                  </a:lnTo>
                  <a:lnTo>
                    <a:pt x="149" y="126"/>
                  </a:lnTo>
                  <a:lnTo>
                    <a:pt x="140" y="128"/>
                  </a:lnTo>
                  <a:lnTo>
                    <a:pt x="127" y="131"/>
                  </a:lnTo>
                  <a:lnTo>
                    <a:pt x="109" y="135"/>
                  </a:lnTo>
                  <a:lnTo>
                    <a:pt x="88" y="137"/>
                  </a:lnTo>
                  <a:lnTo>
                    <a:pt x="66" y="137"/>
                  </a:lnTo>
                  <a:lnTo>
                    <a:pt x="44" y="134"/>
                  </a:lnTo>
                  <a:lnTo>
                    <a:pt x="22" y="127"/>
                  </a:lnTo>
                  <a:lnTo>
                    <a:pt x="0" y="115"/>
                  </a:lnTo>
                  <a:lnTo>
                    <a:pt x="1" y="114"/>
                  </a:lnTo>
                  <a:lnTo>
                    <a:pt x="2" y="109"/>
                  </a:lnTo>
                  <a:lnTo>
                    <a:pt x="6" y="100"/>
                  </a:lnTo>
                  <a:lnTo>
                    <a:pt x="11" y="89"/>
                  </a:lnTo>
                  <a:lnTo>
                    <a:pt x="18" y="78"/>
                  </a:lnTo>
                  <a:lnTo>
                    <a:pt x="27" y="65"/>
                  </a:lnTo>
                  <a:lnTo>
                    <a:pt x="37" y="52"/>
                  </a:lnTo>
                  <a:lnTo>
                    <a:pt x="49" y="39"/>
                  </a:lnTo>
                  <a:lnTo>
                    <a:pt x="65" y="27"/>
                  </a:lnTo>
                  <a:lnTo>
                    <a:pt x="80" y="17"/>
                  </a:lnTo>
                  <a:lnTo>
                    <a:pt x="100" y="8"/>
                  </a:lnTo>
                  <a:lnTo>
                    <a:pt x="120" y="1"/>
                  </a:lnTo>
                  <a:lnTo>
                    <a:pt x="145" y="0"/>
                  </a:lnTo>
                  <a:close/>
                </a:path>
              </a:pathLst>
            </a:custGeom>
            <a:solidFill>
              <a:schemeClr val="accent4">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1" name="任意多边形: 形状 40"/>
            <p:cNvSpPr/>
            <p:nvPr/>
          </p:nvSpPr>
          <p:spPr bwMode="auto">
            <a:xfrm>
              <a:off x="4836765" y="3088481"/>
              <a:ext cx="280988" cy="404813"/>
            </a:xfrm>
            <a:custGeom>
              <a:avLst/>
              <a:gdLst>
                <a:gd name="T0" fmla="*/ 151 w 177"/>
                <a:gd name="T1" fmla="*/ 0 h 255"/>
                <a:gd name="T2" fmla="*/ 153 w 177"/>
                <a:gd name="T3" fmla="*/ 2 h 255"/>
                <a:gd name="T4" fmla="*/ 155 w 177"/>
                <a:gd name="T5" fmla="*/ 8 h 255"/>
                <a:gd name="T6" fmla="*/ 159 w 177"/>
                <a:gd name="T7" fmla="*/ 18 h 255"/>
                <a:gd name="T8" fmla="*/ 163 w 177"/>
                <a:gd name="T9" fmla="*/ 30 h 255"/>
                <a:gd name="T10" fmla="*/ 168 w 177"/>
                <a:gd name="T11" fmla="*/ 46 h 255"/>
                <a:gd name="T12" fmla="*/ 172 w 177"/>
                <a:gd name="T13" fmla="*/ 63 h 255"/>
                <a:gd name="T14" fmla="*/ 176 w 177"/>
                <a:gd name="T15" fmla="*/ 82 h 255"/>
                <a:gd name="T16" fmla="*/ 177 w 177"/>
                <a:gd name="T17" fmla="*/ 101 h 255"/>
                <a:gd name="T18" fmla="*/ 177 w 177"/>
                <a:gd name="T19" fmla="*/ 122 h 255"/>
                <a:gd name="T20" fmla="*/ 175 w 177"/>
                <a:gd name="T21" fmla="*/ 143 h 255"/>
                <a:gd name="T22" fmla="*/ 169 w 177"/>
                <a:gd name="T23" fmla="*/ 164 h 255"/>
                <a:gd name="T24" fmla="*/ 160 w 177"/>
                <a:gd name="T25" fmla="*/ 183 h 255"/>
                <a:gd name="T26" fmla="*/ 147 w 177"/>
                <a:gd name="T27" fmla="*/ 203 h 255"/>
                <a:gd name="T28" fmla="*/ 129 w 177"/>
                <a:gd name="T29" fmla="*/ 220 h 255"/>
                <a:gd name="T30" fmla="*/ 107 w 177"/>
                <a:gd name="T31" fmla="*/ 234 h 255"/>
                <a:gd name="T32" fmla="*/ 77 w 177"/>
                <a:gd name="T33" fmla="*/ 246 h 255"/>
                <a:gd name="T34" fmla="*/ 43 w 177"/>
                <a:gd name="T35" fmla="*/ 255 h 255"/>
                <a:gd name="T36" fmla="*/ 46 w 177"/>
                <a:gd name="T37" fmla="*/ 255 h 255"/>
                <a:gd name="T38" fmla="*/ 52 w 177"/>
                <a:gd name="T39" fmla="*/ 251 h 255"/>
                <a:gd name="T40" fmla="*/ 64 w 177"/>
                <a:gd name="T41" fmla="*/ 244 h 255"/>
                <a:gd name="T42" fmla="*/ 77 w 177"/>
                <a:gd name="T43" fmla="*/ 235 h 255"/>
                <a:gd name="T44" fmla="*/ 91 w 177"/>
                <a:gd name="T45" fmla="*/ 224 h 255"/>
                <a:gd name="T46" fmla="*/ 104 w 177"/>
                <a:gd name="T47" fmla="*/ 208 h 255"/>
                <a:gd name="T48" fmla="*/ 117 w 177"/>
                <a:gd name="T49" fmla="*/ 190 h 255"/>
                <a:gd name="T50" fmla="*/ 128 w 177"/>
                <a:gd name="T51" fmla="*/ 169 h 255"/>
                <a:gd name="T52" fmla="*/ 134 w 177"/>
                <a:gd name="T53" fmla="*/ 144 h 255"/>
                <a:gd name="T54" fmla="*/ 133 w 177"/>
                <a:gd name="T55" fmla="*/ 147 h 255"/>
                <a:gd name="T56" fmla="*/ 128 w 177"/>
                <a:gd name="T57" fmla="*/ 155 h 255"/>
                <a:gd name="T58" fmla="*/ 121 w 177"/>
                <a:gd name="T59" fmla="*/ 168 h 255"/>
                <a:gd name="T60" fmla="*/ 111 w 177"/>
                <a:gd name="T61" fmla="*/ 182 h 255"/>
                <a:gd name="T62" fmla="*/ 98 w 177"/>
                <a:gd name="T63" fmla="*/ 198 h 255"/>
                <a:gd name="T64" fmla="*/ 82 w 177"/>
                <a:gd name="T65" fmla="*/ 214 h 255"/>
                <a:gd name="T66" fmla="*/ 64 w 177"/>
                <a:gd name="T67" fmla="*/ 227 h 255"/>
                <a:gd name="T68" fmla="*/ 43 w 177"/>
                <a:gd name="T69" fmla="*/ 239 h 255"/>
                <a:gd name="T70" fmla="*/ 20 w 177"/>
                <a:gd name="T71" fmla="*/ 246 h 255"/>
                <a:gd name="T72" fmla="*/ 19 w 177"/>
                <a:gd name="T73" fmla="*/ 243 h 255"/>
                <a:gd name="T74" fmla="*/ 16 w 177"/>
                <a:gd name="T75" fmla="*/ 238 h 255"/>
                <a:gd name="T76" fmla="*/ 13 w 177"/>
                <a:gd name="T77" fmla="*/ 229 h 255"/>
                <a:gd name="T78" fmla="*/ 10 w 177"/>
                <a:gd name="T79" fmla="*/ 217 h 255"/>
                <a:gd name="T80" fmla="*/ 6 w 177"/>
                <a:gd name="T81" fmla="*/ 201 h 255"/>
                <a:gd name="T82" fmla="*/ 2 w 177"/>
                <a:gd name="T83" fmla="*/ 185 h 255"/>
                <a:gd name="T84" fmla="*/ 0 w 177"/>
                <a:gd name="T85" fmla="*/ 166 h 255"/>
                <a:gd name="T86" fmla="*/ 2 w 177"/>
                <a:gd name="T87" fmla="*/ 147 h 255"/>
                <a:gd name="T88" fmla="*/ 4 w 177"/>
                <a:gd name="T89" fmla="*/ 127 h 255"/>
                <a:gd name="T90" fmla="*/ 11 w 177"/>
                <a:gd name="T91" fmla="*/ 107 h 255"/>
                <a:gd name="T92" fmla="*/ 21 w 177"/>
                <a:gd name="T93" fmla="*/ 86 h 255"/>
                <a:gd name="T94" fmla="*/ 36 w 177"/>
                <a:gd name="T95" fmla="*/ 65 h 255"/>
                <a:gd name="T96" fmla="*/ 55 w 177"/>
                <a:gd name="T97" fmla="*/ 47 h 255"/>
                <a:gd name="T98" fmla="*/ 81 w 177"/>
                <a:gd name="T99" fmla="*/ 29 h 255"/>
                <a:gd name="T100" fmla="*/ 112 w 177"/>
                <a:gd name="T101" fmla="*/ 13 h 255"/>
                <a:gd name="T102" fmla="*/ 151 w 177"/>
                <a:gd name="T103"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7" h="255">
                  <a:moveTo>
                    <a:pt x="151" y="0"/>
                  </a:moveTo>
                  <a:lnTo>
                    <a:pt x="153" y="2"/>
                  </a:lnTo>
                  <a:lnTo>
                    <a:pt x="155" y="8"/>
                  </a:lnTo>
                  <a:lnTo>
                    <a:pt x="159" y="18"/>
                  </a:lnTo>
                  <a:lnTo>
                    <a:pt x="163" y="30"/>
                  </a:lnTo>
                  <a:lnTo>
                    <a:pt x="168" y="46"/>
                  </a:lnTo>
                  <a:lnTo>
                    <a:pt x="172" y="63"/>
                  </a:lnTo>
                  <a:lnTo>
                    <a:pt x="176" y="82"/>
                  </a:lnTo>
                  <a:lnTo>
                    <a:pt x="177" y="101"/>
                  </a:lnTo>
                  <a:lnTo>
                    <a:pt x="177" y="122"/>
                  </a:lnTo>
                  <a:lnTo>
                    <a:pt x="175" y="143"/>
                  </a:lnTo>
                  <a:lnTo>
                    <a:pt x="169" y="164"/>
                  </a:lnTo>
                  <a:lnTo>
                    <a:pt x="160" y="183"/>
                  </a:lnTo>
                  <a:lnTo>
                    <a:pt x="147" y="203"/>
                  </a:lnTo>
                  <a:lnTo>
                    <a:pt x="129" y="220"/>
                  </a:lnTo>
                  <a:lnTo>
                    <a:pt x="107" y="234"/>
                  </a:lnTo>
                  <a:lnTo>
                    <a:pt x="77" y="246"/>
                  </a:lnTo>
                  <a:lnTo>
                    <a:pt x="43" y="255"/>
                  </a:lnTo>
                  <a:lnTo>
                    <a:pt x="46" y="255"/>
                  </a:lnTo>
                  <a:lnTo>
                    <a:pt x="52" y="251"/>
                  </a:lnTo>
                  <a:lnTo>
                    <a:pt x="64" y="244"/>
                  </a:lnTo>
                  <a:lnTo>
                    <a:pt x="77" y="235"/>
                  </a:lnTo>
                  <a:lnTo>
                    <a:pt x="91" y="224"/>
                  </a:lnTo>
                  <a:lnTo>
                    <a:pt x="104" y="208"/>
                  </a:lnTo>
                  <a:lnTo>
                    <a:pt x="117" y="190"/>
                  </a:lnTo>
                  <a:lnTo>
                    <a:pt x="128" y="169"/>
                  </a:lnTo>
                  <a:lnTo>
                    <a:pt x="134" y="144"/>
                  </a:lnTo>
                  <a:lnTo>
                    <a:pt x="133" y="147"/>
                  </a:lnTo>
                  <a:lnTo>
                    <a:pt x="128" y="155"/>
                  </a:lnTo>
                  <a:lnTo>
                    <a:pt x="121" y="168"/>
                  </a:lnTo>
                  <a:lnTo>
                    <a:pt x="111" y="182"/>
                  </a:lnTo>
                  <a:lnTo>
                    <a:pt x="98" y="198"/>
                  </a:lnTo>
                  <a:lnTo>
                    <a:pt x="82" y="214"/>
                  </a:lnTo>
                  <a:lnTo>
                    <a:pt x="64" y="227"/>
                  </a:lnTo>
                  <a:lnTo>
                    <a:pt x="43" y="239"/>
                  </a:lnTo>
                  <a:lnTo>
                    <a:pt x="20" y="246"/>
                  </a:lnTo>
                  <a:lnTo>
                    <a:pt x="19" y="243"/>
                  </a:lnTo>
                  <a:lnTo>
                    <a:pt x="16" y="238"/>
                  </a:lnTo>
                  <a:lnTo>
                    <a:pt x="13" y="229"/>
                  </a:lnTo>
                  <a:lnTo>
                    <a:pt x="10" y="217"/>
                  </a:lnTo>
                  <a:lnTo>
                    <a:pt x="6" y="201"/>
                  </a:lnTo>
                  <a:lnTo>
                    <a:pt x="2" y="185"/>
                  </a:lnTo>
                  <a:lnTo>
                    <a:pt x="0" y="166"/>
                  </a:lnTo>
                  <a:lnTo>
                    <a:pt x="2" y="147"/>
                  </a:lnTo>
                  <a:lnTo>
                    <a:pt x="4" y="127"/>
                  </a:lnTo>
                  <a:lnTo>
                    <a:pt x="11" y="107"/>
                  </a:lnTo>
                  <a:lnTo>
                    <a:pt x="21" y="86"/>
                  </a:lnTo>
                  <a:lnTo>
                    <a:pt x="36" y="65"/>
                  </a:lnTo>
                  <a:lnTo>
                    <a:pt x="55" y="47"/>
                  </a:lnTo>
                  <a:lnTo>
                    <a:pt x="81" y="29"/>
                  </a:lnTo>
                  <a:lnTo>
                    <a:pt x="112" y="13"/>
                  </a:lnTo>
                  <a:lnTo>
                    <a:pt x="151" y="0"/>
                  </a:lnTo>
                  <a:close/>
                </a:path>
              </a:pathLst>
            </a:custGeom>
            <a:solidFill>
              <a:schemeClr val="accent4">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任意多边形: 形状 41"/>
            <p:cNvSpPr/>
            <p:nvPr/>
          </p:nvSpPr>
          <p:spPr bwMode="auto">
            <a:xfrm>
              <a:off x="5373340" y="3369469"/>
              <a:ext cx="423863" cy="279400"/>
            </a:xfrm>
            <a:custGeom>
              <a:avLst/>
              <a:gdLst>
                <a:gd name="T0" fmla="*/ 145 w 267"/>
                <a:gd name="T1" fmla="*/ 0 h 176"/>
                <a:gd name="T2" fmla="*/ 171 w 267"/>
                <a:gd name="T3" fmla="*/ 2 h 176"/>
                <a:gd name="T4" fmla="*/ 201 w 267"/>
                <a:gd name="T5" fmla="*/ 8 h 176"/>
                <a:gd name="T6" fmla="*/ 232 w 267"/>
                <a:gd name="T7" fmla="*/ 19 h 176"/>
                <a:gd name="T8" fmla="*/ 267 w 267"/>
                <a:gd name="T9" fmla="*/ 35 h 176"/>
                <a:gd name="T10" fmla="*/ 266 w 267"/>
                <a:gd name="T11" fmla="*/ 37 h 176"/>
                <a:gd name="T12" fmla="*/ 263 w 267"/>
                <a:gd name="T13" fmla="*/ 44 h 176"/>
                <a:gd name="T14" fmla="*/ 259 w 267"/>
                <a:gd name="T15" fmla="*/ 53 h 176"/>
                <a:gd name="T16" fmla="*/ 254 w 267"/>
                <a:gd name="T17" fmla="*/ 66 h 176"/>
                <a:gd name="T18" fmla="*/ 246 w 267"/>
                <a:gd name="T19" fmla="*/ 80 h 176"/>
                <a:gd name="T20" fmla="*/ 237 w 267"/>
                <a:gd name="T21" fmla="*/ 95 h 176"/>
                <a:gd name="T22" fmla="*/ 227 w 267"/>
                <a:gd name="T23" fmla="*/ 111 h 176"/>
                <a:gd name="T24" fmla="*/ 214 w 267"/>
                <a:gd name="T25" fmla="*/ 127 h 176"/>
                <a:gd name="T26" fmla="*/ 199 w 267"/>
                <a:gd name="T27" fmla="*/ 141 h 176"/>
                <a:gd name="T28" fmla="*/ 182 w 267"/>
                <a:gd name="T29" fmla="*/ 154 h 176"/>
                <a:gd name="T30" fmla="*/ 164 w 267"/>
                <a:gd name="T31" fmla="*/ 165 h 176"/>
                <a:gd name="T32" fmla="*/ 143 w 267"/>
                <a:gd name="T33" fmla="*/ 172 h 176"/>
                <a:gd name="T34" fmla="*/ 121 w 267"/>
                <a:gd name="T35" fmla="*/ 176 h 176"/>
                <a:gd name="T36" fmla="*/ 97 w 267"/>
                <a:gd name="T37" fmla="*/ 175 h 176"/>
                <a:gd name="T38" fmla="*/ 69 w 267"/>
                <a:gd name="T39" fmla="*/ 170 h 176"/>
                <a:gd name="T40" fmla="*/ 41 w 267"/>
                <a:gd name="T41" fmla="*/ 158 h 176"/>
                <a:gd name="T42" fmla="*/ 10 w 267"/>
                <a:gd name="T43" fmla="*/ 140 h 176"/>
                <a:gd name="T44" fmla="*/ 12 w 267"/>
                <a:gd name="T45" fmla="*/ 140 h 176"/>
                <a:gd name="T46" fmla="*/ 20 w 267"/>
                <a:gd name="T47" fmla="*/ 143 h 176"/>
                <a:gd name="T48" fmla="*/ 32 w 267"/>
                <a:gd name="T49" fmla="*/ 146 h 176"/>
                <a:gd name="T50" fmla="*/ 47 w 267"/>
                <a:gd name="T51" fmla="*/ 149 h 176"/>
                <a:gd name="T52" fmla="*/ 67 w 267"/>
                <a:gd name="T53" fmla="*/ 150 h 176"/>
                <a:gd name="T54" fmla="*/ 86 w 267"/>
                <a:gd name="T55" fmla="*/ 150 h 176"/>
                <a:gd name="T56" fmla="*/ 108 w 267"/>
                <a:gd name="T57" fmla="*/ 146 h 176"/>
                <a:gd name="T58" fmla="*/ 130 w 267"/>
                <a:gd name="T59" fmla="*/ 139 h 176"/>
                <a:gd name="T60" fmla="*/ 152 w 267"/>
                <a:gd name="T61" fmla="*/ 126 h 176"/>
                <a:gd name="T62" fmla="*/ 150 w 267"/>
                <a:gd name="T63" fmla="*/ 127 h 176"/>
                <a:gd name="T64" fmla="*/ 141 w 267"/>
                <a:gd name="T65" fmla="*/ 130 h 176"/>
                <a:gd name="T66" fmla="*/ 126 w 267"/>
                <a:gd name="T67" fmla="*/ 132 h 176"/>
                <a:gd name="T68" fmla="*/ 110 w 267"/>
                <a:gd name="T69" fmla="*/ 136 h 176"/>
                <a:gd name="T70" fmla="*/ 89 w 267"/>
                <a:gd name="T71" fmla="*/ 137 h 176"/>
                <a:gd name="T72" fmla="*/ 67 w 267"/>
                <a:gd name="T73" fmla="*/ 137 h 176"/>
                <a:gd name="T74" fmla="*/ 43 w 267"/>
                <a:gd name="T75" fmla="*/ 135 h 176"/>
                <a:gd name="T76" fmla="*/ 21 w 267"/>
                <a:gd name="T77" fmla="*/ 128 h 176"/>
                <a:gd name="T78" fmla="*/ 0 w 267"/>
                <a:gd name="T79" fmla="*/ 117 h 176"/>
                <a:gd name="T80" fmla="*/ 0 w 267"/>
                <a:gd name="T81" fmla="*/ 115 h 176"/>
                <a:gd name="T82" fmla="*/ 3 w 267"/>
                <a:gd name="T83" fmla="*/ 110 h 176"/>
                <a:gd name="T84" fmla="*/ 7 w 267"/>
                <a:gd name="T85" fmla="*/ 101 h 176"/>
                <a:gd name="T86" fmla="*/ 12 w 267"/>
                <a:gd name="T87" fmla="*/ 91 h 176"/>
                <a:gd name="T88" fmla="*/ 19 w 267"/>
                <a:gd name="T89" fmla="*/ 79 h 176"/>
                <a:gd name="T90" fmla="*/ 26 w 267"/>
                <a:gd name="T91" fmla="*/ 66 h 176"/>
                <a:gd name="T92" fmla="*/ 37 w 267"/>
                <a:gd name="T93" fmla="*/ 53 h 176"/>
                <a:gd name="T94" fmla="*/ 50 w 267"/>
                <a:gd name="T95" fmla="*/ 40 h 176"/>
                <a:gd name="T96" fmla="*/ 64 w 267"/>
                <a:gd name="T97" fmla="*/ 28 h 176"/>
                <a:gd name="T98" fmla="*/ 81 w 267"/>
                <a:gd name="T99" fmla="*/ 18 h 176"/>
                <a:gd name="T100" fmla="*/ 99 w 267"/>
                <a:gd name="T101" fmla="*/ 9 h 176"/>
                <a:gd name="T102" fmla="*/ 121 w 267"/>
                <a:gd name="T103" fmla="*/ 2 h 176"/>
                <a:gd name="T104" fmla="*/ 145 w 267"/>
                <a:gd name="T105"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7" h="176">
                  <a:moveTo>
                    <a:pt x="145" y="0"/>
                  </a:moveTo>
                  <a:lnTo>
                    <a:pt x="171" y="2"/>
                  </a:lnTo>
                  <a:lnTo>
                    <a:pt x="201" y="8"/>
                  </a:lnTo>
                  <a:lnTo>
                    <a:pt x="232" y="19"/>
                  </a:lnTo>
                  <a:lnTo>
                    <a:pt x="267" y="35"/>
                  </a:lnTo>
                  <a:lnTo>
                    <a:pt x="266" y="37"/>
                  </a:lnTo>
                  <a:lnTo>
                    <a:pt x="263" y="44"/>
                  </a:lnTo>
                  <a:lnTo>
                    <a:pt x="259" y="53"/>
                  </a:lnTo>
                  <a:lnTo>
                    <a:pt x="254" y="66"/>
                  </a:lnTo>
                  <a:lnTo>
                    <a:pt x="246" y="80"/>
                  </a:lnTo>
                  <a:lnTo>
                    <a:pt x="237" y="95"/>
                  </a:lnTo>
                  <a:lnTo>
                    <a:pt x="227" y="111"/>
                  </a:lnTo>
                  <a:lnTo>
                    <a:pt x="214" y="127"/>
                  </a:lnTo>
                  <a:lnTo>
                    <a:pt x="199" y="141"/>
                  </a:lnTo>
                  <a:lnTo>
                    <a:pt x="182" y="154"/>
                  </a:lnTo>
                  <a:lnTo>
                    <a:pt x="164" y="165"/>
                  </a:lnTo>
                  <a:lnTo>
                    <a:pt x="143" y="172"/>
                  </a:lnTo>
                  <a:lnTo>
                    <a:pt x="121" y="176"/>
                  </a:lnTo>
                  <a:lnTo>
                    <a:pt x="97" y="175"/>
                  </a:lnTo>
                  <a:lnTo>
                    <a:pt x="69" y="170"/>
                  </a:lnTo>
                  <a:lnTo>
                    <a:pt x="41" y="158"/>
                  </a:lnTo>
                  <a:lnTo>
                    <a:pt x="10" y="140"/>
                  </a:lnTo>
                  <a:lnTo>
                    <a:pt x="12" y="140"/>
                  </a:lnTo>
                  <a:lnTo>
                    <a:pt x="20" y="143"/>
                  </a:lnTo>
                  <a:lnTo>
                    <a:pt x="32" y="146"/>
                  </a:lnTo>
                  <a:lnTo>
                    <a:pt x="47" y="149"/>
                  </a:lnTo>
                  <a:lnTo>
                    <a:pt x="67" y="150"/>
                  </a:lnTo>
                  <a:lnTo>
                    <a:pt x="86" y="150"/>
                  </a:lnTo>
                  <a:lnTo>
                    <a:pt x="108" y="146"/>
                  </a:lnTo>
                  <a:lnTo>
                    <a:pt x="130" y="139"/>
                  </a:lnTo>
                  <a:lnTo>
                    <a:pt x="152" y="126"/>
                  </a:lnTo>
                  <a:lnTo>
                    <a:pt x="150" y="127"/>
                  </a:lnTo>
                  <a:lnTo>
                    <a:pt x="141" y="130"/>
                  </a:lnTo>
                  <a:lnTo>
                    <a:pt x="126" y="132"/>
                  </a:lnTo>
                  <a:lnTo>
                    <a:pt x="110" y="136"/>
                  </a:lnTo>
                  <a:lnTo>
                    <a:pt x="89" y="137"/>
                  </a:lnTo>
                  <a:lnTo>
                    <a:pt x="67" y="137"/>
                  </a:lnTo>
                  <a:lnTo>
                    <a:pt x="43" y="135"/>
                  </a:lnTo>
                  <a:lnTo>
                    <a:pt x="21" y="128"/>
                  </a:lnTo>
                  <a:lnTo>
                    <a:pt x="0" y="117"/>
                  </a:lnTo>
                  <a:lnTo>
                    <a:pt x="0" y="115"/>
                  </a:lnTo>
                  <a:lnTo>
                    <a:pt x="3" y="110"/>
                  </a:lnTo>
                  <a:lnTo>
                    <a:pt x="7" y="101"/>
                  </a:lnTo>
                  <a:lnTo>
                    <a:pt x="12" y="91"/>
                  </a:lnTo>
                  <a:lnTo>
                    <a:pt x="19" y="79"/>
                  </a:lnTo>
                  <a:lnTo>
                    <a:pt x="26" y="66"/>
                  </a:lnTo>
                  <a:lnTo>
                    <a:pt x="37" y="53"/>
                  </a:lnTo>
                  <a:lnTo>
                    <a:pt x="50" y="40"/>
                  </a:lnTo>
                  <a:lnTo>
                    <a:pt x="64" y="28"/>
                  </a:lnTo>
                  <a:lnTo>
                    <a:pt x="81" y="18"/>
                  </a:lnTo>
                  <a:lnTo>
                    <a:pt x="99" y="9"/>
                  </a:lnTo>
                  <a:lnTo>
                    <a:pt x="121" y="2"/>
                  </a:lnTo>
                  <a:lnTo>
                    <a:pt x="145" y="0"/>
                  </a:lnTo>
                  <a:close/>
                </a:path>
              </a:pathLst>
            </a:custGeom>
            <a:solidFill>
              <a:schemeClr val="accent4">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3" name="任意多边形: 形状 42"/>
            <p:cNvSpPr/>
            <p:nvPr/>
          </p:nvSpPr>
          <p:spPr bwMode="auto">
            <a:xfrm>
              <a:off x="5046315" y="3877469"/>
              <a:ext cx="406400" cy="280988"/>
            </a:xfrm>
            <a:custGeom>
              <a:avLst/>
              <a:gdLst>
                <a:gd name="T0" fmla="*/ 89 w 256"/>
                <a:gd name="T1" fmla="*/ 0 h 177"/>
                <a:gd name="T2" fmla="*/ 109 w 256"/>
                <a:gd name="T3" fmla="*/ 2 h 177"/>
                <a:gd name="T4" fmla="*/ 128 w 256"/>
                <a:gd name="T5" fmla="*/ 4 h 177"/>
                <a:gd name="T6" fmla="*/ 149 w 256"/>
                <a:gd name="T7" fmla="*/ 11 h 177"/>
                <a:gd name="T8" fmla="*/ 170 w 256"/>
                <a:gd name="T9" fmla="*/ 21 h 177"/>
                <a:gd name="T10" fmla="*/ 190 w 256"/>
                <a:gd name="T11" fmla="*/ 35 h 177"/>
                <a:gd name="T12" fmla="*/ 209 w 256"/>
                <a:gd name="T13" fmla="*/ 55 h 177"/>
                <a:gd name="T14" fmla="*/ 227 w 256"/>
                <a:gd name="T15" fmla="*/ 81 h 177"/>
                <a:gd name="T16" fmla="*/ 243 w 256"/>
                <a:gd name="T17" fmla="*/ 112 h 177"/>
                <a:gd name="T18" fmla="*/ 256 w 256"/>
                <a:gd name="T19" fmla="*/ 151 h 177"/>
                <a:gd name="T20" fmla="*/ 253 w 256"/>
                <a:gd name="T21" fmla="*/ 151 h 177"/>
                <a:gd name="T22" fmla="*/ 248 w 256"/>
                <a:gd name="T23" fmla="*/ 155 h 177"/>
                <a:gd name="T24" fmla="*/ 238 w 256"/>
                <a:gd name="T25" fmla="*/ 159 h 177"/>
                <a:gd name="T26" fmla="*/ 226 w 256"/>
                <a:gd name="T27" fmla="*/ 163 h 177"/>
                <a:gd name="T28" fmla="*/ 210 w 256"/>
                <a:gd name="T29" fmla="*/ 168 h 177"/>
                <a:gd name="T30" fmla="*/ 193 w 256"/>
                <a:gd name="T31" fmla="*/ 172 h 177"/>
                <a:gd name="T32" fmla="*/ 174 w 256"/>
                <a:gd name="T33" fmla="*/ 176 h 177"/>
                <a:gd name="T34" fmla="*/ 154 w 256"/>
                <a:gd name="T35" fmla="*/ 177 h 177"/>
                <a:gd name="T36" fmla="*/ 134 w 256"/>
                <a:gd name="T37" fmla="*/ 177 h 177"/>
                <a:gd name="T38" fmla="*/ 113 w 256"/>
                <a:gd name="T39" fmla="*/ 174 h 177"/>
                <a:gd name="T40" fmla="*/ 92 w 256"/>
                <a:gd name="T41" fmla="*/ 169 h 177"/>
                <a:gd name="T42" fmla="*/ 71 w 256"/>
                <a:gd name="T43" fmla="*/ 160 h 177"/>
                <a:gd name="T44" fmla="*/ 53 w 256"/>
                <a:gd name="T45" fmla="*/ 147 h 177"/>
                <a:gd name="T46" fmla="*/ 36 w 256"/>
                <a:gd name="T47" fmla="*/ 129 h 177"/>
                <a:gd name="T48" fmla="*/ 22 w 256"/>
                <a:gd name="T49" fmla="*/ 106 h 177"/>
                <a:gd name="T50" fmla="*/ 9 w 256"/>
                <a:gd name="T51" fmla="*/ 77 h 177"/>
                <a:gd name="T52" fmla="*/ 0 w 256"/>
                <a:gd name="T53" fmla="*/ 42 h 177"/>
                <a:gd name="T54" fmla="*/ 1 w 256"/>
                <a:gd name="T55" fmla="*/ 45 h 177"/>
                <a:gd name="T56" fmla="*/ 5 w 256"/>
                <a:gd name="T57" fmla="*/ 52 h 177"/>
                <a:gd name="T58" fmla="*/ 11 w 256"/>
                <a:gd name="T59" fmla="*/ 63 h 177"/>
                <a:gd name="T60" fmla="*/ 21 w 256"/>
                <a:gd name="T61" fmla="*/ 77 h 177"/>
                <a:gd name="T62" fmla="*/ 32 w 256"/>
                <a:gd name="T63" fmla="*/ 90 h 177"/>
                <a:gd name="T64" fmla="*/ 48 w 256"/>
                <a:gd name="T65" fmla="*/ 104 h 177"/>
                <a:gd name="T66" fmla="*/ 66 w 256"/>
                <a:gd name="T67" fmla="*/ 117 h 177"/>
                <a:gd name="T68" fmla="*/ 87 w 256"/>
                <a:gd name="T69" fmla="*/ 128 h 177"/>
                <a:gd name="T70" fmla="*/ 112 w 256"/>
                <a:gd name="T71" fmla="*/ 134 h 177"/>
                <a:gd name="T72" fmla="*/ 109 w 256"/>
                <a:gd name="T73" fmla="*/ 133 h 177"/>
                <a:gd name="T74" fmla="*/ 100 w 256"/>
                <a:gd name="T75" fmla="*/ 128 h 177"/>
                <a:gd name="T76" fmla="*/ 88 w 256"/>
                <a:gd name="T77" fmla="*/ 120 h 177"/>
                <a:gd name="T78" fmla="*/ 74 w 256"/>
                <a:gd name="T79" fmla="*/ 111 h 177"/>
                <a:gd name="T80" fmla="*/ 57 w 256"/>
                <a:gd name="T81" fmla="*/ 98 h 177"/>
                <a:gd name="T82" fmla="*/ 41 w 256"/>
                <a:gd name="T83" fmla="*/ 82 h 177"/>
                <a:gd name="T84" fmla="*/ 27 w 256"/>
                <a:gd name="T85" fmla="*/ 64 h 177"/>
                <a:gd name="T86" fmla="*/ 17 w 256"/>
                <a:gd name="T87" fmla="*/ 43 h 177"/>
                <a:gd name="T88" fmla="*/ 10 w 256"/>
                <a:gd name="T89" fmla="*/ 20 h 177"/>
                <a:gd name="T90" fmla="*/ 11 w 256"/>
                <a:gd name="T91" fmla="*/ 19 h 177"/>
                <a:gd name="T92" fmla="*/ 18 w 256"/>
                <a:gd name="T93" fmla="*/ 16 h 177"/>
                <a:gd name="T94" fmla="*/ 27 w 256"/>
                <a:gd name="T95" fmla="*/ 12 h 177"/>
                <a:gd name="T96" fmla="*/ 39 w 256"/>
                <a:gd name="T97" fmla="*/ 8 h 177"/>
                <a:gd name="T98" fmla="*/ 54 w 256"/>
                <a:gd name="T99" fmla="*/ 6 h 177"/>
                <a:gd name="T100" fmla="*/ 70 w 256"/>
                <a:gd name="T101" fmla="*/ 2 h 177"/>
                <a:gd name="T102" fmla="*/ 89 w 256"/>
                <a:gd name="T10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6" h="177">
                  <a:moveTo>
                    <a:pt x="89" y="0"/>
                  </a:moveTo>
                  <a:lnTo>
                    <a:pt x="109" y="2"/>
                  </a:lnTo>
                  <a:lnTo>
                    <a:pt x="128" y="4"/>
                  </a:lnTo>
                  <a:lnTo>
                    <a:pt x="149" y="11"/>
                  </a:lnTo>
                  <a:lnTo>
                    <a:pt x="170" y="21"/>
                  </a:lnTo>
                  <a:lnTo>
                    <a:pt x="190" y="35"/>
                  </a:lnTo>
                  <a:lnTo>
                    <a:pt x="209" y="55"/>
                  </a:lnTo>
                  <a:lnTo>
                    <a:pt x="227" y="81"/>
                  </a:lnTo>
                  <a:lnTo>
                    <a:pt x="243" y="112"/>
                  </a:lnTo>
                  <a:lnTo>
                    <a:pt x="256" y="151"/>
                  </a:lnTo>
                  <a:lnTo>
                    <a:pt x="253" y="151"/>
                  </a:lnTo>
                  <a:lnTo>
                    <a:pt x="248" y="155"/>
                  </a:lnTo>
                  <a:lnTo>
                    <a:pt x="238" y="159"/>
                  </a:lnTo>
                  <a:lnTo>
                    <a:pt x="226" y="163"/>
                  </a:lnTo>
                  <a:lnTo>
                    <a:pt x="210" y="168"/>
                  </a:lnTo>
                  <a:lnTo>
                    <a:pt x="193" y="172"/>
                  </a:lnTo>
                  <a:lnTo>
                    <a:pt x="174" y="176"/>
                  </a:lnTo>
                  <a:lnTo>
                    <a:pt x="154" y="177"/>
                  </a:lnTo>
                  <a:lnTo>
                    <a:pt x="134" y="177"/>
                  </a:lnTo>
                  <a:lnTo>
                    <a:pt x="113" y="174"/>
                  </a:lnTo>
                  <a:lnTo>
                    <a:pt x="92" y="169"/>
                  </a:lnTo>
                  <a:lnTo>
                    <a:pt x="71" y="160"/>
                  </a:lnTo>
                  <a:lnTo>
                    <a:pt x="53" y="147"/>
                  </a:lnTo>
                  <a:lnTo>
                    <a:pt x="36" y="129"/>
                  </a:lnTo>
                  <a:lnTo>
                    <a:pt x="22" y="106"/>
                  </a:lnTo>
                  <a:lnTo>
                    <a:pt x="9" y="77"/>
                  </a:lnTo>
                  <a:lnTo>
                    <a:pt x="0" y="42"/>
                  </a:lnTo>
                  <a:lnTo>
                    <a:pt x="1" y="45"/>
                  </a:lnTo>
                  <a:lnTo>
                    <a:pt x="5" y="52"/>
                  </a:lnTo>
                  <a:lnTo>
                    <a:pt x="11" y="63"/>
                  </a:lnTo>
                  <a:lnTo>
                    <a:pt x="21" y="77"/>
                  </a:lnTo>
                  <a:lnTo>
                    <a:pt x="32" y="90"/>
                  </a:lnTo>
                  <a:lnTo>
                    <a:pt x="48" y="104"/>
                  </a:lnTo>
                  <a:lnTo>
                    <a:pt x="66" y="117"/>
                  </a:lnTo>
                  <a:lnTo>
                    <a:pt x="87" y="128"/>
                  </a:lnTo>
                  <a:lnTo>
                    <a:pt x="112" y="134"/>
                  </a:lnTo>
                  <a:lnTo>
                    <a:pt x="109" y="133"/>
                  </a:lnTo>
                  <a:lnTo>
                    <a:pt x="100" y="128"/>
                  </a:lnTo>
                  <a:lnTo>
                    <a:pt x="88" y="120"/>
                  </a:lnTo>
                  <a:lnTo>
                    <a:pt x="74" y="111"/>
                  </a:lnTo>
                  <a:lnTo>
                    <a:pt x="57" y="98"/>
                  </a:lnTo>
                  <a:lnTo>
                    <a:pt x="41" y="82"/>
                  </a:lnTo>
                  <a:lnTo>
                    <a:pt x="27" y="64"/>
                  </a:lnTo>
                  <a:lnTo>
                    <a:pt x="17" y="43"/>
                  </a:lnTo>
                  <a:lnTo>
                    <a:pt x="10" y="20"/>
                  </a:lnTo>
                  <a:lnTo>
                    <a:pt x="11" y="19"/>
                  </a:lnTo>
                  <a:lnTo>
                    <a:pt x="18" y="16"/>
                  </a:lnTo>
                  <a:lnTo>
                    <a:pt x="27" y="12"/>
                  </a:lnTo>
                  <a:lnTo>
                    <a:pt x="39" y="8"/>
                  </a:lnTo>
                  <a:lnTo>
                    <a:pt x="54" y="6"/>
                  </a:lnTo>
                  <a:lnTo>
                    <a:pt x="70" y="2"/>
                  </a:lnTo>
                  <a:lnTo>
                    <a:pt x="89" y="0"/>
                  </a:lnTo>
                  <a:close/>
                </a:path>
              </a:pathLst>
            </a:custGeom>
            <a:solidFill>
              <a:schemeClr val="accent5">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4" name="任意多边形: 形状 43"/>
            <p:cNvSpPr/>
            <p:nvPr/>
          </p:nvSpPr>
          <p:spPr bwMode="auto">
            <a:xfrm>
              <a:off x="4930428" y="4277519"/>
              <a:ext cx="404813" cy="282575"/>
            </a:xfrm>
            <a:custGeom>
              <a:avLst/>
              <a:gdLst>
                <a:gd name="T0" fmla="*/ 88 w 255"/>
                <a:gd name="T1" fmla="*/ 0 h 178"/>
                <a:gd name="T2" fmla="*/ 108 w 255"/>
                <a:gd name="T3" fmla="*/ 2 h 178"/>
                <a:gd name="T4" fmla="*/ 129 w 255"/>
                <a:gd name="T5" fmla="*/ 4 h 178"/>
                <a:gd name="T6" fmla="*/ 149 w 255"/>
                <a:gd name="T7" fmla="*/ 11 h 178"/>
                <a:gd name="T8" fmla="*/ 169 w 255"/>
                <a:gd name="T9" fmla="*/ 21 h 178"/>
                <a:gd name="T10" fmla="*/ 190 w 255"/>
                <a:gd name="T11" fmla="*/ 35 h 178"/>
                <a:gd name="T12" fmla="*/ 208 w 255"/>
                <a:gd name="T13" fmla="*/ 56 h 178"/>
                <a:gd name="T14" fmla="*/ 226 w 255"/>
                <a:gd name="T15" fmla="*/ 81 h 178"/>
                <a:gd name="T16" fmla="*/ 242 w 255"/>
                <a:gd name="T17" fmla="*/ 112 h 178"/>
                <a:gd name="T18" fmla="*/ 255 w 255"/>
                <a:gd name="T19" fmla="*/ 151 h 178"/>
                <a:gd name="T20" fmla="*/ 253 w 255"/>
                <a:gd name="T21" fmla="*/ 152 h 178"/>
                <a:gd name="T22" fmla="*/ 247 w 255"/>
                <a:gd name="T23" fmla="*/ 155 h 178"/>
                <a:gd name="T24" fmla="*/ 238 w 255"/>
                <a:gd name="T25" fmla="*/ 159 h 178"/>
                <a:gd name="T26" fmla="*/ 225 w 255"/>
                <a:gd name="T27" fmla="*/ 163 h 178"/>
                <a:gd name="T28" fmla="*/ 209 w 255"/>
                <a:gd name="T29" fmla="*/ 168 h 178"/>
                <a:gd name="T30" fmla="*/ 192 w 255"/>
                <a:gd name="T31" fmla="*/ 172 h 178"/>
                <a:gd name="T32" fmla="*/ 173 w 255"/>
                <a:gd name="T33" fmla="*/ 176 h 178"/>
                <a:gd name="T34" fmla="*/ 153 w 255"/>
                <a:gd name="T35" fmla="*/ 178 h 178"/>
                <a:gd name="T36" fmla="*/ 133 w 255"/>
                <a:gd name="T37" fmla="*/ 178 h 178"/>
                <a:gd name="T38" fmla="*/ 112 w 255"/>
                <a:gd name="T39" fmla="*/ 176 h 178"/>
                <a:gd name="T40" fmla="*/ 91 w 255"/>
                <a:gd name="T41" fmla="*/ 169 h 178"/>
                <a:gd name="T42" fmla="*/ 71 w 255"/>
                <a:gd name="T43" fmla="*/ 160 h 178"/>
                <a:gd name="T44" fmla="*/ 52 w 255"/>
                <a:gd name="T45" fmla="*/ 147 h 178"/>
                <a:gd name="T46" fmla="*/ 35 w 255"/>
                <a:gd name="T47" fmla="*/ 129 h 178"/>
                <a:gd name="T48" fmla="*/ 21 w 255"/>
                <a:gd name="T49" fmla="*/ 107 h 178"/>
                <a:gd name="T50" fmla="*/ 9 w 255"/>
                <a:gd name="T51" fmla="*/ 78 h 178"/>
                <a:gd name="T52" fmla="*/ 0 w 255"/>
                <a:gd name="T53" fmla="*/ 43 h 178"/>
                <a:gd name="T54" fmla="*/ 1 w 255"/>
                <a:gd name="T55" fmla="*/ 46 h 178"/>
                <a:gd name="T56" fmla="*/ 5 w 255"/>
                <a:gd name="T57" fmla="*/ 52 h 178"/>
                <a:gd name="T58" fmla="*/ 10 w 255"/>
                <a:gd name="T59" fmla="*/ 64 h 178"/>
                <a:gd name="T60" fmla="*/ 19 w 255"/>
                <a:gd name="T61" fmla="*/ 77 h 178"/>
                <a:gd name="T62" fmla="*/ 32 w 255"/>
                <a:gd name="T63" fmla="*/ 91 h 178"/>
                <a:gd name="T64" fmla="*/ 47 w 255"/>
                <a:gd name="T65" fmla="*/ 105 h 178"/>
                <a:gd name="T66" fmla="*/ 65 w 255"/>
                <a:gd name="T67" fmla="*/ 117 h 178"/>
                <a:gd name="T68" fmla="*/ 87 w 255"/>
                <a:gd name="T69" fmla="*/ 127 h 178"/>
                <a:gd name="T70" fmla="*/ 112 w 255"/>
                <a:gd name="T71" fmla="*/ 134 h 178"/>
                <a:gd name="T72" fmla="*/ 108 w 255"/>
                <a:gd name="T73" fmla="*/ 133 h 178"/>
                <a:gd name="T74" fmla="*/ 100 w 255"/>
                <a:gd name="T75" fmla="*/ 127 h 178"/>
                <a:gd name="T76" fmla="*/ 87 w 255"/>
                <a:gd name="T77" fmla="*/ 121 h 178"/>
                <a:gd name="T78" fmla="*/ 73 w 255"/>
                <a:gd name="T79" fmla="*/ 111 h 178"/>
                <a:gd name="T80" fmla="*/ 57 w 255"/>
                <a:gd name="T81" fmla="*/ 98 h 178"/>
                <a:gd name="T82" fmla="*/ 42 w 255"/>
                <a:gd name="T83" fmla="*/ 82 h 178"/>
                <a:gd name="T84" fmla="*/ 27 w 255"/>
                <a:gd name="T85" fmla="*/ 64 h 178"/>
                <a:gd name="T86" fmla="*/ 16 w 255"/>
                <a:gd name="T87" fmla="*/ 43 h 178"/>
                <a:gd name="T88" fmla="*/ 9 w 255"/>
                <a:gd name="T89" fmla="*/ 20 h 178"/>
                <a:gd name="T90" fmla="*/ 12 w 255"/>
                <a:gd name="T91" fmla="*/ 20 h 178"/>
                <a:gd name="T92" fmla="*/ 17 w 255"/>
                <a:gd name="T93" fmla="*/ 17 h 178"/>
                <a:gd name="T94" fmla="*/ 26 w 255"/>
                <a:gd name="T95" fmla="*/ 13 h 178"/>
                <a:gd name="T96" fmla="*/ 39 w 255"/>
                <a:gd name="T97" fmla="*/ 9 h 178"/>
                <a:gd name="T98" fmla="*/ 53 w 255"/>
                <a:gd name="T99" fmla="*/ 5 h 178"/>
                <a:gd name="T100" fmla="*/ 70 w 255"/>
                <a:gd name="T101" fmla="*/ 3 h 178"/>
                <a:gd name="T102" fmla="*/ 88 w 255"/>
                <a:gd name="T10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5" h="178">
                  <a:moveTo>
                    <a:pt x="88" y="0"/>
                  </a:moveTo>
                  <a:lnTo>
                    <a:pt x="108" y="2"/>
                  </a:lnTo>
                  <a:lnTo>
                    <a:pt x="129" y="4"/>
                  </a:lnTo>
                  <a:lnTo>
                    <a:pt x="149" y="11"/>
                  </a:lnTo>
                  <a:lnTo>
                    <a:pt x="169" y="21"/>
                  </a:lnTo>
                  <a:lnTo>
                    <a:pt x="190" y="35"/>
                  </a:lnTo>
                  <a:lnTo>
                    <a:pt x="208" y="56"/>
                  </a:lnTo>
                  <a:lnTo>
                    <a:pt x="226" y="81"/>
                  </a:lnTo>
                  <a:lnTo>
                    <a:pt x="242" y="112"/>
                  </a:lnTo>
                  <a:lnTo>
                    <a:pt x="255" y="151"/>
                  </a:lnTo>
                  <a:lnTo>
                    <a:pt x="253" y="152"/>
                  </a:lnTo>
                  <a:lnTo>
                    <a:pt x="247" y="155"/>
                  </a:lnTo>
                  <a:lnTo>
                    <a:pt x="238" y="159"/>
                  </a:lnTo>
                  <a:lnTo>
                    <a:pt x="225" y="163"/>
                  </a:lnTo>
                  <a:lnTo>
                    <a:pt x="209" y="168"/>
                  </a:lnTo>
                  <a:lnTo>
                    <a:pt x="192" y="172"/>
                  </a:lnTo>
                  <a:lnTo>
                    <a:pt x="173" y="176"/>
                  </a:lnTo>
                  <a:lnTo>
                    <a:pt x="153" y="178"/>
                  </a:lnTo>
                  <a:lnTo>
                    <a:pt x="133" y="178"/>
                  </a:lnTo>
                  <a:lnTo>
                    <a:pt x="112" y="176"/>
                  </a:lnTo>
                  <a:lnTo>
                    <a:pt x="91" y="169"/>
                  </a:lnTo>
                  <a:lnTo>
                    <a:pt x="71" y="160"/>
                  </a:lnTo>
                  <a:lnTo>
                    <a:pt x="52" y="147"/>
                  </a:lnTo>
                  <a:lnTo>
                    <a:pt x="35" y="129"/>
                  </a:lnTo>
                  <a:lnTo>
                    <a:pt x="21" y="107"/>
                  </a:lnTo>
                  <a:lnTo>
                    <a:pt x="9" y="78"/>
                  </a:lnTo>
                  <a:lnTo>
                    <a:pt x="0" y="43"/>
                  </a:lnTo>
                  <a:lnTo>
                    <a:pt x="1" y="46"/>
                  </a:lnTo>
                  <a:lnTo>
                    <a:pt x="5" y="52"/>
                  </a:lnTo>
                  <a:lnTo>
                    <a:pt x="10" y="64"/>
                  </a:lnTo>
                  <a:lnTo>
                    <a:pt x="19" y="77"/>
                  </a:lnTo>
                  <a:lnTo>
                    <a:pt x="32" y="91"/>
                  </a:lnTo>
                  <a:lnTo>
                    <a:pt x="47" y="105"/>
                  </a:lnTo>
                  <a:lnTo>
                    <a:pt x="65" y="117"/>
                  </a:lnTo>
                  <a:lnTo>
                    <a:pt x="87" y="127"/>
                  </a:lnTo>
                  <a:lnTo>
                    <a:pt x="112" y="134"/>
                  </a:lnTo>
                  <a:lnTo>
                    <a:pt x="108" y="133"/>
                  </a:lnTo>
                  <a:lnTo>
                    <a:pt x="100" y="127"/>
                  </a:lnTo>
                  <a:lnTo>
                    <a:pt x="87" y="121"/>
                  </a:lnTo>
                  <a:lnTo>
                    <a:pt x="73" y="111"/>
                  </a:lnTo>
                  <a:lnTo>
                    <a:pt x="57" y="98"/>
                  </a:lnTo>
                  <a:lnTo>
                    <a:pt x="42" y="82"/>
                  </a:lnTo>
                  <a:lnTo>
                    <a:pt x="27" y="64"/>
                  </a:lnTo>
                  <a:lnTo>
                    <a:pt x="16" y="43"/>
                  </a:lnTo>
                  <a:lnTo>
                    <a:pt x="9" y="20"/>
                  </a:lnTo>
                  <a:lnTo>
                    <a:pt x="12" y="20"/>
                  </a:lnTo>
                  <a:lnTo>
                    <a:pt x="17" y="17"/>
                  </a:lnTo>
                  <a:lnTo>
                    <a:pt x="26" y="13"/>
                  </a:lnTo>
                  <a:lnTo>
                    <a:pt x="39" y="9"/>
                  </a:lnTo>
                  <a:lnTo>
                    <a:pt x="53" y="5"/>
                  </a:lnTo>
                  <a:lnTo>
                    <a:pt x="70" y="3"/>
                  </a:lnTo>
                  <a:lnTo>
                    <a:pt x="88" y="0"/>
                  </a:lnTo>
                  <a:close/>
                </a:path>
              </a:pathLst>
            </a:custGeom>
            <a:solidFill>
              <a:schemeClr val="accent5">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5" name="任意多边形: 形状 44"/>
            <p:cNvSpPr/>
            <p:nvPr/>
          </p:nvSpPr>
          <p:spPr bwMode="auto">
            <a:xfrm>
              <a:off x="4392265" y="3734594"/>
              <a:ext cx="406400" cy="279400"/>
            </a:xfrm>
            <a:custGeom>
              <a:avLst/>
              <a:gdLst>
                <a:gd name="T0" fmla="*/ 89 w 256"/>
                <a:gd name="T1" fmla="*/ 0 h 176"/>
                <a:gd name="T2" fmla="*/ 109 w 256"/>
                <a:gd name="T3" fmla="*/ 0 h 176"/>
                <a:gd name="T4" fmla="*/ 128 w 256"/>
                <a:gd name="T5" fmla="*/ 3 h 176"/>
                <a:gd name="T6" fmla="*/ 149 w 256"/>
                <a:gd name="T7" fmla="*/ 10 h 176"/>
                <a:gd name="T8" fmla="*/ 170 w 256"/>
                <a:gd name="T9" fmla="*/ 20 h 176"/>
                <a:gd name="T10" fmla="*/ 190 w 256"/>
                <a:gd name="T11" fmla="*/ 35 h 176"/>
                <a:gd name="T12" fmla="*/ 209 w 256"/>
                <a:gd name="T13" fmla="*/ 54 h 176"/>
                <a:gd name="T14" fmla="*/ 226 w 256"/>
                <a:gd name="T15" fmla="*/ 80 h 176"/>
                <a:gd name="T16" fmla="*/ 243 w 256"/>
                <a:gd name="T17" fmla="*/ 111 h 176"/>
                <a:gd name="T18" fmla="*/ 256 w 256"/>
                <a:gd name="T19" fmla="*/ 149 h 176"/>
                <a:gd name="T20" fmla="*/ 253 w 256"/>
                <a:gd name="T21" fmla="*/ 150 h 176"/>
                <a:gd name="T22" fmla="*/ 248 w 256"/>
                <a:gd name="T23" fmla="*/ 153 h 176"/>
                <a:gd name="T24" fmla="*/ 238 w 256"/>
                <a:gd name="T25" fmla="*/ 157 h 176"/>
                <a:gd name="T26" fmla="*/ 225 w 256"/>
                <a:gd name="T27" fmla="*/ 162 h 176"/>
                <a:gd name="T28" fmla="*/ 210 w 256"/>
                <a:gd name="T29" fmla="*/ 167 h 176"/>
                <a:gd name="T30" fmla="*/ 193 w 256"/>
                <a:gd name="T31" fmla="*/ 171 h 176"/>
                <a:gd name="T32" fmla="*/ 174 w 256"/>
                <a:gd name="T33" fmla="*/ 175 h 176"/>
                <a:gd name="T34" fmla="*/ 154 w 256"/>
                <a:gd name="T35" fmla="*/ 176 h 176"/>
                <a:gd name="T36" fmla="*/ 134 w 256"/>
                <a:gd name="T37" fmla="*/ 176 h 176"/>
                <a:gd name="T38" fmla="*/ 113 w 256"/>
                <a:gd name="T39" fmla="*/ 174 h 176"/>
                <a:gd name="T40" fmla="*/ 92 w 256"/>
                <a:gd name="T41" fmla="*/ 168 h 176"/>
                <a:gd name="T42" fmla="*/ 71 w 256"/>
                <a:gd name="T43" fmla="*/ 159 h 176"/>
                <a:gd name="T44" fmla="*/ 53 w 256"/>
                <a:gd name="T45" fmla="*/ 146 h 176"/>
                <a:gd name="T46" fmla="*/ 36 w 256"/>
                <a:gd name="T47" fmla="*/ 128 h 176"/>
                <a:gd name="T48" fmla="*/ 22 w 256"/>
                <a:gd name="T49" fmla="*/ 105 h 176"/>
                <a:gd name="T50" fmla="*/ 9 w 256"/>
                <a:gd name="T51" fmla="*/ 76 h 176"/>
                <a:gd name="T52" fmla="*/ 0 w 256"/>
                <a:gd name="T53" fmla="*/ 41 h 176"/>
                <a:gd name="T54" fmla="*/ 1 w 256"/>
                <a:gd name="T55" fmla="*/ 44 h 176"/>
                <a:gd name="T56" fmla="*/ 5 w 256"/>
                <a:gd name="T57" fmla="*/ 51 h 176"/>
                <a:gd name="T58" fmla="*/ 11 w 256"/>
                <a:gd name="T59" fmla="*/ 62 h 176"/>
                <a:gd name="T60" fmla="*/ 21 w 256"/>
                <a:gd name="T61" fmla="*/ 75 h 176"/>
                <a:gd name="T62" fmla="*/ 32 w 256"/>
                <a:gd name="T63" fmla="*/ 89 h 176"/>
                <a:gd name="T64" fmla="*/ 48 w 256"/>
                <a:gd name="T65" fmla="*/ 103 h 176"/>
                <a:gd name="T66" fmla="*/ 66 w 256"/>
                <a:gd name="T67" fmla="*/ 116 h 176"/>
                <a:gd name="T68" fmla="*/ 87 w 256"/>
                <a:gd name="T69" fmla="*/ 127 h 176"/>
                <a:gd name="T70" fmla="*/ 112 w 256"/>
                <a:gd name="T71" fmla="*/ 133 h 176"/>
                <a:gd name="T72" fmla="*/ 109 w 256"/>
                <a:gd name="T73" fmla="*/ 131 h 176"/>
                <a:gd name="T74" fmla="*/ 100 w 256"/>
                <a:gd name="T75" fmla="*/ 127 h 176"/>
                <a:gd name="T76" fmla="*/ 88 w 256"/>
                <a:gd name="T77" fmla="*/ 119 h 176"/>
                <a:gd name="T78" fmla="*/ 74 w 256"/>
                <a:gd name="T79" fmla="*/ 109 h 176"/>
                <a:gd name="T80" fmla="*/ 57 w 256"/>
                <a:gd name="T81" fmla="*/ 96 h 176"/>
                <a:gd name="T82" fmla="*/ 41 w 256"/>
                <a:gd name="T83" fmla="*/ 80 h 176"/>
                <a:gd name="T84" fmla="*/ 27 w 256"/>
                <a:gd name="T85" fmla="*/ 62 h 176"/>
                <a:gd name="T86" fmla="*/ 17 w 256"/>
                <a:gd name="T87" fmla="*/ 42 h 176"/>
                <a:gd name="T88" fmla="*/ 10 w 256"/>
                <a:gd name="T89" fmla="*/ 19 h 176"/>
                <a:gd name="T90" fmla="*/ 11 w 256"/>
                <a:gd name="T91" fmla="*/ 18 h 176"/>
                <a:gd name="T92" fmla="*/ 18 w 256"/>
                <a:gd name="T93" fmla="*/ 15 h 176"/>
                <a:gd name="T94" fmla="*/ 27 w 256"/>
                <a:gd name="T95" fmla="*/ 11 h 176"/>
                <a:gd name="T96" fmla="*/ 39 w 256"/>
                <a:gd name="T97" fmla="*/ 7 h 176"/>
                <a:gd name="T98" fmla="*/ 54 w 256"/>
                <a:gd name="T99" fmla="*/ 3 h 176"/>
                <a:gd name="T100" fmla="*/ 70 w 256"/>
                <a:gd name="T101" fmla="*/ 1 h 176"/>
                <a:gd name="T102" fmla="*/ 89 w 256"/>
                <a:gd name="T10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6" h="176">
                  <a:moveTo>
                    <a:pt x="89" y="0"/>
                  </a:moveTo>
                  <a:lnTo>
                    <a:pt x="109" y="0"/>
                  </a:lnTo>
                  <a:lnTo>
                    <a:pt x="128" y="3"/>
                  </a:lnTo>
                  <a:lnTo>
                    <a:pt x="149" y="10"/>
                  </a:lnTo>
                  <a:lnTo>
                    <a:pt x="170" y="20"/>
                  </a:lnTo>
                  <a:lnTo>
                    <a:pt x="190" y="35"/>
                  </a:lnTo>
                  <a:lnTo>
                    <a:pt x="209" y="54"/>
                  </a:lnTo>
                  <a:lnTo>
                    <a:pt x="226" y="80"/>
                  </a:lnTo>
                  <a:lnTo>
                    <a:pt x="243" y="111"/>
                  </a:lnTo>
                  <a:lnTo>
                    <a:pt x="256" y="149"/>
                  </a:lnTo>
                  <a:lnTo>
                    <a:pt x="253" y="150"/>
                  </a:lnTo>
                  <a:lnTo>
                    <a:pt x="248" y="153"/>
                  </a:lnTo>
                  <a:lnTo>
                    <a:pt x="238" y="157"/>
                  </a:lnTo>
                  <a:lnTo>
                    <a:pt x="225" y="162"/>
                  </a:lnTo>
                  <a:lnTo>
                    <a:pt x="210" y="167"/>
                  </a:lnTo>
                  <a:lnTo>
                    <a:pt x="193" y="171"/>
                  </a:lnTo>
                  <a:lnTo>
                    <a:pt x="174" y="175"/>
                  </a:lnTo>
                  <a:lnTo>
                    <a:pt x="154" y="176"/>
                  </a:lnTo>
                  <a:lnTo>
                    <a:pt x="134" y="176"/>
                  </a:lnTo>
                  <a:lnTo>
                    <a:pt x="113" y="174"/>
                  </a:lnTo>
                  <a:lnTo>
                    <a:pt x="92" y="168"/>
                  </a:lnTo>
                  <a:lnTo>
                    <a:pt x="71" y="159"/>
                  </a:lnTo>
                  <a:lnTo>
                    <a:pt x="53" y="146"/>
                  </a:lnTo>
                  <a:lnTo>
                    <a:pt x="36" y="128"/>
                  </a:lnTo>
                  <a:lnTo>
                    <a:pt x="22" y="105"/>
                  </a:lnTo>
                  <a:lnTo>
                    <a:pt x="9" y="76"/>
                  </a:lnTo>
                  <a:lnTo>
                    <a:pt x="0" y="41"/>
                  </a:lnTo>
                  <a:lnTo>
                    <a:pt x="1" y="44"/>
                  </a:lnTo>
                  <a:lnTo>
                    <a:pt x="5" y="51"/>
                  </a:lnTo>
                  <a:lnTo>
                    <a:pt x="11" y="62"/>
                  </a:lnTo>
                  <a:lnTo>
                    <a:pt x="21" y="75"/>
                  </a:lnTo>
                  <a:lnTo>
                    <a:pt x="32" y="89"/>
                  </a:lnTo>
                  <a:lnTo>
                    <a:pt x="48" y="103"/>
                  </a:lnTo>
                  <a:lnTo>
                    <a:pt x="66" y="116"/>
                  </a:lnTo>
                  <a:lnTo>
                    <a:pt x="87" y="127"/>
                  </a:lnTo>
                  <a:lnTo>
                    <a:pt x="112" y="133"/>
                  </a:lnTo>
                  <a:lnTo>
                    <a:pt x="109" y="131"/>
                  </a:lnTo>
                  <a:lnTo>
                    <a:pt x="100" y="127"/>
                  </a:lnTo>
                  <a:lnTo>
                    <a:pt x="88" y="119"/>
                  </a:lnTo>
                  <a:lnTo>
                    <a:pt x="74" y="109"/>
                  </a:lnTo>
                  <a:lnTo>
                    <a:pt x="57" y="96"/>
                  </a:lnTo>
                  <a:lnTo>
                    <a:pt x="41" y="80"/>
                  </a:lnTo>
                  <a:lnTo>
                    <a:pt x="27" y="62"/>
                  </a:lnTo>
                  <a:lnTo>
                    <a:pt x="17" y="42"/>
                  </a:lnTo>
                  <a:lnTo>
                    <a:pt x="10" y="19"/>
                  </a:lnTo>
                  <a:lnTo>
                    <a:pt x="11" y="18"/>
                  </a:lnTo>
                  <a:lnTo>
                    <a:pt x="18" y="15"/>
                  </a:lnTo>
                  <a:lnTo>
                    <a:pt x="27" y="11"/>
                  </a:lnTo>
                  <a:lnTo>
                    <a:pt x="39" y="7"/>
                  </a:lnTo>
                  <a:lnTo>
                    <a:pt x="54" y="3"/>
                  </a:lnTo>
                  <a:lnTo>
                    <a:pt x="70" y="1"/>
                  </a:lnTo>
                  <a:lnTo>
                    <a:pt x="89" y="0"/>
                  </a:lnTo>
                  <a:close/>
                </a:path>
              </a:pathLst>
            </a:custGeom>
            <a:solidFill>
              <a:schemeClr val="accent5">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6" name="任意多边形: 形状 45"/>
            <p:cNvSpPr/>
            <p:nvPr/>
          </p:nvSpPr>
          <p:spPr bwMode="auto">
            <a:xfrm>
              <a:off x="3800128" y="3780631"/>
              <a:ext cx="406400" cy="280988"/>
            </a:xfrm>
            <a:custGeom>
              <a:avLst/>
              <a:gdLst>
                <a:gd name="T0" fmla="*/ 101 w 256"/>
                <a:gd name="T1" fmla="*/ 0 h 177"/>
                <a:gd name="T2" fmla="*/ 122 w 256"/>
                <a:gd name="T3" fmla="*/ 0 h 177"/>
                <a:gd name="T4" fmla="*/ 143 w 256"/>
                <a:gd name="T5" fmla="*/ 3 h 177"/>
                <a:gd name="T6" fmla="*/ 163 w 256"/>
                <a:gd name="T7" fmla="*/ 8 h 177"/>
                <a:gd name="T8" fmla="*/ 184 w 256"/>
                <a:gd name="T9" fmla="*/ 17 h 177"/>
                <a:gd name="T10" fmla="*/ 202 w 256"/>
                <a:gd name="T11" fmla="*/ 30 h 177"/>
                <a:gd name="T12" fmla="*/ 219 w 256"/>
                <a:gd name="T13" fmla="*/ 48 h 177"/>
                <a:gd name="T14" fmla="*/ 234 w 256"/>
                <a:gd name="T15" fmla="*/ 72 h 177"/>
                <a:gd name="T16" fmla="*/ 247 w 256"/>
                <a:gd name="T17" fmla="*/ 100 h 177"/>
                <a:gd name="T18" fmla="*/ 256 w 256"/>
                <a:gd name="T19" fmla="*/ 135 h 177"/>
                <a:gd name="T20" fmla="*/ 254 w 256"/>
                <a:gd name="T21" fmla="*/ 133 h 177"/>
                <a:gd name="T22" fmla="*/ 251 w 256"/>
                <a:gd name="T23" fmla="*/ 125 h 177"/>
                <a:gd name="T24" fmla="*/ 244 w 256"/>
                <a:gd name="T25" fmla="*/ 115 h 177"/>
                <a:gd name="T26" fmla="*/ 235 w 256"/>
                <a:gd name="T27" fmla="*/ 102 h 177"/>
                <a:gd name="T28" fmla="*/ 223 w 256"/>
                <a:gd name="T29" fmla="*/ 87 h 177"/>
                <a:gd name="T30" fmla="*/ 208 w 256"/>
                <a:gd name="T31" fmla="*/ 73 h 177"/>
                <a:gd name="T32" fmla="*/ 189 w 256"/>
                <a:gd name="T33" fmla="*/ 60 h 177"/>
                <a:gd name="T34" fmla="*/ 169 w 256"/>
                <a:gd name="T35" fmla="*/ 50 h 177"/>
                <a:gd name="T36" fmla="*/ 144 w 256"/>
                <a:gd name="T37" fmla="*/ 43 h 177"/>
                <a:gd name="T38" fmla="*/ 147 w 256"/>
                <a:gd name="T39" fmla="*/ 46 h 177"/>
                <a:gd name="T40" fmla="*/ 156 w 256"/>
                <a:gd name="T41" fmla="*/ 50 h 177"/>
                <a:gd name="T42" fmla="*/ 167 w 256"/>
                <a:gd name="T43" fmla="*/ 58 h 177"/>
                <a:gd name="T44" fmla="*/ 182 w 256"/>
                <a:gd name="T45" fmla="*/ 68 h 177"/>
                <a:gd name="T46" fmla="*/ 199 w 256"/>
                <a:gd name="T47" fmla="*/ 81 h 177"/>
                <a:gd name="T48" fmla="*/ 214 w 256"/>
                <a:gd name="T49" fmla="*/ 96 h 177"/>
                <a:gd name="T50" fmla="*/ 228 w 256"/>
                <a:gd name="T51" fmla="*/ 115 h 177"/>
                <a:gd name="T52" fmla="*/ 239 w 256"/>
                <a:gd name="T53" fmla="*/ 135 h 177"/>
                <a:gd name="T54" fmla="*/ 245 w 256"/>
                <a:gd name="T55" fmla="*/ 157 h 177"/>
                <a:gd name="T56" fmla="*/ 244 w 256"/>
                <a:gd name="T57" fmla="*/ 159 h 177"/>
                <a:gd name="T58" fmla="*/ 238 w 256"/>
                <a:gd name="T59" fmla="*/ 161 h 177"/>
                <a:gd name="T60" fmla="*/ 228 w 256"/>
                <a:gd name="T61" fmla="*/ 165 h 177"/>
                <a:gd name="T62" fmla="*/ 217 w 256"/>
                <a:gd name="T63" fmla="*/ 169 h 177"/>
                <a:gd name="T64" fmla="*/ 201 w 256"/>
                <a:gd name="T65" fmla="*/ 173 h 177"/>
                <a:gd name="T66" fmla="*/ 186 w 256"/>
                <a:gd name="T67" fmla="*/ 176 h 177"/>
                <a:gd name="T68" fmla="*/ 166 w 256"/>
                <a:gd name="T69" fmla="*/ 177 h 177"/>
                <a:gd name="T70" fmla="*/ 147 w 256"/>
                <a:gd name="T71" fmla="*/ 177 h 177"/>
                <a:gd name="T72" fmla="*/ 127 w 256"/>
                <a:gd name="T73" fmla="*/ 173 h 177"/>
                <a:gd name="T74" fmla="*/ 106 w 256"/>
                <a:gd name="T75" fmla="*/ 167 h 177"/>
                <a:gd name="T76" fmla="*/ 86 w 256"/>
                <a:gd name="T77" fmla="*/ 156 h 177"/>
                <a:gd name="T78" fmla="*/ 66 w 256"/>
                <a:gd name="T79" fmla="*/ 142 h 177"/>
                <a:gd name="T80" fmla="*/ 47 w 256"/>
                <a:gd name="T81" fmla="*/ 122 h 177"/>
                <a:gd name="T82" fmla="*/ 28 w 256"/>
                <a:gd name="T83" fmla="*/ 96 h 177"/>
                <a:gd name="T84" fmla="*/ 13 w 256"/>
                <a:gd name="T85" fmla="*/ 65 h 177"/>
                <a:gd name="T86" fmla="*/ 0 w 256"/>
                <a:gd name="T87" fmla="*/ 28 h 177"/>
                <a:gd name="T88" fmla="*/ 2 w 256"/>
                <a:gd name="T89" fmla="*/ 26 h 177"/>
                <a:gd name="T90" fmla="*/ 8 w 256"/>
                <a:gd name="T91" fmla="*/ 24 h 177"/>
                <a:gd name="T92" fmla="*/ 18 w 256"/>
                <a:gd name="T93" fmla="*/ 20 h 177"/>
                <a:gd name="T94" fmla="*/ 30 w 256"/>
                <a:gd name="T95" fmla="*/ 15 h 177"/>
                <a:gd name="T96" fmla="*/ 45 w 256"/>
                <a:gd name="T97" fmla="*/ 9 h 177"/>
                <a:gd name="T98" fmla="*/ 62 w 256"/>
                <a:gd name="T99" fmla="*/ 6 h 177"/>
                <a:gd name="T100" fmla="*/ 82 w 256"/>
                <a:gd name="T101" fmla="*/ 3 h 177"/>
                <a:gd name="T102" fmla="*/ 101 w 256"/>
                <a:gd name="T10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6" h="177">
                  <a:moveTo>
                    <a:pt x="101" y="0"/>
                  </a:moveTo>
                  <a:lnTo>
                    <a:pt x="122" y="0"/>
                  </a:lnTo>
                  <a:lnTo>
                    <a:pt x="143" y="3"/>
                  </a:lnTo>
                  <a:lnTo>
                    <a:pt x="163" y="8"/>
                  </a:lnTo>
                  <a:lnTo>
                    <a:pt x="184" y="17"/>
                  </a:lnTo>
                  <a:lnTo>
                    <a:pt x="202" y="30"/>
                  </a:lnTo>
                  <a:lnTo>
                    <a:pt x="219" y="48"/>
                  </a:lnTo>
                  <a:lnTo>
                    <a:pt x="234" y="72"/>
                  </a:lnTo>
                  <a:lnTo>
                    <a:pt x="247" y="100"/>
                  </a:lnTo>
                  <a:lnTo>
                    <a:pt x="256" y="135"/>
                  </a:lnTo>
                  <a:lnTo>
                    <a:pt x="254" y="133"/>
                  </a:lnTo>
                  <a:lnTo>
                    <a:pt x="251" y="125"/>
                  </a:lnTo>
                  <a:lnTo>
                    <a:pt x="244" y="115"/>
                  </a:lnTo>
                  <a:lnTo>
                    <a:pt x="235" y="102"/>
                  </a:lnTo>
                  <a:lnTo>
                    <a:pt x="223" y="87"/>
                  </a:lnTo>
                  <a:lnTo>
                    <a:pt x="208" y="73"/>
                  </a:lnTo>
                  <a:lnTo>
                    <a:pt x="189" y="60"/>
                  </a:lnTo>
                  <a:lnTo>
                    <a:pt x="169" y="50"/>
                  </a:lnTo>
                  <a:lnTo>
                    <a:pt x="144" y="43"/>
                  </a:lnTo>
                  <a:lnTo>
                    <a:pt x="147" y="46"/>
                  </a:lnTo>
                  <a:lnTo>
                    <a:pt x="156" y="50"/>
                  </a:lnTo>
                  <a:lnTo>
                    <a:pt x="167" y="58"/>
                  </a:lnTo>
                  <a:lnTo>
                    <a:pt x="182" y="68"/>
                  </a:lnTo>
                  <a:lnTo>
                    <a:pt x="199" y="81"/>
                  </a:lnTo>
                  <a:lnTo>
                    <a:pt x="214" y="96"/>
                  </a:lnTo>
                  <a:lnTo>
                    <a:pt x="228" y="115"/>
                  </a:lnTo>
                  <a:lnTo>
                    <a:pt x="239" y="135"/>
                  </a:lnTo>
                  <a:lnTo>
                    <a:pt x="245" y="157"/>
                  </a:lnTo>
                  <a:lnTo>
                    <a:pt x="244" y="159"/>
                  </a:lnTo>
                  <a:lnTo>
                    <a:pt x="238" y="161"/>
                  </a:lnTo>
                  <a:lnTo>
                    <a:pt x="228" y="165"/>
                  </a:lnTo>
                  <a:lnTo>
                    <a:pt x="217" y="169"/>
                  </a:lnTo>
                  <a:lnTo>
                    <a:pt x="201" y="173"/>
                  </a:lnTo>
                  <a:lnTo>
                    <a:pt x="186" y="176"/>
                  </a:lnTo>
                  <a:lnTo>
                    <a:pt x="166" y="177"/>
                  </a:lnTo>
                  <a:lnTo>
                    <a:pt x="147" y="177"/>
                  </a:lnTo>
                  <a:lnTo>
                    <a:pt x="127" y="173"/>
                  </a:lnTo>
                  <a:lnTo>
                    <a:pt x="106" y="167"/>
                  </a:lnTo>
                  <a:lnTo>
                    <a:pt x="86" y="156"/>
                  </a:lnTo>
                  <a:lnTo>
                    <a:pt x="66" y="142"/>
                  </a:lnTo>
                  <a:lnTo>
                    <a:pt x="47" y="122"/>
                  </a:lnTo>
                  <a:lnTo>
                    <a:pt x="28" y="96"/>
                  </a:lnTo>
                  <a:lnTo>
                    <a:pt x="13" y="65"/>
                  </a:lnTo>
                  <a:lnTo>
                    <a:pt x="0" y="28"/>
                  </a:lnTo>
                  <a:lnTo>
                    <a:pt x="2" y="26"/>
                  </a:lnTo>
                  <a:lnTo>
                    <a:pt x="8" y="24"/>
                  </a:lnTo>
                  <a:lnTo>
                    <a:pt x="18" y="20"/>
                  </a:lnTo>
                  <a:lnTo>
                    <a:pt x="30" y="15"/>
                  </a:lnTo>
                  <a:lnTo>
                    <a:pt x="45" y="9"/>
                  </a:lnTo>
                  <a:lnTo>
                    <a:pt x="62" y="6"/>
                  </a:lnTo>
                  <a:lnTo>
                    <a:pt x="82" y="3"/>
                  </a:lnTo>
                  <a:lnTo>
                    <a:pt x="101" y="0"/>
                  </a:lnTo>
                  <a:close/>
                </a:path>
              </a:pathLst>
            </a:custGeom>
            <a:solidFill>
              <a:schemeClr val="accent5">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7" name="任意多边形: 形状 46"/>
            <p:cNvSpPr/>
            <p:nvPr/>
          </p:nvSpPr>
          <p:spPr bwMode="auto">
            <a:xfrm>
              <a:off x="3441353" y="4302919"/>
              <a:ext cx="277813" cy="422275"/>
            </a:xfrm>
            <a:custGeom>
              <a:avLst/>
              <a:gdLst>
                <a:gd name="T0" fmla="*/ 58 w 175"/>
                <a:gd name="T1" fmla="*/ 0 h 266"/>
                <a:gd name="T2" fmla="*/ 61 w 175"/>
                <a:gd name="T3" fmla="*/ 1 h 266"/>
                <a:gd name="T4" fmla="*/ 66 w 175"/>
                <a:gd name="T5" fmla="*/ 2 h 266"/>
                <a:gd name="T6" fmla="*/ 74 w 175"/>
                <a:gd name="T7" fmla="*/ 6 h 266"/>
                <a:gd name="T8" fmla="*/ 84 w 175"/>
                <a:gd name="T9" fmla="*/ 12 h 266"/>
                <a:gd name="T10" fmla="*/ 96 w 175"/>
                <a:gd name="T11" fmla="*/ 18 h 266"/>
                <a:gd name="T12" fmla="*/ 109 w 175"/>
                <a:gd name="T13" fmla="*/ 27 h 266"/>
                <a:gd name="T14" fmla="*/ 122 w 175"/>
                <a:gd name="T15" fmla="*/ 37 h 266"/>
                <a:gd name="T16" fmla="*/ 135 w 175"/>
                <a:gd name="T17" fmla="*/ 49 h 266"/>
                <a:gd name="T18" fmla="*/ 148 w 175"/>
                <a:gd name="T19" fmla="*/ 65 h 266"/>
                <a:gd name="T20" fmla="*/ 158 w 175"/>
                <a:gd name="T21" fmla="*/ 80 h 266"/>
                <a:gd name="T22" fmla="*/ 166 w 175"/>
                <a:gd name="T23" fmla="*/ 100 h 266"/>
                <a:gd name="T24" fmla="*/ 172 w 175"/>
                <a:gd name="T25" fmla="*/ 121 h 266"/>
                <a:gd name="T26" fmla="*/ 175 w 175"/>
                <a:gd name="T27" fmla="*/ 145 h 266"/>
                <a:gd name="T28" fmla="*/ 174 w 175"/>
                <a:gd name="T29" fmla="*/ 171 h 266"/>
                <a:gd name="T30" fmla="*/ 167 w 175"/>
                <a:gd name="T31" fmla="*/ 200 h 266"/>
                <a:gd name="T32" fmla="*/ 157 w 175"/>
                <a:gd name="T33" fmla="*/ 232 h 266"/>
                <a:gd name="T34" fmla="*/ 140 w 175"/>
                <a:gd name="T35" fmla="*/ 266 h 266"/>
                <a:gd name="T36" fmla="*/ 137 w 175"/>
                <a:gd name="T37" fmla="*/ 266 h 266"/>
                <a:gd name="T38" fmla="*/ 131 w 175"/>
                <a:gd name="T39" fmla="*/ 263 h 266"/>
                <a:gd name="T40" fmla="*/ 122 w 175"/>
                <a:gd name="T41" fmla="*/ 259 h 266"/>
                <a:gd name="T42" fmla="*/ 109 w 175"/>
                <a:gd name="T43" fmla="*/ 253 h 266"/>
                <a:gd name="T44" fmla="*/ 96 w 175"/>
                <a:gd name="T45" fmla="*/ 247 h 266"/>
                <a:gd name="T46" fmla="*/ 80 w 175"/>
                <a:gd name="T47" fmla="*/ 237 h 266"/>
                <a:gd name="T48" fmla="*/ 65 w 175"/>
                <a:gd name="T49" fmla="*/ 226 h 266"/>
                <a:gd name="T50" fmla="*/ 49 w 175"/>
                <a:gd name="T51" fmla="*/ 213 h 266"/>
                <a:gd name="T52" fmla="*/ 35 w 175"/>
                <a:gd name="T53" fmla="*/ 198 h 266"/>
                <a:gd name="T54" fmla="*/ 22 w 175"/>
                <a:gd name="T55" fmla="*/ 182 h 266"/>
                <a:gd name="T56" fmla="*/ 10 w 175"/>
                <a:gd name="T57" fmla="*/ 163 h 266"/>
                <a:gd name="T58" fmla="*/ 3 w 175"/>
                <a:gd name="T59" fmla="*/ 143 h 266"/>
                <a:gd name="T60" fmla="*/ 0 w 175"/>
                <a:gd name="T61" fmla="*/ 121 h 266"/>
                <a:gd name="T62" fmla="*/ 0 w 175"/>
                <a:gd name="T63" fmla="*/ 96 h 266"/>
                <a:gd name="T64" fmla="*/ 6 w 175"/>
                <a:gd name="T65" fmla="*/ 70 h 266"/>
                <a:gd name="T66" fmla="*/ 18 w 175"/>
                <a:gd name="T67" fmla="*/ 40 h 266"/>
                <a:gd name="T68" fmla="*/ 36 w 175"/>
                <a:gd name="T69" fmla="*/ 9 h 266"/>
                <a:gd name="T70" fmla="*/ 35 w 175"/>
                <a:gd name="T71" fmla="*/ 13 h 266"/>
                <a:gd name="T72" fmla="*/ 32 w 175"/>
                <a:gd name="T73" fmla="*/ 21 h 266"/>
                <a:gd name="T74" fmla="*/ 28 w 175"/>
                <a:gd name="T75" fmla="*/ 32 h 266"/>
                <a:gd name="T76" fmla="*/ 26 w 175"/>
                <a:gd name="T77" fmla="*/ 48 h 266"/>
                <a:gd name="T78" fmla="*/ 24 w 175"/>
                <a:gd name="T79" fmla="*/ 66 h 266"/>
                <a:gd name="T80" fmla="*/ 24 w 175"/>
                <a:gd name="T81" fmla="*/ 87 h 266"/>
                <a:gd name="T82" fmla="*/ 28 w 175"/>
                <a:gd name="T83" fmla="*/ 109 h 266"/>
                <a:gd name="T84" fmla="*/ 37 w 175"/>
                <a:gd name="T85" fmla="*/ 131 h 266"/>
                <a:gd name="T86" fmla="*/ 50 w 175"/>
                <a:gd name="T87" fmla="*/ 153 h 266"/>
                <a:gd name="T88" fmla="*/ 49 w 175"/>
                <a:gd name="T89" fmla="*/ 149 h 266"/>
                <a:gd name="T90" fmla="*/ 46 w 175"/>
                <a:gd name="T91" fmla="*/ 140 h 266"/>
                <a:gd name="T92" fmla="*/ 42 w 175"/>
                <a:gd name="T93" fmla="*/ 127 h 266"/>
                <a:gd name="T94" fmla="*/ 39 w 175"/>
                <a:gd name="T95" fmla="*/ 109 h 266"/>
                <a:gd name="T96" fmla="*/ 37 w 175"/>
                <a:gd name="T97" fmla="*/ 88 h 266"/>
                <a:gd name="T98" fmla="*/ 37 w 175"/>
                <a:gd name="T99" fmla="*/ 66 h 266"/>
                <a:gd name="T100" fmla="*/ 40 w 175"/>
                <a:gd name="T101" fmla="*/ 44 h 266"/>
                <a:gd name="T102" fmla="*/ 46 w 175"/>
                <a:gd name="T103" fmla="*/ 21 h 266"/>
                <a:gd name="T104" fmla="*/ 58 w 175"/>
                <a:gd name="T105"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5" h="266">
                  <a:moveTo>
                    <a:pt x="58" y="0"/>
                  </a:moveTo>
                  <a:lnTo>
                    <a:pt x="61" y="1"/>
                  </a:lnTo>
                  <a:lnTo>
                    <a:pt x="66" y="2"/>
                  </a:lnTo>
                  <a:lnTo>
                    <a:pt x="74" y="6"/>
                  </a:lnTo>
                  <a:lnTo>
                    <a:pt x="84" y="12"/>
                  </a:lnTo>
                  <a:lnTo>
                    <a:pt x="96" y="18"/>
                  </a:lnTo>
                  <a:lnTo>
                    <a:pt x="109" y="27"/>
                  </a:lnTo>
                  <a:lnTo>
                    <a:pt x="122" y="37"/>
                  </a:lnTo>
                  <a:lnTo>
                    <a:pt x="135" y="49"/>
                  </a:lnTo>
                  <a:lnTo>
                    <a:pt x="148" y="65"/>
                  </a:lnTo>
                  <a:lnTo>
                    <a:pt x="158" y="80"/>
                  </a:lnTo>
                  <a:lnTo>
                    <a:pt x="166" y="100"/>
                  </a:lnTo>
                  <a:lnTo>
                    <a:pt x="172" y="121"/>
                  </a:lnTo>
                  <a:lnTo>
                    <a:pt x="175" y="145"/>
                  </a:lnTo>
                  <a:lnTo>
                    <a:pt x="174" y="171"/>
                  </a:lnTo>
                  <a:lnTo>
                    <a:pt x="167" y="200"/>
                  </a:lnTo>
                  <a:lnTo>
                    <a:pt x="157" y="232"/>
                  </a:lnTo>
                  <a:lnTo>
                    <a:pt x="140" y="266"/>
                  </a:lnTo>
                  <a:lnTo>
                    <a:pt x="137" y="266"/>
                  </a:lnTo>
                  <a:lnTo>
                    <a:pt x="131" y="263"/>
                  </a:lnTo>
                  <a:lnTo>
                    <a:pt x="122" y="259"/>
                  </a:lnTo>
                  <a:lnTo>
                    <a:pt x="109" y="253"/>
                  </a:lnTo>
                  <a:lnTo>
                    <a:pt x="96" y="247"/>
                  </a:lnTo>
                  <a:lnTo>
                    <a:pt x="80" y="237"/>
                  </a:lnTo>
                  <a:lnTo>
                    <a:pt x="65" y="226"/>
                  </a:lnTo>
                  <a:lnTo>
                    <a:pt x="49" y="213"/>
                  </a:lnTo>
                  <a:lnTo>
                    <a:pt x="35" y="198"/>
                  </a:lnTo>
                  <a:lnTo>
                    <a:pt x="22" y="182"/>
                  </a:lnTo>
                  <a:lnTo>
                    <a:pt x="10" y="163"/>
                  </a:lnTo>
                  <a:lnTo>
                    <a:pt x="3" y="143"/>
                  </a:lnTo>
                  <a:lnTo>
                    <a:pt x="0" y="121"/>
                  </a:lnTo>
                  <a:lnTo>
                    <a:pt x="0" y="96"/>
                  </a:lnTo>
                  <a:lnTo>
                    <a:pt x="6" y="70"/>
                  </a:lnTo>
                  <a:lnTo>
                    <a:pt x="18" y="40"/>
                  </a:lnTo>
                  <a:lnTo>
                    <a:pt x="36" y="9"/>
                  </a:lnTo>
                  <a:lnTo>
                    <a:pt x="35" y="13"/>
                  </a:lnTo>
                  <a:lnTo>
                    <a:pt x="32" y="21"/>
                  </a:lnTo>
                  <a:lnTo>
                    <a:pt x="28" y="32"/>
                  </a:lnTo>
                  <a:lnTo>
                    <a:pt x="26" y="48"/>
                  </a:lnTo>
                  <a:lnTo>
                    <a:pt x="24" y="66"/>
                  </a:lnTo>
                  <a:lnTo>
                    <a:pt x="24" y="87"/>
                  </a:lnTo>
                  <a:lnTo>
                    <a:pt x="28" y="109"/>
                  </a:lnTo>
                  <a:lnTo>
                    <a:pt x="37" y="131"/>
                  </a:lnTo>
                  <a:lnTo>
                    <a:pt x="50" y="153"/>
                  </a:lnTo>
                  <a:lnTo>
                    <a:pt x="49" y="149"/>
                  </a:lnTo>
                  <a:lnTo>
                    <a:pt x="46" y="140"/>
                  </a:lnTo>
                  <a:lnTo>
                    <a:pt x="42" y="127"/>
                  </a:lnTo>
                  <a:lnTo>
                    <a:pt x="39" y="109"/>
                  </a:lnTo>
                  <a:lnTo>
                    <a:pt x="37" y="88"/>
                  </a:lnTo>
                  <a:lnTo>
                    <a:pt x="37" y="66"/>
                  </a:lnTo>
                  <a:lnTo>
                    <a:pt x="40" y="44"/>
                  </a:lnTo>
                  <a:lnTo>
                    <a:pt x="46" y="21"/>
                  </a:lnTo>
                  <a:lnTo>
                    <a:pt x="58" y="0"/>
                  </a:lnTo>
                  <a:close/>
                </a:path>
              </a:pathLst>
            </a:custGeom>
            <a:solidFill>
              <a:schemeClr val="accent5">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8" name="任意多边形: 形状 47"/>
            <p:cNvSpPr/>
            <p:nvPr/>
          </p:nvSpPr>
          <p:spPr bwMode="auto">
            <a:xfrm>
              <a:off x="4566890" y="4553744"/>
              <a:ext cx="406400" cy="280988"/>
            </a:xfrm>
            <a:custGeom>
              <a:avLst/>
              <a:gdLst>
                <a:gd name="T0" fmla="*/ 89 w 256"/>
                <a:gd name="T1" fmla="*/ 0 h 177"/>
                <a:gd name="T2" fmla="*/ 108 w 256"/>
                <a:gd name="T3" fmla="*/ 0 h 177"/>
                <a:gd name="T4" fmla="*/ 129 w 256"/>
                <a:gd name="T5" fmla="*/ 3 h 177"/>
                <a:gd name="T6" fmla="*/ 150 w 256"/>
                <a:gd name="T7" fmla="*/ 9 h 177"/>
                <a:gd name="T8" fmla="*/ 170 w 256"/>
                <a:gd name="T9" fmla="*/ 20 h 177"/>
                <a:gd name="T10" fmla="*/ 190 w 256"/>
                <a:gd name="T11" fmla="*/ 35 h 177"/>
                <a:gd name="T12" fmla="*/ 209 w 256"/>
                <a:gd name="T13" fmla="*/ 55 h 177"/>
                <a:gd name="T14" fmla="*/ 226 w 256"/>
                <a:gd name="T15" fmla="*/ 79 h 177"/>
                <a:gd name="T16" fmla="*/ 242 w 256"/>
                <a:gd name="T17" fmla="*/ 112 h 177"/>
                <a:gd name="T18" fmla="*/ 256 w 256"/>
                <a:gd name="T19" fmla="*/ 150 h 177"/>
                <a:gd name="T20" fmla="*/ 254 w 256"/>
                <a:gd name="T21" fmla="*/ 151 h 177"/>
                <a:gd name="T22" fmla="*/ 247 w 256"/>
                <a:gd name="T23" fmla="*/ 153 h 177"/>
                <a:gd name="T24" fmla="*/ 238 w 256"/>
                <a:gd name="T25" fmla="*/ 157 h 177"/>
                <a:gd name="T26" fmla="*/ 225 w 256"/>
                <a:gd name="T27" fmla="*/ 163 h 177"/>
                <a:gd name="T28" fmla="*/ 211 w 256"/>
                <a:gd name="T29" fmla="*/ 166 h 177"/>
                <a:gd name="T30" fmla="*/ 193 w 256"/>
                <a:gd name="T31" fmla="*/ 172 h 177"/>
                <a:gd name="T32" fmla="*/ 174 w 256"/>
                <a:gd name="T33" fmla="*/ 174 h 177"/>
                <a:gd name="T34" fmla="*/ 154 w 256"/>
                <a:gd name="T35" fmla="*/ 177 h 177"/>
                <a:gd name="T36" fmla="*/ 134 w 256"/>
                <a:gd name="T37" fmla="*/ 177 h 177"/>
                <a:gd name="T38" fmla="*/ 112 w 256"/>
                <a:gd name="T39" fmla="*/ 174 h 177"/>
                <a:gd name="T40" fmla="*/ 92 w 256"/>
                <a:gd name="T41" fmla="*/ 168 h 177"/>
                <a:gd name="T42" fmla="*/ 72 w 256"/>
                <a:gd name="T43" fmla="*/ 159 h 177"/>
                <a:gd name="T44" fmla="*/ 54 w 256"/>
                <a:gd name="T45" fmla="*/ 146 h 177"/>
                <a:gd name="T46" fmla="*/ 37 w 256"/>
                <a:gd name="T47" fmla="*/ 127 h 177"/>
                <a:gd name="T48" fmla="*/ 22 w 256"/>
                <a:gd name="T49" fmla="*/ 105 h 177"/>
                <a:gd name="T50" fmla="*/ 9 w 256"/>
                <a:gd name="T51" fmla="*/ 77 h 177"/>
                <a:gd name="T52" fmla="*/ 0 w 256"/>
                <a:gd name="T53" fmla="*/ 42 h 177"/>
                <a:gd name="T54" fmla="*/ 2 w 256"/>
                <a:gd name="T55" fmla="*/ 44 h 177"/>
                <a:gd name="T56" fmla="*/ 5 w 256"/>
                <a:gd name="T57" fmla="*/ 52 h 177"/>
                <a:gd name="T58" fmla="*/ 12 w 256"/>
                <a:gd name="T59" fmla="*/ 63 h 177"/>
                <a:gd name="T60" fmla="*/ 21 w 256"/>
                <a:gd name="T61" fmla="*/ 76 h 177"/>
                <a:gd name="T62" fmla="*/ 33 w 256"/>
                <a:gd name="T63" fmla="*/ 90 h 177"/>
                <a:gd name="T64" fmla="*/ 48 w 256"/>
                <a:gd name="T65" fmla="*/ 104 h 177"/>
                <a:gd name="T66" fmla="*/ 65 w 256"/>
                <a:gd name="T67" fmla="*/ 117 h 177"/>
                <a:gd name="T68" fmla="*/ 87 w 256"/>
                <a:gd name="T69" fmla="*/ 126 h 177"/>
                <a:gd name="T70" fmla="*/ 112 w 256"/>
                <a:gd name="T71" fmla="*/ 133 h 177"/>
                <a:gd name="T72" fmla="*/ 109 w 256"/>
                <a:gd name="T73" fmla="*/ 131 h 177"/>
                <a:gd name="T74" fmla="*/ 100 w 256"/>
                <a:gd name="T75" fmla="*/ 127 h 177"/>
                <a:gd name="T76" fmla="*/ 89 w 256"/>
                <a:gd name="T77" fmla="*/ 120 h 177"/>
                <a:gd name="T78" fmla="*/ 73 w 256"/>
                <a:gd name="T79" fmla="*/ 109 h 177"/>
                <a:gd name="T80" fmla="*/ 57 w 256"/>
                <a:gd name="T81" fmla="*/ 96 h 177"/>
                <a:gd name="T82" fmla="*/ 42 w 256"/>
                <a:gd name="T83" fmla="*/ 81 h 177"/>
                <a:gd name="T84" fmla="*/ 28 w 256"/>
                <a:gd name="T85" fmla="*/ 63 h 177"/>
                <a:gd name="T86" fmla="*/ 17 w 256"/>
                <a:gd name="T87" fmla="*/ 42 h 177"/>
                <a:gd name="T88" fmla="*/ 11 w 256"/>
                <a:gd name="T89" fmla="*/ 18 h 177"/>
                <a:gd name="T90" fmla="*/ 12 w 256"/>
                <a:gd name="T91" fmla="*/ 18 h 177"/>
                <a:gd name="T92" fmla="*/ 18 w 256"/>
                <a:gd name="T93" fmla="*/ 16 h 177"/>
                <a:gd name="T94" fmla="*/ 28 w 256"/>
                <a:gd name="T95" fmla="*/ 12 h 177"/>
                <a:gd name="T96" fmla="*/ 39 w 256"/>
                <a:gd name="T97" fmla="*/ 8 h 177"/>
                <a:gd name="T98" fmla="*/ 54 w 256"/>
                <a:gd name="T99" fmla="*/ 4 h 177"/>
                <a:gd name="T100" fmla="*/ 70 w 256"/>
                <a:gd name="T101" fmla="*/ 2 h 177"/>
                <a:gd name="T102" fmla="*/ 89 w 256"/>
                <a:gd name="T10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6" h="177">
                  <a:moveTo>
                    <a:pt x="89" y="0"/>
                  </a:moveTo>
                  <a:lnTo>
                    <a:pt x="108" y="0"/>
                  </a:lnTo>
                  <a:lnTo>
                    <a:pt x="129" y="3"/>
                  </a:lnTo>
                  <a:lnTo>
                    <a:pt x="150" y="9"/>
                  </a:lnTo>
                  <a:lnTo>
                    <a:pt x="170" y="20"/>
                  </a:lnTo>
                  <a:lnTo>
                    <a:pt x="190" y="35"/>
                  </a:lnTo>
                  <a:lnTo>
                    <a:pt x="209" y="55"/>
                  </a:lnTo>
                  <a:lnTo>
                    <a:pt x="226" y="79"/>
                  </a:lnTo>
                  <a:lnTo>
                    <a:pt x="242" y="112"/>
                  </a:lnTo>
                  <a:lnTo>
                    <a:pt x="256" y="150"/>
                  </a:lnTo>
                  <a:lnTo>
                    <a:pt x="254" y="151"/>
                  </a:lnTo>
                  <a:lnTo>
                    <a:pt x="247" y="153"/>
                  </a:lnTo>
                  <a:lnTo>
                    <a:pt x="238" y="157"/>
                  </a:lnTo>
                  <a:lnTo>
                    <a:pt x="225" y="163"/>
                  </a:lnTo>
                  <a:lnTo>
                    <a:pt x="211" y="166"/>
                  </a:lnTo>
                  <a:lnTo>
                    <a:pt x="193" y="172"/>
                  </a:lnTo>
                  <a:lnTo>
                    <a:pt x="174" y="174"/>
                  </a:lnTo>
                  <a:lnTo>
                    <a:pt x="154" y="177"/>
                  </a:lnTo>
                  <a:lnTo>
                    <a:pt x="134" y="177"/>
                  </a:lnTo>
                  <a:lnTo>
                    <a:pt x="112" y="174"/>
                  </a:lnTo>
                  <a:lnTo>
                    <a:pt x="92" y="168"/>
                  </a:lnTo>
                  <a:lnTo>
                    <a:pt x="72" y="159"/>
                  </a:lnTo>
                  <a:lnTo>
                    <a:pt x="54" y="146"/>
                  </a:lnTo>
                  <a:lnTo>
                    <a:pt x="37" y="127"/>
                  </a:lnTo>
                  <a:lnTo>
                    <a:pt x="22" y="105"/>
                  </a:lnTo>
                  <a:lnTo>
                    <a:pt x="9" y="77"/>
                  </a:lnTo>
                  <a:lnTo>
                    <a:pt x="0" y="42"/>
                  </a:lnTo>
                  <a:lnTo>
                    <a:pt x="2" y="44"/>
                  </a:lnTo>
                  <a:lnTo>
                    <a:pt x="5" y="52"/>
                  </a:lnTo>
                  <a:lnTo>
                    <a:pt x="12" y="63"/>
                  </a:lnTo>
                  <a:lnTo>
                    <a:pt x="21" y="76"/>
                  </a:lnTo>
                  <a:lnTo>
                    <a:pt x="33" y="90"/>
                  </a:lnTo>
                  <a:lnTo>
                    <a:pt x="48" y="104"/>
                  </a:lnTo>
                  <a:lnTo>
                    <a:pt x="65" y="117"/>
                  </a:lnTo>
                  <a:lnTo>
                    <a:pt x="87" y="126"/>
                  </a:lnTo>
                  <a:lnTo>
                    <a:pt x="112" y="133"/>
                  </a:lnTo>
                  <a:lnTo>
                    <a:pt x="109" y="131"/>
                  </a:lnTo>
                  <a:lnTo>
                    <a:pt x="100" y="127"/>
                  </a:lnTo>
                  <a:lnTo>
                    <a:pt x="89" y="120"/>
                  </a:lnTo>
                  <a:lnTo>
                    <a:pt x="73" y="109"/>
                  </a:lnTo>
                  <a:lnTo>
                    <a:pt x="57" y="96"/>
                  </a:lnTo>
                  <a:lnTo>
                    <a:pt x="42" y="81"/>
                  </a:lnTo>
                  <a:lnTo>
                    <a:pt x="28" y="63"/>
                  </a:lnTo>
                  <a:lnTo>
                    <a:pt x="17" y="42"/>
                  </a:lnTo>
                  <a:lnTo>
                    <a:pt x="11" y="18"/>
                  </a:lnTo>
                  <a:lnTo>
                    <a:pt x="12" y="18"/>
                  </a:lnTo>
                  <a:lnTo>
                    <a:pt x="18" y="16"/>
                  </a:lnTo>
                  <a:lnTo>
                    <a:pt x="28" y="12"/>
                  </a:lnTo>
                  <a:lnTo>
                    <a:pt x="39" y="8"/>
                  </a:lnTo>
                  <a:lnTo>
                    <a:pt x="54" y="4"/>
                  </a:lnTo>
                  <a:lnTo>
                    <a:pt x="70" y="2"/>
                  </a:lnTo>
                  <a:lnTo>
                    <a:pt x="89" y="0"/>
                  </a:lnTo>
                  <a:close/>
                </a:path>
              </a:pathLst>
            </a:custGeom>
            <a:solidFill>
              <a:schemeClr val="accent5">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9" name="任意多边形: 形状 48"/>
            <p:cNvSpPr/>
            <p:nvPr/>
          </p:nvSpPr>
          <p:spPr bwMode="auto">
            <a:xfrm>
              <a:off x="3925540" y="4442619"/>
              <a:ext cx="280988" cy="422275"/>
            </a:xfrm>
            <a:custGeom>
              <a:avLst/>
              <a:gdLst>
                <a:gd name="T0" fmla="*/ 60 w 177"/>
                <a:gd name="T1" fmla="*/ 0 h 266"/>
                <a:gd name="T2" fmla="*/ 61 w 177"/>
                <a:gd name="T3" fmla="*/ 1 h 266"/>
                <a:gd name="T4" fmla="*/ 66 w 177"/>
                <a:gd name="T5" fmla="*/ 3 h 266"/>
                <a:gd name="T6" fmla="*/ 75 w 177"/>
                <a:gd name="T7" fmla="*/ 7 h 266"/>
                <a:gd name="T8" fmla="*/ 86 w 177"/>
                <a:gd name="T9" fmla="*/ 12 h 266"/>
                <a:gd name="T10" fmla="*/ 97 w 177"/>
                <a:gd name="T11" fmla="*/ 18 h 266"/>
                <a:gd name="T12" fmla="*/ 110 w 177"/>
                <a:gd name="T13" fmla="*/ 27 h 266"/>
                <a:gd name="T14" fmla="*/ 123 w 177"/>
                <a:gd name="T15" fmla="*/ 38 h 266"/>
                <a:gd name="T16" fmla="*/ 136 w 177"/>
                <a:gd name="T17" fmla="*/ 49 h 266"/>
                <a:gd name="T18" fmla="*/ 148 w 177"/>
                <a:gd name="T19" fmla="*/ 64 h 266"/>
                <a:gd name="T20" fmla="*/ 160 w 177"/>
                <a:gd name="T21" fmla="*/ 81 h 266"/>
                <a:gd name="T22" fmla="*/ 168 w 177"/>
                <a:gd name="T23" fmla="*/ 100 h 266"/>
                <a:gd name="T24" fmla="*/ 174 w 177"/>
                <a:gd name="T25" fmla="*/ 121 h 266"/>
                <a:gd name="T26" fmla="*/ 177 w 177"/>
                <a:gd name="T27" fmla="*/ 144 h 266"/>
                <a:gd name="T28" fmla="*/ 175 w 177"/>
                <a:gd name="T29" fmla="*/ 171 h 266"/>
                <a:gd name="T30" fmla="*/ 169 w 177"/>
                <a:gd name="T31" fmla="*/ 200 h 266"/>
                <a:gd name="T32" fmla="*/ 157 w 177"/>
                <a:gd name="T33" fmla="*/ 231 h 266"/>
                <a:gd name="T34" fmla="*/ 142 w 177"/>
                <a:gd name="T35" fmla="*/ 266 h 266"/>
                <a:gd name="T36" fmla="*/ 139 w 177"/>
                <a:gd name="T37" fmla="*/ 265 h 266"/>
                <a:gd name="T38" fmla="*/ 133 w 177"/>
                <a:gd name="T39" fmla="*/ 264 h 266"/>
                <a:gd name="T40" fmla="*/ 123 w 177"/>
                <a:gd name="T41" fmla="*/ 260 h 266"/>
                <a:gd name="T42" fmla="*/ 110 w 177"/>
                <a:gd name="T43" fmla="*/ 253 h 266"/>
                <a:gd name="T44" fmla="*/ 96 w 177"/>
                <a:gd name="T45" fmla="*/ 247 h 266"/>
                <a:gd name="T46" fmla="*/ 82 w 177"/>
                <a:gd name="T47" fmla="*/ 236 h 266"/>
                <a:gd name="T48" fmla="*/ 65 w 177"/>
                <a:gd name="T49" fmla="*/ 226 h 266"/>
                <a:gd name="T50" fmla="*/ 51 w 177"/>
                <a:gd name="T51" fmla="*/ 213 h 266"/>
                <a:gd name="T52" fmla="*/ 35 w 177"/>
                <a:gd name="T53" fmla="*/ 199 h 266"/>
                <a:gd name="T54" fmla="*/ 22 w 177"/>
                <a:gd name="T55" fmla="*/ 182 h 266"/>
                <a:gd name="T56" fmla="*/ 12 w 177"/>
                <a:gd name="T57" fmla="*/ 164 h 266"/>
                <a:gd name="T58" fmla="*/ 4 w 177"/>
                <a:gd name="T59" fmla="*/ 143 h 266"/>
                <a:gd name="T60" fmla="*/ 0 w 177"/>
                <a:gd name="T61" fmla="*/ 121 h 266"/>
                <a:gd name="T62" fmla="*/ 1 w 177"/>
                <a:gd name="T63" fmla="*/ 96 h 266"/>
                <a:gd name="T64" fmla="*/ 7 w 177"/>
                <a:gd name="T65" fmla="*/ 69 h 266"/>
                <a:gd name="T66" fmla="*/ 18 w 177"/>
                <a:gd name="T67" fmla="*/ 40 h 266"/>
                <a:gd name="T68" fmla="*/ 36 w 177"/>
                <a:gd name="T69" fmla="*/ 9 h 266"/>
                <a:gd name="T70" fmla="*/ 36 w 177"/>
                <a:gd name="T71" fmla="*/ 12 h 266"/>
                <a:gd name="T72" fmla="*/ 34 w 177"/>
                <a:gd name="T73" fmla="*/ 20 h 266"/>
                <a:gd name="T74" fmla="*/ 30 w 177"/>
                <a:gd name="T75" fmla="*/ 33 h 266"/>
                <a:gd name="T76" fmla="*/ 27 w 177"/>
                <a:gd name="T77" fmla="*/ 48 h 266"/>
                <a:gd name="T78" fmla="*/ 26 w 177"/>
                <a:gd name="T79" fmla="*/ 66 h 266"/>
                <a:gd name="T80" fmla="*/ 26 w 177"/>
                <a:gd name="T81" fmla="*/ 87 h 266"/>
                <a:gd name="T82" fmla="*/ 30 w 177"/>
                <a:gd name="T83" fmla="*/ 108 h 266"/>
                <a:gd name="T84" fmla="*/ 38 w 177"/>
                <a:gd name="T85" fmla="*/ 131 h 266"/>
                <a:gd name="T86" fmla="*/ 51 w 177"/>
                <a:gd name="T87" fmla="*/ 153 h 266"/>
                <a:gd name="T88" fmla="*/ 49 w 177"/>
                <a:gd name="T89" fmla="*/ 149 h 266"/>
                <a:gd name="T90" fmla="*/ 47 w 177"/>
                <a:gd name="T91" fmla="*/ 140 h 266"/>
                <a:gd name="T92" fmla="*/ 44 w 177"/>
                <a:gd name="T93" fmla="*/ 126 h 266"/>
                <a:gd name="T94" fmla="*/ 40 w 177"/>
                <a:gd name="T95" fmla="*/ 109 h 266"/>
                <a:gd name="T96" fmla="*/ 39 w 177"/>
                <a:gd name="T97" fmla="*/ 88 h 266"/>
                <a:gd name="T98" fmla="*/ 39 w 177"/>
                <a:gd name="T99" fmla="*/ 66 h 266"/>
                <a:gd name="T100" fmla="*/ 42 w 177"/>
                <a:gd name="T101" fmla="*/ 44 h 266"/>
                <a:gd name="T102" fmla="*/ 48 w 177"/>
                <a:gd name="T103" fmla="*/ 21 h 266"/>
                <a:gd name="T104" fmla="*/ 60 w 177"/>
                <a:gd name="T105"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7" h="266">
                  <a:moveTo>
                    <a:pt x="60" y="0"/>
                  </a:moveTo>
                  <a:lnTo>
                    <a:pt x="61" y="1"/>
                  </a:lnTo>
                  <a:lnTo>
                    <a:pt x="66" y="3"/>
                  </a:lnTo>
                  <a:lnTo>
                    <a:pt x="75" y="7"/>
                  </a:lnTo>
                  <a:lnTo>
                    <a:pt x="86" y="12"/>
                  </a:lnTo>
                  <a:lnTo>
                    <a:pt x="97" y="18"/>
                  </a:lnTo>
                  <a:lnTo>
                    <a:pt x="110" y="27"/>
                  </a:lnTo>
                  <a:lnTo>
                    <a:pt x="123" y="38"/>
                  </a:lnTo>
                  <a:lnTo>
                    <a:pt x="136" y="49"/>
                  </a:lnTo>
                  <a:lnTo>
                    <a:pt x="148" y="64"/>
                  </a:lnTo>
                  <a:lnTo>
                    <a:pt x="160" y="81"/>
                  </a:lnTo>
                  <a:lnTo>
                    <a:pt x="168" y="100"/>
                  </a:lnTo>
                  <a:lnTo>
                    <a:pt x="174" y="121"/>
                  </a:lnTo>
                  <a:lnTo>
                    <a:pt x="177" y="144"/>
                  </a:lnTo>
                  <a:lnTo>
                    <a:pt x="175" y="171"/>
                  </a:lnTo>
                  <a:lnTo>
                    <a:pt x="169" y="200"/>
                  </a:lnTo>
                  <a:lnTo>
                    <a:pt x="157" y="231"/>
                  </a:lnTo>
                  <a:lnTo>
                    <a:pt x="142" y="266"/>
                  </a:lnTo>
                  <a:lnTo>
                    <a:pt x="139" y="265"/>
                  </a:lnTo>
                  <a:lnTo>
                    <a:pt x="133" y="264"/>
                  </a:lnTo>
                  <a:lnTo>
                    <a:pt x="123" y="260"/>
                  </a:lnTo>
                  <a:lnTo>
                    <a:pt x="110" y="253"/>
                  </a:lnTo>
                  <a:lnTo>
                    <a:pt x="96" y="247"/>
                  </a:lnTo>
                  <a:lnTo>
                    <a:pt x="82" y="236"/>
                  </a:lnTo>
                  <a:lnTo>
                    <a:pt x="65" y="226"/>
                  </a:lnTo>
                  <a:lnTo>
                    <a:pt x="51" y="213"/>
                  </a:lnTo>
                  <a:lnTo>
                    <a:pt x="35" y="199"/>
                  </a:lnTo>
                  <a:lnTo>
                    <a:pt x="22" y="182"/>
                  </a:lnTo>
                  <a:lnTo>
                    <a:pt x="12" y="164"/>
                  </a:lnTo>
                  <a:lnTo>
                    <a:pt x="4" y="143"/>
                  </a:lnTo>
                  <a:lnTo>
                    <a:pt x="0" y="121"/>
                  </a:lnTo>
                  <a:lnTo>
                    <a:pt x="1" y="96"/>
                  </a:lnTo>
                  <a:lnTo>
                    <a:pt x="7" y="69"/>
                  </a:lnTo>
                  <a:lnTo>
                    <a:pt x="18" y="40"/>
                  </a:lnTo>
                  <a:lnTo>
                    <a:pt x="36" y="9"/>
                  </a:lnTo>
                  <a:lnTo>
                    <a:pt x="36" y="12"/>
                  </a:lnTo>
                  <a:lnTo>
                    <a:pt x="34" y="20"/>
                  </a:lnTo>
                  <a:lnTo>
                    <a:pt x="30" y="33"/>
                  </a:lnTo>
                  <a:lnTo>
                    <a:pt x="27" y="48"/>
                  </a:lnTo>
                  <a:lnTo>
                    <a:pt x="26" y="66"/>
                  </a:lnTo>
                  <a:lnTo>
                    <a:pt x="26" y="87"/>
                  </a:lnTo>
                  <a:lnTo>
                    <a:pt x="30" y="108"/>
                  </a:lnTo>
                  <a:lnTo>
                    <a:pt x="38" y="131"/>
                  </a:lnTo>
                  <a:lnTo>
                    <a:pt x="51" y="153"/>
                  </a:lnTo>
                  <a:lnTo>
                    <a:pt x="49" y="149"/>
                  </a:lnTo>
                  <a:lnTo>
                    <a:pt x="47" y="140"/>
                  </a:lnTo>
                  <a:lnTo>
                    <a:pt x="44" y="126"/>
                  </a:lnTo>
                  <a:lnTo>
                    <a:pt x="40" y="109"/>
                  </a:lnTo>
                  <a:lnTo>
                    <a:pt x="39" y="88"/>
                  </a:lnTo>
                  <a:lnTo>
                    <a:pt x="39" y="66"/>
                  </a:lnTo>
                  <a:lnTo>
                    <a:pt x="42" y="44"/>
                  </a:lnTo>
                  <a:lnTo>
                    <a:pt x="48" y="21"/>
                  </a:lnTo>
                  <a:lnTo>
                    <a:pt x="60" y="0"/>
                  </a:lnTo>
                  <a:close/>
                </a:path>
              </a:pathLst>
            </a:custGeom>
            <a:solidFill>
              <a:schemeClr val="accent5">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0" name="任意多边形: 形状 49"/>
            <p:cNvSpPr/>
            <p:nvPr/>
          </p:nvSpPr>
          <p:spPr bwMode="auto">
            <a:xfrm>
              <a:off x="3334990" y="2942431"/>
              <a:ext cx="280988" cy="406400"/>
            </a:xfrm>
            <a:custGeom>
              <a:avLst/>
              <a:gdLst>
                <a:gd name="T0" fmla="*/ 135 w 177"/>
                <a:gd name="T1" fmla="*/ 0 h 256"/>
                <a:gd name="T2" fmla="*/ 133 w 177"/>
                <a:gd name="T3" fmla="*/ 1 h 256"/>
                <a:gd name="T4" fmla="*/ 125 w 177"/>
                <a:gd name="T5" fmla="*/ 5 h 256"/>
                <a:gd name="T6" fmla="*/ 115 w 177"/>
                <a:gd name="T7" fmla="*/ 12 h 256"/>
                <a:gd name="T8" fmla="*/ 102 w 177"/>
                <a:gd name="T9" fmla="*/ 21 h 256"/>
                <a:gd name="T10" fmla="*/ 87 w 177"/>
                <a:gd name="T11" fmla="*/ 33 h 256"/>
                <a:gd name="T12" fmla="*/ 73 w 177"/>
                <a:gd name="T13" fmla="*/ 47 h 256"/>
                <a:gd name="T14" fmla="*/ 60 w 177"/>
                <a:gd name="T15" fmla="*/ 65 h 256"/>
                <a:gd name="T16" fmla="*/ 51 w 177"/>
                <a:gd name="T17" fmla="*/ 87 h 256"/>
                <a:gd name="T18" fmla="*/ 44 w 177"/>
                <a:gd name="T19" fmla="*/ 112 h 256"/>
                <a:gd name="T20" fmla="*/ 46 w 177"/>
                <a:gd name="T21" fmla="*/ 108 h 256"/>
                <a:gd name="T22" fmla="*/ 50 w 177"/>
                <a:gd name="T23" fmla="*/ 100 h 256"/>
                <a:gd name="T24" fmla="*/ 57 w 177"/>
                <a:gd name="T25" fmla="*/ 88 h 256"/>
                <a:gd name="T26" fmla="*/ 68 w 177"/>
                <a:gd name="T27" fmla="*/ 73 h 256"/>
                <a:gd name="T28" fmla="*/ 81 w 177"/>
                <a:gd name="T29" fmla="*/ 57 h 256"/>
                <a:gd name="T30" fmla="*/ 96 w 177"/>
                <a:gd name="T31" fmla="*/ 42 h 256"/>
                <a:gd name="T32" fmla="*/ 115 w 177"/>
                <a:gd name="T33" fmla="*/ 27 h 256"/>
                <a:gd name="T34" fmla="*/ 135 w 177"/>
                <a:gd name="T35" fmla="*/ 17 h 256"/>
                <a:gd name="T36" fmla="*/ 158 w 177"/>
                <a:gd name="T37" fmla="*/ 9 h 256"/>
                <a:gd name="T38" fmla="*/ 159 w 177"/>
                <a:gd name="T39" fmla="*/ 12 h 256"/>
                <a:gd name="T40" fmla="*/ 161 w 177"/>
                <a:gd name="T41" fmla="*/ 17 h 256"/>
                <a:gd name="T42" fmla="*/ 165 w 177"/>
                <a:gd name="T43" fmla="*/ 27 h 256"/>
                <a:gd name="T44" fmla="*/ 169 w 177"/>
                <a:gd name="T45" fmla="*/ 39 h 256"/>
                <a:gd name="T46" fmla="*/ 173 w 177"/>
                <a:gd name="T47" fmla="*/ 53 h 256"/>
                <a:gd name="T48" fmla="*/ 176 w 177"/>
                <a:gd name="T49" fmla="*/ 70 h 256"/>
                <a:gd name="T50" fmla="*/ 177 w 177"/>
                <a:gd name="T51" fmla="*/ 88 h 256"/>
                <a:gd name="T52" fmla="*/ 177 w 177"/>
                <a:gd name="T53" fmla="*/ 108 h 256"/>
                <a:gd name="T54" fmla="*/ 173 w 177"/>
                <a:gd name="T55" fmla="*/ 129 h 256"/>
                <a:gd name="T56" fmla="*/ 167 w 177"/>
                <a:gd name="T57" fmla="*/ 149 h 256"/>
                <a:gd name="T58" fmla="*/ 158 w 177"/>
                <a:gd name="T59" fmla="*/ 170 h 256"/>
                <a:gd name="T60" fmla="*/ 142 w 177"/>
                <a:gd name="T61" fmla="*/ 190 h 256"/>
                <a:gd name="T62" fmla="*/ 122 w 177"/>
                <a:gd name="T63" fmla="*/ 209 h 256"/>
                <a:gd name="T64" fmla="*/ 98 w 177"/>
                <a:gd name="T65" fmla="*/ 226 h 256"/>
                <a:gd name="T66" fmla="*/ 65 w 177"/>
                <a:gd name="T67" fmla="*/ 242 h 256"/>
                <a:gd name="T68" fmla="*/ 28 w 177"/>
                <a:gd name="T69" fmla="*/ 256 h 256"/>
                <a:gd name="T70" fmla="*/ 26 w 177"/>
                <a:gd name="T71" fmla="*/ 253 h 256"/>
                <a:gd name="T72" fmla="*/ 24 w 177"/>
                <a:gd name="T73" fmla="*/ 247 h 256"/>
                <a:gd name="T74" fmla="*/ 20 w 177"/>
                <a:gd name="T75" fmla="*/ 238 h 256"/>
                <a:gd name="T76" fmla="*/ 15 w 177"/>
                <a:gd name="T77" fmla="*/ 225 h 256"/>
                <a:gd name="T78" fmla="*/ 11 w 177"/>
                <a:gd name="T79" fmla="*/ 209 h 256"/>
                <a:gd name="T80" fmla="*/ 5 w 177"/>
                <a:gd name="T81" fmla="*/ 192 h 256"/>
                <a:gd name="T82" fmla="*/ 3 w 177"/>
                <a:gd name="T83" fmla="*/ 174 h 256"/>
                <a:gd name="T84" fmla="*/ 0 w 177"/>
                <a:gd name="T85" fmla="*/ 153 h 256"/>
                <a:gd name="T86" fmla="*/ 0 w 177"/>
                <a:gd name="T87" fmla="*/ 132 h 256"/>
                <a:gd name="T88" fmla="*/ 3 w 177"/>
                <a:gd name="T89" fmla="*/ 112 h 256"/>
                <a:gd name="T90" fmla="*/ 8 w 177"/>
                <a:gd name="T91" fmla="*/ 91 h 256"/>
                <a:gd name="T92" fmla="*/ 17 w 177"/>
                <a:gd name="T93" fmla="*/ 71 h 256"/>
                <a:gd name="T94" fmla="*/ 31 w 177"/>
                <a:gd name="T95" fmla="*/ 53 h 256"/>
                <a:gd name="T96" fmla="*/ 48 w 177"/>
                <a:gd name="T97" fmla="*/ 36 h 256"/>
                <a:gd name="T98" fmla="*/ 72 w 177"/>
                <a:gd name="T99" fmla="*/ 21 h 256"/>
                <a:gd name="T100" fmla="*/ 100 w 177"/>
                <a:gd name="T101" fmla="*/ 9 h 256"/>
                <a:gd name="T102" fmla="*/ 135 w 177"/>
                <a:gd name="T103"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7" h="256">
                  <a:moveTo>
                    <a:pt x="135" y="0"/>
                  </a:moveTo>
                  <a:lnTo>
                    <a:pt x="133" y="1"/>
                  </a:lnTo>
                  <a:lnTo>
                    <a:pt x="125" y="5"/>
                  </a:lnTo>
                  <a:lnTo>
                    <a:pt x="115" y="12"/>
                  </a:lnTo>
                  <a:lnTo>
                    <a:pt x="102" y="21"/>
                  </a:lnTo>
                  <a:lnTo>
                    <a:pt x="87" y="33"/>
                  </a:lnTo>
                  <a:lnTo>
                    <a:pt x="73" y="47"/>
                  </a:lnTo>
                  <a:lnTo>
                    <a:pt x="60" y="65"/>
                  </a:lnTo>
                  <a:lnTo>
                    <a:pt x="51" y="87"/>
                  </a:lnTo>
                  <a:lnTo>
                    <a:pt x="44" y="112"/>
                  </a:lnTo>
                  <a:lnTo>
                    <a:pt x="46" y="108"/>
                  </a:lnTo>
                  <a:lnTo>
                    <a:pt x="50" y="100"/>
                  </a:lnTo>
                  <a:lnTo>
                    <a:pt x="57" y="88"/>
                  </a:lnTo>
                  <a:lnTo>
                    <a:pt x="68" y="73"/>
                  </a:lnTo>
                  <a:lnTo>
                    <a:pt x="81" y="57"/>
                  </a:lnTo>
                  <a:lnTo>
                    <a:pt x="96" y="42"/>
                  </a:lnTo>
                  <a:lnTo>
                    <a:pt x="115" y="27"/>
                  </a:lnTo>
                  <a:lnTo>
                    <a:pt x="135" y="17"/>
                  </a:lnTo>
                  <a:lnTo>
                    <a:pt x="158" y="9"/>
                  </a:lnTo>
                  <a:lnTo>
                    <a:pt x="159" y="12"/>
                  </a:lnTo>
                  <a:lnTo>
                    <a:pt x="161" y="17"/>
                  </a:lnTo>
                  <a:lnTo>
                    <a:pt x="165" y="27"/>
                  </a:lnTo>
                  <a:lnTo>
                    <a:pt x="169" y="39"/>
                  </a:lnTo>
                  <a:lnTo>
                    <a:pt x="173" y="53"/>
                  </a:lnTo>
                  <a:lnTo>
                    <a:pt x="176" y="70"/>
                  </a:lnTo>
                  <a:lnTo>
                    <a:pt x="177" y="88"/>
                  </a:lnTo>
                  <a:lnTo>
                    <a:pt x="177" y="108"/>
                  </a:lnTo>
                  <a:lnTo>
                    <a:pt x="173" y="129"/>
                  </a:lnTo>
                  <a:lnTo>
                    <a:pt x="167" y="149"/>
                  </a:lnTo>
                  <a:lnTo>
                    <a:pt x="158" y="170"/>
                  </a:lnTo>
                  <a:lnTo>
                    <a:pt x="142" y="190"/>
                  </a:lnTo>
                  <a:lnTo>
                    <a:pt x="122" y="209"/>
                  </a:lnTo>
                  <a:lnTo>
                    <a:pt x="98" y="226"/>
                  </a:lnTo>
                  <a:lnTo>
                    <a:pt x="65" y="242"/>
                  </a:lnTo>
                  <a:lnTo>
                    <a:pt x="28" y="256"/>
                  </a:lnTo>
                  <a:lnTo>
                    <a:pt x="26" y="253"/>
                  </a:lnTo>
                  <a:lnTo>
                    <a:pt x="24" y="247"/>
                  </a:lnTo>
                  <a:lnTo>
                    <a:pt x="20" y="238"/>
                  </a:lnTo>
                  <a:lnTo>
                    <a:pt x="15" y="225"/>
                  </a:lnTo>
                  <a:lnTo>
                    <a:pt x="11" y="209"/>
                  </a:lnTo>
                  <a:lnTo>
                    <a:pt x="5" y="192"/>
                  </a:lnTo>
                  <a:lnTo>
                    <a:pt x="3" y="174"/>
                  </a:lnTo>
                  <a:lnTo>
                    <a:pt x="0" y="153"/>
                  </a:lnTo>
                  <a:lnTo>
                    <a:pt x="0" y="132"/>
                  </a:lnTo>
                  <a:lnTo>
                    <a:pt x="3" y="112"/>
                  </a:lnTo>
                  <a:lnTo>
                    <a:pt x="8" y="91"/>
                  </a:lnTo>
                  <a:lnTo>
                    <a:pt x="17" y="71"/>
                  </a:lnTo>
                  <a:lnTo>
                    <a:pt x="31" y="53"/>
                  </a:lnTo>
                  <a:lnTo>
                    <a:pt x="48" y="36"/>
                  </a:lnTo>
                  <a:lnTo>
                    <a:pt x="72" y="21"/>
                  </a:lnTo>
                  <a:lnTo>
                    <a:pt x="100" y="9"/>
                  </a:lnTo>
                  <a:lnTo>
                    <a:pt x="135" y="0"/>
                  </a:lnTo>
                  <a:close/>
                </a:path>
              </a:pathLst>
            </a:custGeom>
            <a:solidFill>
              <a:schemeClr val="accent3">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1" name="任意多边形: 形状 50"/>
            <p:cNvSpPr/>
            <p:nvPr/>
          </p:nvSpPr>
          <p:spPr bwMode="auto">
            <a:xfrm>
              <a:off x="2347565" y="2512219"/>
              <a:ext cx="277813" cy="422275"/>
            </a:xfrm>
            <a:custGeom>
              <a:avLst/>
              <a:gdLst>
                <a:gd name="T0" fmla="*/ 60 w 175"/>
                <a:gd name="T1" fmla="*/ 0 h 266"/>
                <a:gd name="T2" fmla="*/ 61 w 175"/>
                <a:gd name="T3" fmla="*/ 1 h 266"/>
                <a:gd name="T4" fmla="*/ 66 w 175"/>
                <a:gd name="T5" fmla="*/ 2 h 266"/>
                <a:gd name="T6" fmla="*/ 75 w 175"/>
                <a:gd name="T7" fmla="*/ 6 h 266"/>
                <a:gd name="T8" fmla="*/ 84 w 175"/>
                <a:gd name="T9" fmla="*/ 11 h 266"/>
                <a:gd name="T10" fmla="*/ 97 w 175"/>
                <a:gd name="T11" fmla="*/ 18 h 266"/>
                <a:gd name="T12" fmla="*/ 110 w 175"/>
                <a:gd name="T13" fmla="*/ 27 h 266"/>
                <a:gd name="T14" fmla="*/ 123 w 175"/>
                <a:gd name="T15" fmla="*/ 37 h 266"/>
                <a:gd name="T16" fmla="*/ 136 w 175"/>
                <a:gd name="T17" fmla="*/ 49 h 266"/>
                <a:gd name="T18" fmla="*/ 148 w 175"/>
                <a:gd name="T19" fmla="*/ 65 h 266"/>
                <a:gd name="T20" fmla="*/ 158 w 175"/>
                <a:gd name="T21" fmla="*/ 80 h 266"/>
                <a:gd name="T22" fmla="*/ 167 w 175"/>
                <a:gd name="T23" fmla="*/ 100 h 266"/>
                <a:gd name="T24" fmla="*/ 173 w 175"/>
                <a:gd name="T25" fmla="*/ 120 h 266"/>
                <a:gd name="T26" fmla="*/ 175 w 175"/>
                <a:gd name="T27" fmla="*/ 145 h 266"/>
                <a:gd name="T28" fmla="*/ 174 w 175"/>
                <a:gd name="T29" fmla="*/ 171 h 266"/>
                <a:gd name="T30" fmla="*/ 169 w 175"/>
                <a:gd name="T31" fmla="*/ 200 h 266"/>
                <a:gd name="T32" fmla="*/ 157 w 175"/>
                <a:gd name="T33" fmla="*/ 232 h 266"/>
                <a:gd name="T34" fmla="*/ 140 w 175"/>
                <a:gd name="T35" fmla="*/ 266 h 266"/>
                <a:gd name="T36" fmla="*/ 139 w 175"/>
                <a:gd name="T37" fmla="*/ 266 h 266"/>
                <a:gd name="T38" fmla="*/ 132 w 175"/>
                <a:gd name="T39" fmla="*/ 263 h 266"/>
                <a:gd name="T40" fmla="*/ 122 w 175"/>
                <a:gd name="T41" fmla="*/ 259 h 266"/>
                <a:gd name="T42" fmla="*/ 110 w 175"/>
                <a:gd name="T43" fmla="*/ 253 h 266"/>
                <a:gd name="T44" fmla="*/ 96 w 175"/>
                <a:gd name="T45" fmla="*/ 246 h 266"/>
                <a:gd name="T46" fmla="*/ 80 w 175"/>
                <a:gd name="T47" fmla="*/ 237 h 266"/>
                <a:gd name="T48" fmla="*/ 65 w 175"/>
                <a:gd name="T49" fmla="*/ 226 h 266"/>
                <a:gd name="T50" fmla="*/ 49 w 175"/>
                <a:gd name="T51" fmla="*/ 213 h 266"/>
                <a:gd name="T52" fmla="*/ 35 w 175"/>
                <a:gd name="T53" fmla="*/ 198 h 266"/>
                <a:gd name="T54" fmla="*/ 22 w 175"/>
                <a:gd name="T55" fmla="*/ 181 h 266"/>
                <a:gd name="T56" fmla="*/ 11 w 175"/>
                <a:gd name="T57" fmla="*/ 163 h 266"/>
                <a:gd name="T58" fmla="*/ 4 w 175"/>
                <a:gd name="T59" fmla="*/ 143 h 266"/>
                <a:gd name="T60" fmla="*/ 0 w 175"/>
                <a:gd name="T61" fmla="*/ 120 h 266"/>
                <a:gd name="T62" fmla="*/ 1 w 175"/>
                <a:gd name="T63" fmla="*/ 96 h 266"/>
                <a:gd name="T64" fmla="*/ 6 w 175"/>
                <a:gd name="T65" fmla="*/ 70 h 266"/>
                <a:gd name="T66" fmla="*/ 18 w 175"/>
                <a:gd name="T67" fmla="*/ 40 h 266"/>
                <a:gd name="T68" fmla="*/ 36 w 175"/>
                <a:gd name="T69" fmla="*/ 9 h 266"/>
                <a:gd name="T70" fmla="*/ 35 w 175"/>
                <a:gd name="T71" fmla="*/ 11 h 266"/>
                <a:gd name="T72" fmla="*/ 32 w 175"/>
                <a:gd name="T73" fmla="*/ 21 h 266"/>
                <a:gd name="T74" fmla="*/ 30 w 175"/>
                <a:gd name="T75" fmla="*/ 32 h 266"/>
                <a:gd name="T76" fmla="*/ 27 w 175"/>
                <a:gd name="T77" fmla="*/ 48 h 266"/>
                <a:gd name="T78" fmla="*/ 24 w 175"/>
                <a:gd name="T79" fmla="*/ 66 h 266"/>
                <a:gd name="T80" fmla="*/ 26 w 175"/>
                <a:gd name="T81" fmla="*/ 87 h 266"/>
                <a:gd name="T82" fmla="*/ 30 w 175"/>
                <a:gd name="T83" fmla="*/ 109 h 266"/>
                <a:gd name="T84" fmla="*/ 37 w 175"/>
                <a:gd name="T85" fmla="*/ 131 h 266"/>
                <a:gd name="T86" fmla="*/ 50 w 175"/>
                <a:gd name="T87" fmla="*/ 153 h 266"/>
                <a:gd name="T88" fmla="*/ 49 w 175"/>
                <a:gd name="T89" fmla="*/ 149 h 266"/>
                <a:gd name="T90" fmla="*/ 47 w 175"/>
                <a:gd name="T91" fmla="*/ 140 h 266"/>
                <a:gd name="T92" fmla="*/ 43 w 175"/>
                <a:gd name="T93" fmla="*/ 127 h 266"/>
                <a:gd name="T94" fmla="*/ 40 w 175"/>
                <a:gd name="T95" fmla="*/ 109 h 266"/>
                <a:gd name="T96" fmla="*/ 37 w 175"/>
                <a:gd name="T97" fmla="*/ 88 h 266"/>
                <a:gd name="T98" fmla="*/ 37 w 175"/>
                <a:gd name="T99" fmla="*/ 66 h 266"/>
                <a:gd name="T100" fmla="*/ 41 w 175"/>
                <a:gd name="T101" fmla="*/ 44 h 266"/>
                <a:gd name="T102" fmla="*/ 48 w 175"/>
                <a:gd name="T103" fmla="*/ 22 h 266"/>
                <a:gd name="T104" fmla="*/ 60 w 175"/>
                <a:gd name="T105"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5" h="266">
                  <a:moveTo>
                    <a:pt x="60" y="0"/>
                  </a:moveTo>
                  <a:lnTo>
                    <a:pt x="61" y="1"/>
                  </a:lnTo>
                  <a:lnTo>
                    <a:pt x="66" y="2"/>
                  </a:lnTo>
                  <a:lnTo>
                    <a:pt x="75" y="6"/>
                  </a:lnTo>
                  <a:lnTo>
                    <a:pt x="84" y="11"/>
                  </a:lnTo>
                  <a:lnTo>
                    <a:pt x="97" y="18"/>
                  </a:lnTo>
                  <a:lnTo>
                    <a:pt x="110" y="27"/>
                  </a:lnTo>
                  <a:lnTo>
                    <a:pt x="123" y="37"/>
                  </a:lnTo>
                  <a:lnTo>
                    <a:pt x="136" y="49"/>
                  </a:lnTo>
                  <a:lnTo>
                    <a:pt x="148" y="65"/>
                  </a:lnTo>
                  <a:lnTo>
                    <a:pt x="158" y="80"/>
                  </a:lnTo>
                  <a:lnTo>
                    <a:pt x="167" y="100"/>
                  </a:lnTo>
                  <a:lnTo>
                    <a:pt x="173" y="120"/>
                  </a:lnTo>
                  <a:lnTo>
                    <a:pt x="175" y="145"/>
                  </a:lnTo>
                  <a:lnTo>
                    <a:pt x="174" y="171"/>
                  </a:lnTo>
                  <a:lnTo>
                    <a:pt x="169" y="200"/>
                  </a:lnTo>
                  <a:lnTo>
                    <a:pt x="157" y="232"/>
                  </a:lnTo>
                  <a:lnTo>
                    <a:pt x="140" y="266"/>
                  </a:lnTo>
                  <a:lnTo>
                    <a:pt x="139" y="266"/>
                  </a:lnTo>
                  <a:lnTo>
                    <a:pt x="132" y="263"/>
                  </a:lnTo>
                  <a:lnTo>
                    <a:pt x="122" y="259"/>
                  </a:lnTo>
                  <a:lnTo>
                    <a:pt x="110" y="253"/>
                  </a:lnTo>
                  <a:lnTo>
                    <a:pt x="96" y="246"/>
                  </a:lnTo>
                  <a:lnTo>
                    <a:pt x="80" y="237"/>
                  </a:lnTo>
                  <a:lnTo>
                    <a:pt x="65" y="226"/>
                  </a:lnTo>
                  <a:lnTo>
                    <a:pt x="49" y="213"/>
                  </a:lnTo>
                  <a:lnTo>
                    <a:pt x="35" y="198"/>
                  </a:lnTo>
                  <a:lnTo>
                    <a:pt x="22" y="181"/>
                  </a:lnTo>
                  <a:lnTo>
                    <a:pt x="11" y="163"/>
                  </a:lnTo>
                  <a:lnTo>
                    <a:pt x="4" y="143"/>
                  </a:lnTo>
                  <a:lnTo>
                    <a:pt x="0" y="120"/>
                  </a:lnTo>
                  <a:lnTo>
                    <a:pt x="1" y="96"/>
                  </a:lnTo>
                  <a:lnTo>
                    <a:pt x="6" y="70"/>
                  </a:lnTo>
                  <a:lnTo>
                    <a:pt x="18" y="40"/>
                  </a:lnTo>
                  <a:lnTo>
                    <a:pt x="36" y="9"/>
                  </a:lnTo>
                  <a:lnTo>
                    <a:pt x="35" y="11"/>
                  </a:lnTo>
                  <a:lnTo>
                    <a:pt x="32" y="21"/>
                  </a:lnTo>
                  <a:lnTo>
                    <a:pt x="30" y="32"/>
                  </a:lnTo>
                  <a:lnTo>
                    <a:pt x="27" y="48"/>
                  </a:lnTo>
                  <a:lnTo>
                    <a:pt x="24" y="66"/>
                  </a:lnTo>
                  <a:lnTo>
                    <a:pt x="26" y="87"/>
                  </a:lnTo>
                  <a:lnTo>
                    <a:pt x="30" y="109"/>
                  </a:lnTo>
                  <a:lnTo>
                    <a:pt x="37" y="131"/>
                  </a:lnTo>
                  <a:lnTo>
                    <a:pt x="50" y="153"/>
                  </a:lnTo>
                  <a:lnTo>
                    <a:pt x="49" y="149"/>
                  </a:lnTo>
                  <a:lnTo>
                    <a:pt x="47" y="140"/>
                  </a:lnTo>
                  <a:lnTo>
                    <a:pt x="43" y="127"/>
                  </a:lnTo>
                  <a:lnTo>
                    <a:pt x="40" y="109"/>
                  </a:lnTo>
                  <a:lnTo>
                    <a:pt x="37" y="88"/>
                  </a:lnTo>
                  <a:lnTo>
                    <a:pt x="37" y="66"/>
                  </a:lnTo>
                  <a:lnTo>
                    <a:pt x="41" y="44"/>
                  </a:lnTo>
                  <a:lnTo>
                    <a:pt x="48" y="22"/>
                  </a:lnTo>
                  <a:lnTo>
                    <a:pt x="60" y="0"/>
                  </a:lnTo>
                  <a:close/>
                </a:path>
              </a:pathLst>
            </a:custGeom>
            <a:solidFill>
              <a:schemeClr val="accent2">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2" name="任意多边形: 形状 51"/>
            <p:cNvSpPr/>
            <p:nvPr/>
          </p:nvSpPr>
          <p:spPr bwMode="auto">
            <a:xfrm>
              <a:off x="2658715" y="2934494"/>
              <a:ext cx="280988" cy="406400"/>
            </a:xfrm>
            <a:custGeom>
              <a:avLst/>
              <a:gdLst>
                <a:gd name="T0" fmla="*/ 135 w 177"/>
                <a:gd name="T1" fmla="*/ 0 h 256"/>
                <a:gd name="T2" fmla="*/ 133 w 177"/>
                <a:gd name="T3" fmla="*/ 1 h 256"/>
                <a:gd name="T4" fmla="*/ 125 w 177"/>
                <a:gd name="T5" fmla="*/ 5 h 256"/>
                <a:gd name="T6" fmla="*/ 114 w 177"/>
                <a:gd name="T7" fmla="*/ 12 h 256"/>
                <a:gd name="T8" fmla="*/ 101 w 177"/>
                <a:gd name="T9" fmla="*/ 21 h 256"/>
                <a:gd name="T10" fmla="*/ 87 w 177"/>
                <a:gd name="T11" fmla="*/ 32 h 256"/>
                <a:gd name="T12" fmla="*/ 73 w 177"/>
                <a:gd name="T13" fmla="*/ 48 h 256"/>
                <a:gd name="T14" fmla="*/ 61 w 177"/>
                <a:gd name="T15" fmla="*/ 66 h 256"/>
                <a:gd name="T16" fmla="*/ 51 w 177"/>
                <a:gd name="T17" fmla="*/ 87 h 256"/>
                <a:gd name="T18" fmla="*/ 44 w 177"/>
                <a:gd name="T19" fmla="*/ 112 h 256"/>
                <a:gd name="T20" fmla="*/ 45 w 177"/>
                <a:gd name="T21" fmla="*/ 109 h 256"/>
                <a:gd name="T22" fmla="*/ 49 w 177"/>
                <a:gd name="T23" fmla="*/ 100 h 256"/>
                <a:gd name="T24" fmla="*/ 57 w 177"/>
                <a:gd name="T25" fmla="*/ 88 h 256"/>
                <a:gd name="T26" fmla="*/ 68 w 177"/>
                <a:gd name="T27" fmla="*/ 74 h 256"/>
                <a:gd name="T28" fmla="*/ 81 w 177"/>
                <a:gd name="T29" fmla="*/ 57 h 256"/>
                <a:gd name="T30" fmla="*/ 96 w 177"/>
                <a:gd name="T31" fmla="*/ 41 h 256"/>
                <a:gd name="T32" fmla="*/ 114 w 177"/>
                <a:gd name="T33" fmla="*/ 27 h 256"/>
                <a:gd name="T34" fmla="*/ 135 w 177"/>
                <a:gd name="T35" fmla="*/ 17 h 256"/>
                <a:gd name="T36" fmla="*/ 159 w 177"/>
                <a:gd name="T37" fmla="*/ 10 h 256"/>
                <a:gd name="T38" fmla="*/ 159 w 177"/>
                <a:gd name="T39" fmla="*/ 12 h 256"/>
                <a:gd name="T40" fmla="*/ 161 w 177"/>
                <a:gd name="T41" fmla="*/ 18 h 256"/>
                <a:gd name="T42" fmla="*/ 165 w 177"/>
                <a:gd name="T43" fmla="*/ 27 h 256"/>
                <a:gd name="T44" fmla="*/ 169 w 177"/>
                <a:gd name="T45" fmla="*/ 39 h 256"/>
                <a:gd name="T46" fmla="*/ 173 w 177"/>
                <a:gd name="T47" fmla="*/ 54 h 256"/>
                <a:gd name="T48" fmla="*/ 175 w 177"/>
                <a:gd name="T49" fmla="*/ 70 h 256"/>
                <a:gd name="T50" fmla="*/ 177 w 177"/>
                <a:gd name="T51" fmla="*/ 89 h 256"/>
                <a:gd name="T52" fmla="*/ 177 w 177"/>
                <a:gd name="T53" fmla="*/ 109 h 256"/>
                <a:gd name="T54" fmla="*/ 174 w 177"/>
                <a:gd name="T55" fmla="*/ 128 h 256"/>
                <a:gd name="T56" fmla="*/ 168 w 177"/>
                <a:gd name="T57" fmla="*/ 149 h 256"/>
                <a:gd name="T58" fmla="*/ 157 w 177"/>
                <a:gd name="T59" fmla="*/ 170 h 256"/>
                <a:gd name="T60" fmla="*/ 143 w 177"/>
                <a:gd name="T61" fmla="*/ 189 h 256"/>
                <a:gd name="T62" fmla="*/ 122 w 177"/>
                <a:gd name="T63" fmla="*/ 209 h 256"/>
                <a:gd name="T64" fmla="*/ 97 w 177"/>
                <a:gd name="T65" fmla="*/ 226 h 256"/>
                <a:gd name="T66" fmla="*/ 66 w 177"/>
                <a:gd name="T67" fmla="*/ 243 h 256"/>
                <a:gd name="T68" fmla="*/ 27 w 177"/>
                <a:gd name="T69" fmla="*/ 256 h 256"/>
                <a:gd name="T70" fmla="*/ 26 w 177"/>
                <a:gd name="T71" fmla="*/ 253 h 256"/>
                <a:gd name="T72" fmla="*/ 23 w 177"/>
                <a:gd name="T73" fmla="*/ 248 h 256"/>
                <a:gd name="T74" fmla="*/ 19 w 177"/>
                <a:gd name="T75" fmla="*/ 237 h 256"/>
                <a:gd name="T76" fmla="*/ 14 w 177"/>
                <a:gd name="T77" fmla="*/ 224 h 256"/>
                <a:gd name="T78" fmla="*/ 10 w 177"/>
                <a:gd name="T79" fmla="*/ 210 h 256"/>
                <a:gd name="T80" fmla="*/ 5 w 177"/>
                <a:gd name="T81" fmla="*/ 192 h 256"/>
                <a:gd name="T82" fmla="*/ 3 w 177"/>
                <a:gd name="T83" fmla="*/ 174 h 256"/>
                <a:gd name="T84" fmla="*/ 0 w 177"/>
                <a:gd name="T85" fmla="*/ 154 h 256"/>
                <a:gd name="T86" fmla="*/ 0 w 177"/>
                <a:gd name="T87" fmla="*/ 134 h 256"/>
                <a:gd name="T88" fmla="*/ 3 w 177"/>
                <a:gd name="T89" fmla="*/ 113 h 256"/>
                <a:gd name="T90" fmla="*/ 9 w 177"/>
                <a:gd name="T91" fmla="*/ 92 h 256"/>
                <a:gd name="T92" fmla="*/ 18 w 177"/>
                <a:gd name="T93" fmla="*/ 71 h 256"/>
                <a:gd name="T94" fmla="*/ 31 w 177"/>
                <a:gd name="T95" fmla="*/ 53 h 256"/>
                <a:gd name="T96" fmla="*/ 49 w 177"/>
                <a:gd name="T97" fmla="*/ 36 h 256"/>
                <a:gd name="T98" fmla="*/ 71 w 177"/>
                <a:gd name="T99" fmla="*/ 22 h 256"/>
                <a:gd name="T100" fmla="*/ 100 w 177"/>
                <a:gd name="T101" fmla="*/ 9 h 256"/>
                <a:gd name="T102" fmla="*/ 135 w 177"/>
                <a:gd name="T103"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7" h="256">
                  <a:moveTo>
                    <a:pt x="135" y="0"/>
                  </a:moveTo>
                  <a:lnTo>
                    <a:pt x="133" y="1"/>
                  </a:lnTo>
                  <a:lnTo>
                    <a:pt x="125" y="5"/>
                  </a:lnTo>
                  <a:lnTo>
                    <a:pt x="114" y="12"/>
                  </a:lnTo>
                  <a:lnTo>
                    <a:pt x="101" y="21"/>
                  </a:lnTo>
                  <a:lnTo>
                    <a:pt x="87" y="32"/>
                  </a:lnTo>
                  <a:lnTo>
                    <a:pt x="73" y="48"/>
                  </a:lnTo>
                  <a:lnTo>
                    <a:pt x="61" y="66"/>
                  </a:lnTo>
                  <a:lnTo>
                    <a:pt x="51" y="87"/>
                  </a:lnTo>
                  <a:lnTo>
                    <a:pt x="44" y="112"/>
                  </a:lnTo>
                  <a:lnTo>
                    <a:pt x="45" y="109"/>
                  </a:lnTo>
                  <a:lnTo>
                    <a:pt x="49" y="100"/>
                  </a:lnTo>
                  <a:lnTo>
                    <a:pt x="57" y="88"/>
                  </a:lnTo>
                  <a:lnTo>
                    <a:pt x="68" y="74"/>
                  </a:lnTo>
                  <a:lnTo>
                    <a:pt x="81" y="57"/>
                  </a:lnTo>
                  <a:lnTo>
                    <a:pt x="96" y="41"/>
                  </a:lnTo>
                  <a:lnTo>
                    <a:pt x="114" y="27"/>
                  </a:lnTo>
                  <a:lnTo>
                    <a:pt x="135" y="17"/>
                  </a:lnTo>
                  <a:lnTo>
                    <a:pt x="159" y="10"/>
                  </a:lnTo>
                  <a:lnTo>
                    <a:pt x="159" y="12"/>
                  </a:lnTo>
                  <a:lnTo>
                    <a:pt x="161" y="18"/>
                  </a:lnTo>
                  <a:lnTo>
                    <a:pt x="165" y="27"/>
                  </a:lnTo>
                  <a:lnTo>
                    <a:pt x="169" y="39"/>
                  </a:lnTo>
                  <a:lnTo>
                    <a:pt x="173" y="54"/>
                  </a:lnTo>
                  <a:lnTo>
                    <a:pt x="175" y="70"/>
                  </a:lnTo>
                  <a:lnTo>
                    <a:pt x="177" y="89"/>
                  </a:lnTo>
                  <a:lnTo>
                    <a:pt x="177" y="109"/>
                  </a:lnTo>
                  <a:lnTo>
                    <a:pt x="174" y="128"/>
                  </a:lnTo>
                  <a:lnTo>
                    <a:pt x="168" y="149"/>
                  </a:lnTo>
                  <a:lnTo>
                    <a:pt x="157" y="170"/>
                  </a:lnTo>
                  <a:lnTo>
                    <a:pt x="143" y="189"/>
                  </a:lnTo>
                  <a:lnTo>
                    <a:pt x="122" y="209"/>
                  </a:lnTo>
                  <a:lnTo>
                    <a:pt x="97" y="226"/>
                  </a:lnTo>
                  <a:lnTo>
                    <a:pt x="66" y="243"/>
                  </a:lnTo>
                  <a:lnTo>
                    <a:pt x="27" y="256"/>
                  </a:lnTo>
                  <a:lnTo>
                    <a:pt x="26" y="253"/>
                  </a:lnTo>
                  <a:lnTo>
                    <a:pt x="23" y="248"/>
                  </a:lnTo>
                  <a:lnTo>
                    <a:pt x="19" y="237"/>
                  </a:lnTo>
                  <a:lnTo>
                    <a:pt x="14" y="224"/>
                  </a:lnTo>
                  <a:lnTo>
                    <a:pt x="10" y="210"/>
                  </a:lnTo>
                  <a:lnTo>
                    <a:pt x="5" y="192"/>
                  </a:lnTo>
                  <a:lnTo>
                    <a:pt x="3" y="174"/>
                  </a:lnTo>
                  <a:lnTo>
                    <a:pt x="0" y="154"/>
                  </a:lnTo>
                  <a:lnTo>
                    <a:pt x="0" y="134"/>
                  </a:lnTo>
                  <a:lnTo>
                    <a:pt x="3" y="113"/>
                  </a:lnTo>
                  <a:lnTo>
                    <a:pt x="9" y="92"/>
                  </a:lnTo>
                  <a:lnTo>
                    <a:pt x="18" y="71"/>
                  </a:lnTo>
                  <a:lnTo>
                    <a:pt x="31" y="53"/>
                  </a:lnTo>
                  <a:lnTo>
                    <a:pt x="49" y="36"/>
                  </a:lnTo>
                  <a:lnTo>
                    <a:pt x="71" y="22"/>
                  </a:lnTo>
                  <a:lnTo>
                    <a:pt x="100" y="9"/>
                  </a:lnTo>
                  <a:lnTo>
                    <a:pt x="135" y="0"/>
                  </a:lnTo>
                  <a:close/>
                </a:path>
              </a:pathLst>
            </a:custGeom>
            <a:solidFill>
              <a:schemeClr val="accent3">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3" name="任意多边形: 形状 52"/>
            <p:cNvSpPr/>
            <p:nvPr/>
          </p:nvSpPr>
          <p:spPr bwMode="auto">
            <a:xfrm>
              <a:off x="582265" y="1702594"/>
              <a:ext cx="4622800" cy="3960813"/>
            </a:xfrm>
            <a:custGeom>
              <a:avLst/>
              <a:gdLst>
                <a:gd name="T0" fmla="*/ 1771 w 2912"/>
                <a:gd name="T1" fmla="*/ 212 h 2495"/>
                <a:gd name="T2" fmla="*/ 1821 w 2912"/>
                <a:gd name="T3" fmla="*/ 523 h 2495"/>
                <a:gd name="T4" fmla="*/ 2166 w 2912"/>
                <a:gd name="T5" fmla="*/ 719 h 2495"/>
                <a:gd name="T6" fmla="*/ 2127 w 2912"/>
                <a:gd name="T7" fmla="*/ 721 h 2495"/>
                <a:gd name="T8" fmla="*/ 1993 w 2912"/>
                <a:gd name="T9" fmla="*/ 734 h 2495"/>
                <a:gd name="T10" fmla="*/ 1970 w 2912"/>
                <a:gd name="T11" fmla="*/ 668 h 2495"/>
                <a:gd name="T12" fmla="*/ 1784 w 2912"/>
                <a:gd name="T13" fmla="*/ 579 h 2495"/>
                <a:gd name="T14" fmla="*/ 1693 w 2912"/>
                <a:gd name="T15" fmla="*/ 823 h 2495"/>
                <a:gd name="T16" fmla="*/ 1672 w 2912"/>
                <a:gd name="T17" fmla="*/ 1263 h 2495"/>
                <a:gd name="T18" fmla="*/ 2279 w 2912"/>
                <a:gd name="T19" fmla="*/ 1043 h 2495"/>
                <a:gd name="T20" fmla="*/ 2512 w 2912"/>
                <a:gd name="T21" fmla="*/ 751 h 2495"/>
                <a:gd name="T22" fmla="*/ 2531 w 2912"/>
                <a:gd name="T23" fmla="*/ 416 h 2495"/>
                <a:gd name="T24" fmla="*/ 2540 w 2912"/>
                <a:gd name="T25" fmla="*/ 680 h 2495"/>
                <a:gd name="T26" fmla="*/ 2714 w 2912"/>
                <a:gd name="T27" fmla="*/ 610 h 2495"/>
                <a:gd name="T28" fmla="*/ 2812 w 2912"/>
                <a:gd name="T29" fmla="*/ 553 h 2495"/>
                <a:gd name="T30" fmla="*/ 2414 w 2912"/>
                <a:gd name="T31" fmla="*/ 1060 h 2495"/>
                <a:gd name="T32" fmla="*/ 2656 w 2912"/>
                <a:gd name="T33" fmla="*/ 1202 h 2495"/>
                <a:gd name="T34" fmla="*/ 2899 w 2912"/>
                <a:gd name="T35" fmla="*/ 1204 h 2495"/>
                <a:gd name="T36" fmla="*/ 2652 w 2912"/>
                <a:gd name="T37" fmla="*/ 1277 h 2495"/>
                <a:gd name="T38" fmla="*/ 2305 w 2912"/>
                <a:gd name="T39" fmla="*/ 1129 h 2495"/>
                <a:gd name="T40" fmla="*/ 1921 w 2912"/>
                <a:gd name="T41" fmla="*/ 1342 h 2495"/>
                <a:gd name="T42" fmla="*/ 1916 w 2912"/>
                <a:gd name="T43" fmla="*/ 1456 h 2495"/>
                <a:gd name="T44" fmla="*/ 2436 w 2912"/>
                <a:gd name="T45" fmla="*/ 1563 h 2495"/>
                <a:gd name="T46" fmla="*/ 2652 w 2912"/>
                <a:gd name="T47" fmla="*/ 1526 h 2495"/>
                <a:gd name="T48" fmla="*/ 2372 w 2912"/>
                <a:gd name="T49" fmla="*/ 1620 h 2495"/>
                <a:gd name="T50" fmla="*/ 2395 w 2912"/>
                <a:gd name="T51" fmla="*/ 1808 h 2495"/>
                <a:gd name="T52" fmla="*/ 2223 w 2912"/>
                <a:gd name="T53" fmla="*/ 1608 h 2495"/>
                <a:gd name="T54" fmla="*/ 1763 w 2912"/>
                <a:gd name="T55" fmla="*/ 1592 h 2495"/>
                <a:gd name="T56" fmla="*/ 1711 w 2912"/>
                <a:gd name="T57" fmla="*/ 2043 h 2495"/>
                <a:gd name="T58" fmla="*/ 1944 w 2912"/>
                <a:gd name="T59" fmla="*/ 2432 h 2495"/>
                <a:gd name="T60" fmla="*/ 1675 w 2912"/>
                <a:gd name="T61" fmla="*/ 2448 h 2495"/>
                <a:gd name="T62" fmla="*/ 1097 w 2912"/>
                <a:gd name="T63" fmla="*/ 2487 h 2495"/>
                <a:gd name="T64" fmla="*/ 1415 w 2912"/>
                <a:gd name="T65" fmla="*/ 2369 h 2495"/>
                <a:gd name="T66" fmla="*/ 1296 w 2912"/>
                <a:gd name="T67" fmla="*/ 1765 h 2495"/>
                <a:gd name="T68" fmla="*/ 867 w 2912"/>
                <a:gd name="T69" fmla="*/ 1553 h 2495"/>
                <a:gd name="T70" fmla="*/ 596 w 2912"/>
                <a:gd name="T71" fmla="*/ 1669 h 2495"/>
                <a:gd name="T72" fmla="*/ 372 w 2912"/>
                <a:gd name="T73" fmla="*/ 1769 h 2495"/>
                <a:gd name="T74" fmla="*/ 574 w 2912"/>
                <a:gd name="T75" fmla="*/ 1595 h 2495"/>
                <a:gd name="T76" fmla="*/ 281 w 2912"/>
                <a:gd name="T77" fmla="*/ 1443 h 2495"/>
                <a:gd name="T78" fmla="*/ 2 w 2912"/>
                <a:gd name="T79" fmla="*/ 1182 h 2495"/>
                <a:gd name="T80" fmla="*/ 232 w 2912"/>
                <a:gd name="T81" fmla="*/ 1374 h 2495"/>
                <a:gd name="T82" fmla="*/ 367 w 2912"/>
                <a:gd name="T83" fmla="*/ 1342 h 2495"/>
                <a:gd name="T84" fmla="*/ 420 w 2912"/>
                <a:gd name="T85" fmla="*/ 1194 h 2495"/>
                <a:gd name="T86" fmla="*/ 488 w 2912"/>
                <a:gd name="T87" fmla="*/ 1417 h 2495"/>
                <a:gd name="T88" fmla="*/ 984 w 2912"/>
                <a:gd name="T89" fmla="*/ 1443 h 2495"/>
                <a:gd name="T90" fmla="*/ 1199 w 2912"/>
                <a:gd name="T91" fmla="*/ 1196 h 2495"/>
                <a:gd name="T92" fmla="*/ 926 w 2912"/>
                <a:gd name="T93" fmla="*/ 678 h 2495"/>
                <a:gd name="T94" fmla="*/ 648 w 2912"/>
                <a:gd name="T95" fmla="*/ 566 h 2495"/>
                <a:gd name="T96" fmla="*/ 849 w 2912"/>
                <a:gd name="T97" fmla="*/ 630 h 2495"/>
                <a:gd name="T98" fmla="*/ 837 w 2912"/>
                <a:gd name="T99" fmla="*/ 342 h 2495"/>
                <a:gd name="T100" fmla="*/ 912 w 2912"/>
                <a:gd name="T101" fmla="*/ 194 h 2495"/>
                <a:gd name="T102" fmla="*/ 940 w 2912"/>
                <a:gd name="T103" fmla="*/ 460 h 2495"/>
                <a:gd name="T104" fmla="*/ 1181 w 2912"/>
                <a:gd name="T105" fmla="*/ 331 h 2495"/>
                <a:gd name="T106" fmla="*/ 947 w 2912"/>
                <a:gd name="T107" fmla="*/ 528 h 2495"/>
                <a:gd name="T108" fmla="*/ 1166 w 2912"/>
                <a:gd name="T109" fmla="*/ 904 h 2495"/>
                <a:gd name="T110" fmla="*/ 1496 w 2912"/>
                <a:gd name="T111" fmla="*/ 1139 h 2495"/>
                <a:gd name="T112" fmla="*/ 1564 w 2912"/>
                <a:gd name="T113" fmla="*/ 746 h 2495"/>
                <a:gd name="T114" fmla="*/ 1334 w 2912"/>
                <a:gd name="T115" fmla="*/ 449 h 2495"/>
                <a:gd name="T116" fmla="*/ 1517 w 2912"/>
                <a:gd name="T117" fmla="*/ 654 h 2495"/>
                <a:gd name="T118" fmla="*/ 1701 w 2912"/>
                <a:gd name="T119" fmla="*/ 386 h 2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12" h="2495">
                  <a:moveTo>
                    <a:pt x="1750" y="0"/>
                  </a:moveTo>
                  <a:lnTo>
                    <a:pt x="1750" y="2"/>
                  </a:lnTo>
                  <a:lnTo>
                    <a:pt x="1752" y="7"/>
                  </a:lnTo>
                  <a:lnTo>
                    <a:pt x="1755" y="16"/>
                  </a:lnTo>
                  <a:lnTo>
                    <a:pt x="1759" y="31"/>
                  </a:lnTo>
                  <a:lnTo>
                    <a:pt x="1763" y="49"/>
                  </a:lnTo>
                  <a:lnTo>
                    <a:pt x="1765" y="72"/>
                  </a:lnTo>
                  <a:lnTo>
                    <a:pt x="1768" y="100"/>
                  </a:lnTo>
                  <a:lnTo>
                    <a:pt x="1771" y="132"/>
                  </a:lnTo>
                  <a:lnTo>
                    <a:pt x="1772" y="170"/>
                  </a:lnTo>
                  <a:lnTo>
                    <a:pt x="1771" y="212"/>
                  </a:lnTo>
                  <a:lnTo>
                    <a:pt x="1768" y="262"/>
                  </a:lnTo>
                  <a:lnTo>
                    <a:pt x="1763" y="315"/>
                  </a:lnTo>
                  <a:lnTo>
                    <a:pt x="1756" y="376"/>
                  </a:lnTo>
                  <a:lnTo>
                    <a:pt x="1746" y="442"/>
                  </a:lnTo>
                  <a:lnTo>
                    <a:pt x="1732" y="515"/>
                  </a:lnTo>
                  <a:lnTo>
                    <a:pt x="1734" y="515"/>
                  </a:lnTo>
                  <a:lnTo>
                    <a:pt x="1743" y="515"/>
                  </a:lnTo>
                  <a:lnTo>
                    <a:pt x="1756" y="516"/>
                  </a:lnTo>
                  <a:lnTo>
                    <a:pt x="1775" y="518"/>
                  </a:lnTo>
                  <a:lnTo>
                    <a:pt x="1797" y="519"/>
                  </a:lnTo>
                  <a:lnTo>
                    <a:pt x="1821" y="523"/>
                  </a:lnTo>
                  <a:lnTo>
                    <a:pt x="1850" y="528"/>
                  </a:lnTo>
                  <a:lnTo>
                    <a:pt x="1880" y="534"/>
                  </a:lnTo>
                  <a:lnTo>
                    <a:pt x="1912" y="543"/>
                  </a:lnTo>
                  <a:lnTo>
                    <a:pt x="1946" y="555"/>
                  </a:lnTo>
                  <a:lnTo>
                    <a:pt x="1980" y="568"/>
                  </a:lnTo>
                  <a:lnTo>
                    <a:pt x="2014" y="585"/>
                  </a:lnTo>
                  <a:lnTo>
                    <a:pt x="2048" y="604"/>
                  </a:lnTo>
                  <a:lnTo>
                    <a:pt x="2080" y="628"/>
                  </a:lnTo>
                  <a:lnTo>
                    <a:pt x="2111" y="654"/>
                  </a:lnTo>
                  <a:lnTo>
                    <a:pt x="2140" y="685"/>
                  </a:lnTo>
                  <a:lnTo>
                    <a:pt x="2166" y="719"/>
                  </a:lnTo>
                  <a:lnTo>
                    <a:pt x="2189" y="758"/>
                  </a:lnTo>
                  <a:lnTo>
                    <a:pt x="2207" y="802"/>
                  </a:lnTo>
                  <a:lnTo>
                    <a:pt x="2223" y="850"/>
                  </a:lnTo>
                  <a:lnTo>
                    <a:pt x="2222" y="847"/>
                  </a:lnTo>
                  <a:lnTo>
                    <a:pt x="2216" y="838"/>
                  </a:lnTo>
                  <a:lnTo>
                    <a:pt x="2209" y="825"/>
                  </a:lnTo>
                  <a:lnTo>
                    <a:pt x="2197" y="807"/>
                  </a:lnTo>
                  <a:lnTo>
                    <a:pt x="2183" y="788"/>
                  </a:lnTo>
                  <a:lnTo>
                    <a:pt x="2167" y="765"/>
                  </a:lnTo>
                  <a:lnTo>
                    <a:pt x="2148" y="743"/>
                  </a:lnTo>
                  <a:lnTo>
                    <a:pt x="2127" y="721"/>
                  </a:lnTo>
                  <a:lnTo>
                    <a:pt x="2103" y="699"/>
                  </a:lnTo>
                  <a:lnTo>
                    <a:pt x="2077" y="681"/>
                  </a:lnTo>
                  <a:lnTo>
                    <a:pt x="2051" y="666"/>
                  </a:lnTo>
                  <a:lnTo>
                    <a:pt x="2022" y="654"/>
                  </a:lnTo>
                  <a:lnTo>
                    <a:pt x="1992" y="647"/>
                  </a:lnTo>
                  <a:lnTo>
                    <a:pt x="1993" y="650"/>
                  </a:lnTo>
                  <a:lnTo>
                    <a:pt x="1996" y="659"/>
                  </a:lnTo>
                  <a:lnTo>
                    <a:pt x="1997" y="672"/>
                  </a:lnTo>
                  <a:lnTo>
                    <a:pt x="1998" y="690"/>
                  </a:lnTo>
                  <a:lnTo>
                    <a:pt x="1997" y="711"/>
                  </a:lnTo>
                  <a:lnTo>
                    <a:pt x="1993" y="734"/>
                  </a:lnTo>
                  <a:lnTo>
                    <a:pt x="1984" y="759"/>
                  </a:lnTo>
                  <a:lnTo>
                    <a:pt x="1968" y="785"/>
                  </a:lnTo>
                  <a:lnTo>
                    <a:pt x="1946" y="812"/>
                  </a:lnTo>
                  <a:lnTo>
                    <a:pt x="1949" y="810"/>
                  </a:lnTo>
                  <a:lnTo>
                    <a:pt x="1953" y="802"/>
                  </a:lnTo>
                  <a:lnTo>
                    <a:pt x="1960" y="790"/>
                  </a:lnTo>
                  <a:lnTo>
                    <a:pt x="1967" y="773"/>
                  </a:lnTo>
                  <a:lnTo>
                    <a:pt x="1972" y="751"/>
                  </a:lnTo>
                  <a:lnTo>
                    <a:pt x="1976" y="727"/>
                  </a:lnTo>
                  <a:lnTo>
                    <a:pt x="1976" y="699"/>
                  </a:lnTo>
                  <a:lnTo>
                    <a:pt x="1970" y="668"/>
                  </a:lnTo>
                  <a:lnTo>
                    <a:pt x="1958" y="633"/>
                  </a:lnTo>
                  <a:lnTo>
                    <a:pt x="1955" y="632"/>
                  </a:lnTo>
                  <a:lnTo>
                    <a:pt x="1947" y="628"/>
                  </a:lnTo>
                  <a:lnTo>
                    <a:pt x="1934" y="623"/>
                  </a:lnTo>
                  <a:lnTo>
                    <a:pt x="1919" y="615"/>
                  </a:lnTo>
                  <a:lnTo>
                    <a:pt x="1899" y="607"/>
                  </a:lnTo>
                  <a:lnTo>
                    <a:pt x="1877" y="599"/>
                  </a:lnTo>
                  <a:lnTo>
                    <a:pt x="1855" y="592"/>
                  </a:lnTo>
                  <a:lnTo>
                    <a:pt x="1830" y="585"/>
                  </a:lnTo>
                  <a:lnTo>
                    <a:pt x="1807" y="581"/>
                  </a:lnTo>
                  <a:lnTo>
                    <a:pt x="1784" y="579"/>
                  </a:lnTo>
                  <a:lnTo>
                    <a:pt x="1763" y="580"/>
                  </a:lnTo>
                  <a:lnTo>
                    <a:pt x="1742" y="584"/>
                  </a:lnTo>
                  <a:lnTo>
                    <a:pt x="1725" y="593"/>
                  </a:lnTo>
                  <a:lnTo>
                    <a:pt x="1725" y="597"/>
                  </a:lnTo>
                  <a:lnTo>
                    <a:pt x="1724" y="610"/>
                  </a:lnTo>
                  <a:lnTo>
                    <a:pt x="1721" y="629"/>
                  </a:lnTo>
                  <a:lnTo>
                    <a:pt x="1717" y="655"/>
                  </a:lnTo>
                  <a:lnTo>
                    <a:pt x="1712" y="689"/>
                  </a:lnTo>
                  <a:lnTo>
                    <a:pt x="1707" y="728"/>
                  </a:lnTo>
                  <a:lnTo>
                    <a:pt x="1701" y="773"/>
                  </a:lnTo>
                  <a:lnTo>
                    <a:pt x="1693" y="823"/>
                  </a:lnTo>
                  <a:lnTo>
                    <a:pt x="1684" y="877"/>
                  </a:lnTo>
                  <a:lnTo>
                    <a:pt x="1673" y="936"/>
                  </a:lnTo>
                  <a:lnTo>
                    <a:pt x="1662" y="998"/>
                  </a:lnTo>
                  <a:lnTo>
                    <a:pt x="1650" y="1063"/>
                  </a:lnTo>
                  <a:lnTo>
                    <a:pt x="1636" y="1130"/>
                  </a:lnTo>
                  <a:lnTo>
                    <a:pt x="1621" y="1199"/>
                  </a:lnTo>
                  <a:lnTo>
                    <a:pt x="1606" y="1269"/>
                  </a:lnTo>
                  <a:lnTo>
                    <a:pt x="1611" y="1269"/>
                  </a:lnTo>
                  <a:lnTo>
                    <a:pt x="1623" y="1268"/>
                  </a:lnTo>
                  <a:lnTo>
                    <a:pt x="1643" y="1267"/>
                  </a:lnTo>
                  <a:lnTo>
                    <a:pt x="1672" y="1263"/>
                  </a:lnTo>
                  <a:lnTo>
                    <a:pt x="1706" y="1257"/>
                  </a:lnTo>
                  <a:lnTo>
                    <a:pt x="1746" y="1250"/>
                  </a:lnTo>
                  <a:lnTo>
                    <a:pt x="1791" y="1241"/>
                  </a:lnTo>
                  <a:lnTo>
                    <a:pt x="1842" y="1228"/>
                  </a:lnTo>
                  <a:lnTo>
                    <a:pt x="1897" y="1213"/>
                  </a:lnTo>
                  <a:lnTo>
                    <a:pt x="1955" y="1195"/>
                  </a:lnTo>
                  <a:lnTo>
                    <a:pt x="2016" y="1173"/>
                  </a:lnTo>
                  <a:lnTo>
                    <a:pt x="2080" y="1147"/>
                  </a:lnTo>
                  <a:lnTo>
                    <a:pt x="2146" y="1117"/>
                  </a:lnTo>
                  <a:lnTo>
                    <a:pt x="2213" y="1082"/>
                  </a:lnTo>
                  <a:lnTo>
                    <a:pt x="2279" y="1043"/>
                  </a:lnTo>
                  <a:lnTo>
                    <a:pt x="2346" y="999"/>
                  </a:lnTo>
                  <a:lnTo>
                    <a:pt x="2413" y="950"/>
                  </a:lnTo>
                  <a:lnTo>
                    <a:pt x="2478" y="895"/>
                  </a:lnTo>
                  <a:lnTo>
                    <a:pt x="2541" y="833"/>
                  </a:lnTo>
                  <a:lnTo>
                    <a:pt x="2543" y="830"/>
                  </a:lnTo>
                  <a:lnTo>
                    <a:pt x="2540" y="824"/>
                  </a:lnTo>
                  <a:lnTo>
                    <a:pt x="2538" y="815"/>
                  </a:lnTo>
                  <a:lnTo>
                    <a:pt x="2531" y="803"/>
                  </a:lnTo>
                  <a:lnTo>
                    <a:pt x="2526" y="789"/>
                  </a:lnTo>
                  <a:lnTo>
                    <a:pt x="2518" y="772"/>
                  </a:lnTo>
                  <a:lnTo>
                    <a:pt x="2512" y="751"/>
                  </a:lnTo>
                  <a:lnTo>
                    <a:pt x="2505" y="728"/>
                  </a:lnTo>
                  <a:lnTo>
                    <a:pt x="2500" y="701"/>
                  </a:lnTo>
                  <a:lnTo>
                    <a:pt x="2496" y="671"/>
                  </a:lnTo>
                  <a:lnTo>
                    <a:pt x="2493" y="636"/>
                  </a:lnTo>
                  <a:lnTo>
                    <a:pt x="2495" y="598"/>
                  </a:lnTo>
                  <a:lnTo>
                    <a:pt x="2499" y="555"/>
                  </a:lnTo>
                  <a:lnTo>
                    <a:pt x="2505" y="510"/>
                  </a:lnTo>
                  <a:lnTo>
                    <a:pt x="2517" y="459"/>
                  </a:lnTo>
                  <a:lnTo>
                    <a:pt x="2532" y="405"/>
                  </a:lnTo>
                  <a:lnTo>
                    <a:pt x="2532" y="407"/>
                  </a:lnTo>
                  <a:lnTo>
                    <a:pt x="2531" y="416"/>
                  </a:lnTo>
                  <a:lnTo>
                    <a:pt x="2531" y="429"/>
                  </a:lnTo>
                  <a:lnTo>
                    <a:pt x="2531" y="446"/>
                  </a:lnTo>
                  <a:lnTo>
                    <a:pt x="2530" y="467"/>
                  </a:lnTo>
                  <a:lnTo>
                    <a:pt x="2530" y="490"/>
                  </a:lnTo>
                  <a:lnTo>
                    <a:pt x="2530" y="515"/>
                  </a:lnTo>
                  <a:lnTo>
                    <a:pt x="2530" y="542"/>
                  </a:lnTo>
                  <a:lnTo>
                    <a:pt x="2531" y="571"/>
                  </a:lnTo>
                  <a:lnTo>
                    <a:pt x="2532" y="599"/>
                  </a:lnTo>
                  <a:lnTo>
                    <a:pt x="2534" y="627"/>
                  </a:lnTo>
                  <a:lnTo>
                    <a:pt x="2536" y="654"/>
                  </a:lnTo>
                  <a:lnTo>
                    <a:pt x="2540" y="680"/>
                  </a:lnTo>
                  <a:lnTo>
                    <a:pt x="2544" y="703"/>
                  </a:lnTo>
                  <a:lnTo>
                    <a:pt x="2551" y="724"/>
                  </a:lnTo>
                  <a:lnTo>
                    <a:pt x="2557" y="742"/>
                  </a:lnTo>
                  <a:lnTo>
                    <a:pt x="2565" y="755"/>
                  </a:lnTo>
                  <a:lnTo>
                    <a:pt x="2573" y="763"/>
                  </a:lnTo>
                  <a:lnTo>
                    <a:pt x="2583" y="767"/>
                  </a:lnTo>
                  <a:lnTo>
                    <a:pt x="2596" y="764"/>
                  </a:lnTo>
                  <a:lnTo>
                    <a:pt x="2609" y="755"/>
                  </a:lnTo>
                  <a:lnTo>
                    <a:pt x="2625" y="740"/>
                  </a:lnTo>
                  <a:lnTo>
                    <a:pt x="2671" y="677"/>
                  </a:lnTo>
                  <a:lnTo>
                    <a:pt x="2714" y="610"/>
                  </a:lnTo>
                  <a:lnTo>
                    <a:pt x="2756" y="538"/>
                  </a:lnTo>
                  <a:lnTo>
                    <a:pt x="2794" y="462"/>
                  </a:lnTo>
                  <a:lnTo>
                    <a:pt x="2827" y="380"/>
                  </a:lnTo>
                  <a:lnTo>
                    <a:pt x="2829" y="384"/>
                  </a:lnTo>
                  <a:lnTo>
                    <a:pt x="2829" y="393"/>
                  </a:lnTo>
                  <a:lnTo>
                    <a:pt x="2830" y="407"/>
                  </a:lnTo>
                  <a:lnTo>
                    <a:pt x="2829" y="428"/>
                  </a:lnTo>
                  <a:lnTo>
                    <a:pt x="2827" y="453"/>
                  </a:lnTo>
                  <a:lnTo>
                    <a:pt x="2825" y="482"/>
                  </a:lnTo>
                  <a:lnTo>
                    <a:pt x="2820" y="515"/>
                  </a:lnTo>
                  <a:lnTo>
                    <a:pt x="2812" y="553"/>
                  </a:lnTo>
                  <a:lnTo>
                    <a:pt x="2801" y="592"/>
                  </a:lnTo>
                  <a:lnTo>
                    <a:pt x="2787" y="634"/>
                  </a:lnTo>
                  <a:lnTo>
                    <a:pt x="2768" y="678"/>
                  </a:lnTo>
                  <a:lnTo>
                    <a:pt x="2745" y="725"/>
                  </a:lnTo>
                  <a:lnTo>
                    <a:pt x="2717" y="773"/>
                  </a:lnTo>
                  <a:lnTo>
                    <a:pt x="2683" y="821"/>
                  </a:lnTo>
                  <a:lnTo>
                    <a:pt x="2643" y="869"/>
                  </a:lnTo>
                  <a:lnTo>
                    <a:pt x="2597" y="919"/>
                  </a:lnTo>
                  <a:lnTo>
                    <a:pt x="2544" y="967"/>
                  </a:lnTo>
                  <a:lnTo>
                    <a:pt x="2483" y="1015"/>
                  </a:lnTo>
                  <a:lnTo>
                    <a:pt x="2414" y="1060"/>
                  </a:lnTo>
                  <a:lnTo>
                    <a:pt x="2418" y="1063"/>
                  </a:lnTo>
                  <a:lnTo>
                    <a:pt x="2426" y="1068"/>
                  </a:lnTo>
                  <a:lnTo>
                    <a:pt x="2437" y="1078"/>
                  </a:lnTo>
                  <a:lnTo>
                    <a:pt x="2456" y="1090"/>
                  </a:lnTo>
                  <a:lnTo>
                    <a:pt x="2476" y="1104"/>
                  </a:lnTo>
                  <a:lnTo>
                    <a:pt x="2500" y="1121"/>
                  </a:lnTo>
                  <a:lnTo>
                    <a:pt x="2527" y="1138"/>
                  </a:lnTo>
                  <a:lnTo>
                    <a:pt x="2557" y="1155"/>
                  </a:lnTo>
                  <a:lnTo>
                    <a:pt x="2588" y="1172"/>
                  </a:lnTo>
                  <a:lnTo>
                    <a:pt x="2622" y="1187"/>
                  </a:lnTo>
                  <a:lnTo>
                    <a:pt x="2656" y="1202"/>
                  </a:lnTo>
                  <a:lnTo>
                    <a:pt x="2691" y="1215"/>
                  </a:lnTo>
                  <a:lnTo>
                    <a:pt x="2725" y="1225"/>
                  </a:lnTo>
                  <a:lnTo>
                    <a:pt x="2760" y="1230"/>
                  </a:lnTo>
                  <a:lnTo>
                    <a:pt x="2794" y="1233"/>
                  </a:lnTo>
                  <a:lnTo>
                    <a:pt x="2826" y="1232"/>
                  </a:lnTo>
                  <a:lnTo>
                    <a:pt x="2857" y="1224"/>
                  </a:lnTo>
                  <a:lnTo>
                    <a:pt x="2886" y="1211"/>
                  </a:lnTo>
                  <a:lnTo>
                    <a:pt x="2912" y="1191"/>
                  </a:lnTo>
                  <a:lnTo>
                    <a:pt x="2911" y="1194"/>
                  </a:lnTo>
                  <a:lnTo>
                    <a:pt x="2907" y="1198"/>
                  </a:lnTo>
                  <a:lnTo>
                    <a:pt x="2899" y="1204"/>
                  </a:lnTo>
                  <a:lnTo>
                    <a:pt x="2890" y="1213"/>
                  </a:lnTo>
                  <a:lnTo>
                    <a:pt x="2877" y="1224"/>
                  </a:lnTo>
                  <a:lnTo>
                    <a:pt x="2862" y="1234"/>
                  </a:lnTo>
                  <a:lnTo>
                    <a:pt x="2844" y="1245"/>
                  </a:lnTo>
                  <a:lnTo>
                    <a:pt x="2825" y="1255"/>
                  </a:lnTo>
                  <a:lnTo>
                    <a:pt x="2801" y="1264"/>
                  </a:lnTo>
                  <a:lnTo>
                    <a:pt x="2777" y="1272"/>
                  </a:lnTo>
                  <a:lnTo>
                    <a:pt x="2748" y="1277"/>
                  </a:lnTo>
                  <a:lnTo>
                    <a:pt x="2718" y="1281"/>
                  </a:lnTo>
                  <a:lnTo>
                    <a:pt x="2687" y="1281"/>
                  </a:lnTo>
                  <a:lnTo>
                    <a:pt x="2652" y="1277"/>
                  </a:lnTo>
                  <a:lnTo>
                    <a:pt x="2615" y="1269"/>
                  </a:lnTo>
                  <a:lnTo>
                    <a:pt x="2575" y="1256"/>
                  </a:lnTo>
                  <a:lnTo>
                    <a:pt x="2535" y="1238"/>
                  </a:lnTo>
                  <a:lnTo>
                    <a:pt x="2491" y="1215"/>
                  </a:lnTo>
                  <a:lnTo>
                    <a:pt x="2445" y="1185"/>
                  </a:lnTo>
                  <a:lnTo>
                    <a:pt x="2398" y="1147"/>
                  </a:lnTo>
                  <a:lnTo>
                    <a:pt x="2349" y="1102"/>
                  </a:lnTo>
                  <a:lnTo>
                    <a:pt x="2345" y="1104"/>
                  </a:lnTo>
                  <a:lnTo>
                    <a:pt x="2337" y="1109"/>
                  </a:lnTo>
                  <a:lnTo>
                    <a:pt x="2323" y="1117"/>
                  </a:lnTo>
                  <a:lnTo>
                    <a:pt x="2305" y="1129"/>
                  </a:lnTo>
                  <a:lnTo>
                    <a:pt x="2283" y="1143"/>
                  </a:lnTo>
                  <a:lnTo>
                    <a:pt x="2257" y="1159"/>
                  </a:lnTo>
                  <a:lnTo>
                    <a:pt x="2227" y="1176"/>
                  </a:lnTo>
                  <a:lnTo>
                    <a:pt x="2194" y="1195"/>
                  </a:lnTo>
                  <a:lnTo>
                    <a:pt x="2159" y="1216"/>
                  </a:lnTo>
                  <a:lnTo>
                    <a:pt x="2122" y="1237"/>
                  </a:lnTo>
                  <a:lnTo>
                    <a:pt x="2083" y="1257"/>
                  </a:lnTo>
                  <a:lnTo>
                    <a:pt x="2044" y="1280"/>
                  </a:lnTo>
                  <a:lnTo>
                    <a:pt x="2002" y="1300"/>
                  </a:lnTo>
                  <a:lnTo>
                    <a:pt x="1962" y="1321"/>
                  </a:lnTo>
                  <a:lnTo>
                    <a:pt x="1921" y="1342"/>
                  </a:lnTo>
                  <a:lnTo>
                    <a:pt x="1881" y="1360"/>
                  </a:lnTo>
                  <a:lnTo>
                    <a:pt x="1842" y="1378"/>
                  </a:lnTo>
                  <a:lnTo>
                    <a:pt x="1804" y="1392"/>
                  </a:lnTo>
                  <a:lnTo>
                    <a:pt x="1769" y="1405"/>
                  </a:lnTo>
                  <a:lnTo>
                    <a:pt x="1773" y="1407"/>
                  </a:lnTo>
                  <a:lnTo>
                    <a:pt x="1782" y="1411"/>
                  </a:lnTo>
                  <a:lnTo>
                    <a:pt x="1799" y="1417"/>
                  </a:lnTo>
                  <a:lnTo>
                    <a:pt x="1821" y="1425"/>
                  </a:lnTo>
                  <a:lnTo>
                    <a:pt x="1849" y="1434"/>
                  </a:lnTo>
                  <a:lnTo>
                    <a:pt x="1880" y="1444"/>
                  </a:lnTo>
                  <a:lnTo>
                    <a:pt x="1916" y="1456"/>
                  </a:lnTo>
                  <a:lnTo>
                    <a:pt x="1955" y="1468"/>
                  </a:lnTo>
                  <a:lnTo>
                    <a:pt x="1998" y="1481"/>
                  </a:lnTo>
                  <a:lnTo>
                    <a:pt x="2042" y="1494"/>
                  </a:lnTo>
                  <a:lnTo>
                    <a:pt x="2090" y="1505"/>
                  </a:lnTo>
                  <a:lnTo>
                    <a:pt x="2139" y="1518"/>
                  </a:lnTo>
                  <a:lnTo>
                    <a:pt x="2188" y="1529"/>
                  </a:lnTo>
                  <a:lnTo>
                    <a:pt x="2239" y="1539"/>
                  </a:lnTo>
                  <a:lnTo>
                    <a:pt x="2289" y="1548"/>
                  </a:lnTo>
                  <a:lnTo>
                    <a:pt x="2339" y="1555"/>
                  </a:lnTo>
                  <a:lnTo>
                    <a:pt x="2388" y="1560"/>
                  </a:lnTo>
                  <a:lnTo>
                    <a:pt x="2436" y="1563"/>
                  </a:lnTo>
                  <a:lnTo>
                    <a:pt x="2482" y="1564"/>
                  </a:lnTo>
                  <a:lnTo>
                    <a:pt x="2525" y="1561"/>
                  </a:lnTo>
                  <a:lnTo>
                    <a:pt x="2564" y="1556"/>
                  </a:lnTo>
                  <a:lnTo>
                    <a:pt x="2601" y="1547"/>
                  </a:lnTo>
                  <a:lnTo>
                    <a:pt x="2634" y="1534"/>
                  </a:lnTo>
                  <a:lnTo>
                    <a:pt x="2661" y="1518"/>
                  </a:lnTo>
                  <a:lnTo>
                    <a:pt x="2684" y="1498"/>
                  </a:lnTo>
                  <a:lnTo>
                    <a:pt x="2682" y="1499"/>
                  </a:lnTo>
                  <a:lnTo>
                    <a:pt x="2677" y="1505"/>
                  </a:lnTo>
                  <a:lnTo>
                    <a:pt x="2666" y="1515"/>
                  </a:lnTo>
                  <a:lnTo>
                    <a:pt x="2652" y="1526"/>
                  </a:lnTo>
                  <a:lnTo>
                    <a:pt x="2635" y="1540"/>
                  </a:lnTo>
                  <a:lnTo>
                    <a:pt x="2613" y="1555"/>
                  </a:lnTo>
                  <a:lnTo>
                    <a:pt x="2588" y="1569"/>
                  </a:lnTo>
                  <a:lnTo>
                    <a:pt x="2560" y="1582"/>
                  </a:lnTo>
                  <a:lnTo>
                    <a:pt x="2527" y="1594"/>
                  </a:lnTo>
                  <a:lnTo>
                    <a:pt x="2492" y="1603"/>
                  </a:lnTo>
                  <a:lnTo>
                    <a:pt x="2453" y="1609"/>
                  </a:lnTo>
                  <a:lnTo>
                    <a:pt x="2411" y="1612"/>
                  </a:lnTo>
                  <a:lnTo>
                    <a:pt x="2366" y="1609"/>
                  </a:lnTo>
                  <a:lnTo>
                    <a:pt x="2369" y="1612"/>
                  </a:lnTo>
                  <a:lnTo>
                    <a:pt x="2372" y="1620"/>
                  </a:lnTo>
                  <a:lnTo>
                    <a:pt x="2379" y="1633"/>
                  </a:lnTo>
                  <a:lnTo>
                    <a:pt x="2387" y="1650"/>
                  </a:lnTo>
                  <a:lnTo>
                    <a:pt x="2393" y="1670"/>
                  </a:lnTo>
                  <a:lnTo>
                    <a:pt x="2400" y="1696"/>
                  </a:lnTo>
                  <a:lnTo>
                    <a:pt x="2405" y="1726"/>
                  </a:lnTo>
                  <a:lnTo>
                    <a:pt x="2408" y="1760"/>
                  </a:lnTo>
                  <a:lnTo>
                    <a:pt x="2406" y="1798"/>
                  </a:lnTo>
                  <a:lnTo>
                    <a:pt x="2400" y="1838"/>
                  </a:lnTo>
                  <a:lnTo>
                    <a:pt x="2400" y="1835"/>
                  </a:lnTo>
                  <a:lnTo>
                    <a:pt x="2397" y="1825"/>
                  </a:lnTo>
                  <a:lnTo>
                    <a:pt x="2395" y="1808"/>
                  </a:lnTo>
                  <a:lnTo>
                    <a:pt x="2391" y="1788"/>
                  </a:lnTo>
                  <a:lnTo>
                    <a:pt x="2384" y="1765"/>
                  </a:lnTo>
                  <a:lnTo>
                    <a:pt x="2378" y="1740"/>
                  </a:lnTo>
                  <a:lnTo>
                    <a:pt x="2367" y="1714"/>
                  </a:lnTo>
                  <a:lnTo>
                    <a:pt x="2357" y="1688"/>
                  </a:lnTo>
                  <a:lnTo>
                    <a:pt x="2344" y="1665"/>
                  </a:lnTo>
                  <a:lnTo>
                    <a:pt x="2328" y="1644"/>
                  </a:lnTo>
                  <a:lnTo>
                    <a:pt x="2310" y="1627"/>
                  </a:lnTo>
                  <a:lnTo>
                    <a:pt x="2291" y="1616"/>
                  </a:lnTo>
                  <a:lnTo>
                    <a:pt x="2268" y="1611"/>
                  </a:lnTo>
                  <a:lnTo>
                    <a:pt x="2223" y="1608"/>
                  </a:lnTo>
                  <a:lnTo>
                    <a:pt x="2172" y="1604"/>
                  </a:lnTo>
                  <a:lnTo>
                    <a:pt x="2118" y="1600"/>
                  </a:lnTo>
                  <a:lnTo>
                    <a:pt x="2059" y="1594"/>
                  </a:lnTo>
                  <a:lnTo>
                    <a:pt x="1999" y="1586"/>
                  </a:lnTo>
                  <a:lnTo>
                    <a:pt x="1940" y="1576"/>
                  </a:lnTo>
                  <a:lnTo>
                    <a:pt x="1881" y="1563"/>
                  </a:lnTo>
                  <a:lnTo>
                    <a:pt x="1851" y="1557"/>
                  </a:lnTo>
                  <a:lnTo>
                    <a:pt x="1824" y="1559"/>
                  </a:lnTo>
                  <a:lnTo>
                    <a:pt x="1801" y="1565"/>
                  </a:lnTo>
                  <a:lnTo>
                    <a:pt x="1780" y="1576"/>
                  </a:lnTo>
                  <a:lnTo>
                    <a:pt x="1763" y="1592"/>
                  </a:lnTo>
                  <a:lnTo>
                    <a:pt x="1749" y="1613"/>
                  </a:lnTo>
                  <a:lnTo>
                    <a:pt x="1737" y="1639"/>
                  </a:lnTo>
                  <a:lnTo>
                    <a:pt x="1726" y="1669"/>
                  </a:lnTo>
                  <a:lnTo>
                    <a:pt x="1719" y="1704"/>
                  </a:lnTo>
                  <a:lnTo>
                    <a:pt x="1713" y="1742"/>
                  </a:lnTo>
                  <a:lnTo>
                    <a:pt x="1710" y="1785"/>
                  </a:lnTo>
                  <a:lnTo>
                    <a:pt x="1708" y="1830"/>
                  </a:lnTo>
                  <a:lnTo>
                    <a:pt x="1707" y="1879"/>
                  </a:lnTo>
                  <a:lnTo>
                    <a:pt x="1707" y="1931"/>
                  </a:lnTo>
                  <a:lnTo>
                    <a:pt x="1708" y="1986"/>
                  </a:lnTo>
                  <a:lnTo>
                    <a:pt x="1711" y="2043"/>
                  </a:lnTo>
                  <a:lnTo>
                    <a:pt x="1713" y="2104"/>
                  </a:lnTo>
                  <a:lnTo>
                    <a:pt x="1716" y="2166"/>
                  </a:lnTo>
                  <a:lnTo>
                    <a:pt x="1719" y="2231"/>
                  </a:lnTo>
                  <a:lnTo>
                    <a:pt x="1721" y="2297"/>
                  </a:lnTo>
                  <a:lnTo>
                    <a:pt x="1724" y="2365"/>
                  </a:lnTo>
                  <a:lnTo>
                    <a:pt x="1764" y="2371"/>
                  </a:lnTo>
                  <a:lnTo>
                    <a:pt x="1803" y="2382"/>
                  </a:lnTo>
                  <a:lnTo>
                    <a:pt x="1841" y="2392"/>
                  </a:lnTo>
                  <a:lnTo>
                    <a:pt x="1877" y="2405"/>
                  </a:lnTo>
                  <a:lnTo>
                    <a:pt x="1912" y="2418"/>
                  </a:lnTo>
                  <a:lnTo>
                    <a:pt x="1944" y="2432"/>
                  </a:lnTo>
                  <a:lnTo>
                    <a:pt x="1972" y="2445"/>
                  </a:lnTo>
                  <a:lnTo>
                    <a:pt x="1997" y="2458"/>
                  </a:lnTo>
                  <a:lnTo>
                    <a:pt x="2019" y="2470"/>
                  </a:lnTo>
                  <a:lnTo>
                    <a:pt x="2036" y="2480"/>
                  </a:lnTo>
                  <a:lnTo>
                    <a:pt x="2049" y="2487"/>
                  </a:lnTo>
                  <a:lnTo>
                    <a:pt x="2057" y="2492"/>
                  </a:lnTo>
                  <a:lnTo>
                    <a:pt x="2059" y="2495"/>
                  </a:lnTo>
                  <a:lnTo>
                    <a:pt x="1955" y="2478"/>
                  </a:lnTo>
                  <a:lnTo>
                    <a:pt x="1855" y="2465"/>
                  </a:lnTo>
                  <a:lnTo>
                    <a:pt x="1763" y="2454"/>
                  </a:lnTo>
                  <a:lnTo>
                    <a:pt x="1675" y="2448"/>
                  </a:lnTo>
                  <a:lnTo>
                    <a:pt x="1593" y="2445"/>
                  </a:lnTo>
                  <a:lnTo>
                    <a:pt x="1516" y="2444"/>
                  </a:lnTo>
                  <a:lnTo>
                    <a:pt x="1446" y="2445"/>
                  </a:lnTo>
                  <a:lnTo>
                    <a:pt x="1381" y="2448"/>
                  </a:lnTo>
                  <a:lnTo>
                    <a:pt x="1322" y="2452"/>
                  </a:lnTo>
                  <a:lnTo>
                    <a:pt x="1270" y="2457"/>
                  </a:lnTo>
                  <a:lnTo>
                    <a:pt x="1224" y="2462"/>
                  </a:lnTo>
                  <a:lnTo>
                    <a:pt x="1183" y="2469"/>
                  </a:lnTo>
                  <a:lnTo>
                    <a:pt x="1148" y="2475"/>
                  </a:lnTo>
                  <a:lnTo>
                    <a:pt x="1120" y="2482"/>
                  </a:lnTo>
                  <a:lnTo>
                    <a:pt x="1097" y="2487"/>
                  </a:lnTo>
                  <a:lnTo>
                    <a:pt x="1082" y="2491"/>
                  </a:lnTo>
                  <a:lnTo>
                    <a:pt x="1073" y="2493"/>
                  </a:lnTo>
                  <a:lnTo>
                    <a:pt x="1069" y="2495"/>
                  </a:lnTo>
                  <a:lnTo>
                    <a:pt x="1127" y="2463"/>
                  </a:lnTo>
                  <a:lnTo>
                    <a:pt x="1182" y="2439"/>
                  </a:lnTo>
                  <a:lnTo>
                    <a:pt x="1233" y="2419"/>
                  </a:lnTo>
                  <a:lnTo>
                    <a:pt x="1279" y="2402"/>
                  </a:lnTo>
                  <a:lnTo>
                    <a:pt x="1321" y="2391"/>
                  </a:lnTo>
                  <a:lnTo>
                    <a:pt x="1357" y="2382"/>
                  </a:lnTo>
                  <a:lnTo>
                    <a:pt x="1390" y="2374"/>
                  </a:lnTo>
                  <a:lnTo>
                    <a:pt x="1415" y="2369"/>
                  </a:lnTo>
                  <a:lnTo>
                    <a:pt x="1434" y="2365"/>
                  </a:lnTo>
                  <a:lnTo>
                    <a:pt x="1433" y="2280"/>
                  </a:lnTo>
                  <a:lnTo>
                    <a:pt x="1429" y="2204"/>
                  </a:lnTo>
                  <a:lnTo>
                    <a:pt x="1422" y="2134"/>
                  </a:lnTo>
                  <a:lnTo>
                    <a:pt x="1413" y="2069"/>
                  </a:lnTo>
                  <a:lnTo>
                    <a:pt x="1402" y="2009"/>
                  </a:lnTo>
                  <a:lnTo>
                    <a:pt x="1387" y="1953"/>
                  </a:lnTo>
                  <a:lnTo>
                    <a:pt x="1370" y="1903"/>
                  </a:lnTo>
                  <a:lnTo>
                    <a:pt x="1350" y="1855"/>
                  </a:lnTo>
                  <a:lnTo>
                    <a:pt x="1325" y="1809"/>
                  </a:lnTo>
                  <a:lnTo>
                    <a:pt x="1296" y="1765"/>
                  </a:lnTo>
                  <a:lnTo>
                    <a:pt x="1264" y="1724"/>
                  </a:lnTo>
                  <a:lnTo>
                    <a:pt x="1227" y="1682"/>
                  </a:lnTo>
                  <a:lnTo>
                    <a:pt x="1187" y="1640"/>
                  </a:lnTo>
                  <a:lnTo>
                    <a:pt x="1161" y="1621"/>
                  </a:lnTo>
                  <a:lnTo>
                    <a:pt x="1130" y="1604"/>
                  </a:lnTo>
                  <a:lnTo>
                    <a:pt x="1095" y="1590"/>
                  </a:lnTo>
                  <a:lnTo>
                    <a:pt x="1056" y="1579"/>
                  </a:lnTo>
                  <a:lnTo>
                    <a:pt x="1013" y="1570"/>
                  </a:lnTo>
                  <a:lnTo>
                    <a:pt x="967" y="1564"/>
                  </a:lnTo>
                  <a:lnTo>
                    <a:pt x="918" y="1559"/>
                  </a:lnTo>
                  <a:lnTo>
                    <a:pt x="867" y="1553"/>
                  </a:lnTo>
                  <a:lnTo>
                    <a:pt x="814" y="1550"/>
                  </a:lnTo>
                  <a:lnTo>
                    <a:pt x="760" y="1546"/>
                  </a:lnTo>
                  <a:lnTo>
                    <a:pt x="704" y="1542"/>
                  </a:lnTo>
                  <a:lnTo>
                    <a:pt x="702" y="1544"/>
                  </a:lnTo>
                  <a:lnTo>
                    <a:pt x="697" y="1552"/>
                  </a:lnTo>
                  <a:lnTo>
                    <a:pt x="691" y="1565"/>
                  </a:lnTo>
                  <a:lnTo>
                    <a:pt x="679" y="1581"/>
                  </a:lnTo>
                  <a:lnTo>
                    <a:pt x="665" y="1600"/>
                  </a:lnTo>
                  <a:lnTo>
                    <a:pt x="646" y="1622"/>
                  </a:lnTo>
                  <a:lnTo>
                    <a:pt x="623" y="1646"/>
                  </a:lnTo>
                  <a:lnTo>
                    <a:pt x="596" y="1669"/>
                  </a:lnTo>
                  <a:lnTo>
                    <a:pt x="563" y="1694"/>
                  </a:lnTo>
                  <a:lnTo>
                    <a:pt x="526" y="1718"/>
                  </a:lnTo>
                  <a:lnTo>
                    <a:pt x="483" y="1742"/>
                  </a:lnTo>
                  <a:lnTo>
                    <a:pt x="435" y="1764"/>
                  </a:lnTo>
                  <a:lnTo>
                    <a:pt x="380" y="1783"/>
                  </a:lnTo>
                  <a:lnTo>
                    <a:pt x="319" y="1799"/>
                  </a:lnTo>
                  <a:lnTo>
                    <a:pt x="322" y="1798"/>
                  </a:lnTo>
                  <a:lnTo>
                    <a:pt x="329" y="1794"/>
                  </a:lnTo>
                  <a:lnTo>
                    <a:pt x="340" y="1787"/>
                  </a:lnTo>
                  <a:lnTo>
                    <a:pt x="355" y="1779"/>
                  </a:lnTo>
                  <a:lnTo>
                    <a:pt x="372" y="1769"/>
                  </a:lnTo>
                  <a:lnTo>
                    <a:pt x="392" y="1757"/>
                  </a:lnTo>
                  <a:lnTo>
                    <a:pt x="414" y="1744"/>
                  </a:lnTo>
                  <a:lnTo>
                    <a:pt x="436" y="1730"/>
                  </a:lnTo>
                  <a:lnTo>
                    <a:pt x="458" y="1714"/>
                  </a:lnTo>
                  <a:lnTo>
                    <a:pt x="480" y="1698"/>
                  </a:lnTo>
                  <a:lnTo>
                    <a:pt x="502" y="1681"/>
                  </a:lnTo>
                  <a:lnTo>
                    <a:pt x="522" y="1664"/>
                  </a:lnTo>
                  <a:lnTo>
                    <a:pt x="540" y="1647"/>
                  </a:lnTo>
                  <a:lnTo>
                    <a:pt x="554" y="1629"/>
                  </a:lnTo>
                  <a:lnTo>
                    <a:pt x="566" y="1612"/>
                  </a:lnTo>
                  <a:lnTo>
                    <a:pt x="574" y="1595"/>
                  </a:lnTo>
                  <a:lnTo>
                    <a:pt x="576" y="1579"/>
                  </a:lnTo>
                  <a:lnTo>
                    <a:pt x="574" y="1565"/>
                  </a:lnTo>
                  <a:lnTo>
                    <a:pt x="566" y="1551"/>
                  </a:lnTo>
                  <a:lnTo>
                    <a:pt x="550" y="1538"/>
                  </a:lnTo>
                  <a:lnTo>
                    <a:pt x="528" y="1528"/>
                  </a:lnTo>
                  <a:lnTo>
                    <a:pt x="487" y="1511"/>
                  </a:lnTo>
                  <a:lnTo>
                    <a:pt x="445" y="1496"/>
                  </a:lnTo>
                  <a:lnTo>
                    <a:pt x="403" y="1483"/>
                  </a:lnTo>
                  <a:lnTo>
                    <a:pt x="362" y="1470"/>
                  </a:lnTo>
                  <a:lnTo>
                    <a:pt x="322" y="1456"/>
                  </a:lnTo>
                  <a:lnTo>
                    <a:pt x="281" y="1443"/>
                  </a:lnTo>
                  <a:lnTo>
                    <a:pt x="244" y="1429"/>
                  </a:lnTo>
                  <a:lnTo>
                    <a:pt x="207" y="1412"/>
                  </a:lnTo>
                  <a:lnTo>
                    <a:pt x="172" y="1395"/>
                  </a:lnTo>
                  <a:lnTo>
                    <a:pt x="140" y="1374"/>
                  </a:lnTo>
                  <a:lnTo>
                    <a:pt x="108" y="1351"/>
                  </a:lnTo>
                  <a:lnTo>
                    <a:pt x="81" y="1325"/>
                  </a:lnTo>
                  <a:lnTo>
                    <a:pt x="55" y="1295"/>
                  </a:lnTo>
                  <a:lnTo>
                    <a:pt x="33" y="1261"/>
                  </a:lnTo>
                  <a:lnTo>
                    <a:pt x="15" y="1224"/>
                  </a:lnTo>
                  <a:lnTo>
                    <a:pt x="0" y="1180"/>
                  </a:lnTo>
                  <a:lnTo>
                    <a:pt x="2" y="1182"/>
                  </a:lnTo>
                  <a:lnTo>
                    <a:pt x="8" y="1191"/>
                  </a:lnTo>
                  <a:lnTo>
                    <a:pt x="16" y="1204"/>
                  </a:lnTo>
                  <a:lnTo>
                    <a:pt x="29" y="1220"/>
                  </a:lnTo>
                  <a:lnTo>
                    <a:pt x="45" y="1239"/>
                  </a:lnTo>
                  <a:lnTo>
                    <a:pt x="63" y="1260"/>
                  </a:lnTo>
                  <a:lnTo>
                    <a:pt x="85" y="1281"/>
                  </a:lnTo>
                  <a:lnTo>
                    <a:pt x="108" y="1303"/>
                  </a:lnTo>
                  <a:lnTo>
                    <a:pt x="136" y="1324"/>
                  </a:lnTo>
                  <a:lnTo>
                    <a:pt x="166" y="1343"/>
                  </a:lnTo>
                  <a:lnTo>
                    <a:pt x="198" y="1360"/>
                  </a:lnTo>
                  <a:lnTo>
                    <a:pt x="232" y="1374"/>
                  </a:lnTo>
                  <a:lnTo>
                    <a:pt x="268" y="1383"/>
                  </a:lnTo>
                  <a:lnTo>
                    <a:pt x="307" y="1387"/>
                  </a:lnTo>
                  <a:lnTo>
                    <a:pt x="309" y="1387"/>
                  </a:lnTo>
                  <a:lnTo>
                    <a:pt x="312" y="1387"/>
                  </a:lnTo>
                  <a:lnTo>
                    <a:pt x="316" y="1387"/>
                  </a:lnTo>
                  <a:lnTo>
                    <a:pt x="323" y="1386"/>
                  </a:lnTo>
                  <a:lnTo>
                    <a:pt x="331" y="1382"/>
                  </a:lnTo>
                  <a:lnTo>
                    <a:pt x="340" y="1377"/>
                  </a:lnTo>
                  <a:lnTo>
                    <a:pt x="349" y="1369"/>
                  </a:lnTo>
                  <a:lnTo>
                    <a:pt x="358" y="1357"/>
                  </a:lnTo>
                  <a:lnTo>
                    <a:pt x="367" y="1342"/>
                  </a:lnTo>
                  <a:lnTo>
                    <a:pt x="376" y="1322"/>
                  </a:lnTo>
                  <a:lnTo>
                    <a:pt x="384" y="1298"/>
                  </a:lnTo>
                  <a:lnTo>
                    <a:pt x="392" y="1268"/>
                  </a:lnTo>
                  <a:lnTo>
                    <a:pt x="398" y="1232"/>
                  </a:lnTo>
                  <a:lnTo>
                    <a:pt x="403" y="1189"/>
                  </a:lnTo>
                  <a:lnTo>
                    <a:pt x="406" y="1138"/>
                  </a:lnTo>
                  <a:lnTo>
                    <a:pt x="407" y="1141"/>
                  </a:lnTo>
                  <a:lnTo>
                    <a:pt x="410" y="1147"/>
                  </a:lnTo>
                  <a:lnTo>
                    <a:pt x="414" y="1159"/>
                  </a:lnTo>
                  <a:lnTo>
                    <a:pt x="418" y="1174"/>
                  </a:lnTo>
                  <a:lnTo>
                    <a:pt x="420" y="1194"/>
                  </a:lnTo>
                  <a:lnTo>
                    <a:pt x="423" y="1219"/>
                  </a:lnTo>
                  <a:lnTo>
                    <a:pt x="424" y="1247"/>
                  </a:lnTo>
                  <a:lnTo>
                    <a:pt x="422" y="1281"/>
                  </a:lnTo>
                  <a:lnTo>
                    <a:pt x="418" y="1318"/>
                  </a:lnTo>
                  <a:lnTo>
                    <a:pt x="409" y="1361"/>
                  </a:lnTo>
                  <a:lnTo>
                    <a:pt x="396" y="1407"/>
                  </a:lnTo>
                  <a:lnTo>
                    <a:pt x="399" y="1408"/>
                  </a:lnTo>
                  <a:lnTo>
                    <a:pt x="412" y="1409"/>
                  </a:lnTo>
                  <a:lnTo>
                    <a:pt x="431" y="1411"/>
                  </a:lnTo>
                  <a:lnTo>
                    <a:pt x="457" y="1413"/>
                  </a:lnTo>
                  <a:lnTo>
                    <a:pt x="488" y="1417"/>
                  </a:lnTo>
                  <a:lnTo>
                    <a:pt x="524" y="1420"/>
                  </a:lnTo>
                  <a:lnTo>
                    <a:pt x="563" y="1424"/>
                  </a:lnTo>
                  <a:lnTo>
                    <a:pt x="607" y="1428"/>
                  </a:lnTo>
                  <a:lnTo>
                    <a:pt x="653" y="1430"/>
                  </a:lnTo>
                  <a:lnTo>
                    <a:pt x="701" y="1434"/>
                  </a:lnTo>
                  <a:lnTo>
                    <a:pt x="750" y="1437"/>
                  </a:lnTo>
                  <a:lnTo>
                    <a:pt x="800" y="1439"/>
                  </a:lnTo>
                  <a:lnTo>
                    <a:pt x="848" y="1442"/>
                  </a:lnTo>
                  <a:lnTo>
                    <a:pt x="896" y="1443"/>
                  </a:lnTo>
                  <a:lnTo>
                    <a:pt x="941" y="1443"/>
                  </a:lnTo>
                  <a:lnTo>
                    <a:pt x="984" y="1443"/>
                  </a:lnTo>
                  <a:lnTo>
                    <a:pt x="1025" y="1442"/>
                  </a:lnTo>
                  <a:lnTo>
                    <a:pt x="1060" y="1439"/>
                  </a:lnTo>
                  <a:lnTo>
                    <a:pt x="1090" y="1435"/>
                  </a:lnTo>
                  <a:lnTo>
                    <a:pt x="1116" y="1429"/>
                  </a:lnTo>
                  <a:lnTo>
                    <a:pt x="1134" y="1422"/>
                  </a:lnTo>
                  <a:lnTo>
                    <a:pt x="1144" y="1413"/>
                  </a:lnTo>
                  <a:lnTo>
                    <a:pt x="1172" y="1370"/>
                  </a:lnTo>
                  <a:lnTo>
                    <a:pt x="1190" y="1328"/>
                  </a:lnTo>
                  <a:lnTo>
                    <a:pt x="1200" y="1285"/>
                  </a:lnTo>
                  <a:lnTo>
                    <a:pt x="1203" y="1241"/>
                  </a:lnTo>
                  <a:lnTo>
                    <a:pt x="1199" y="1196"/>
                  </a:lnTo>
                  <a:lnTo>
                    <a:pt x="1188" y="1152"/>
                  </a:lnTo>
                  <a:lnTo>
                    <a:pt x="1173" y="1108"/>
                  </a:lnTo>
                  <a:lnTo>
                    <a:pt x="1153" y="1063"/>
                  </a:lnTo>
                  <a:lnTo>
                    <a:pt x="1130" y="1017"/>
                  </a:lnTo>
                  <a:lnTo>
                    <a:pt x="1104" y="971"/>
                  </a:lnTo>
                  <a:lnTo>
                    <a:pt x="1075" y="924"/>
                  </a:lnTo>
                  <a:lnTo>
                    <a:pt x="1044" y="876"/>
                  </a:lnTo>
                  <a:lnTo>
                    <a:pt x="1014" y="828"/>
                  </a:lnTo>
                  <a:lnTo>
                    <a:pt x="983" y="780"/>
                  </a:lnTo>
                  <a:lnTo>
                    <a:pt x="954" y="729"/>
                  </a:lnTo>
                  <a:lnTo>
                    <a:pt x="926" y="678"/>
                  </a:lnTo>
                  <a:lnTo>
                    <a:pt x="923" y="678"/>
                  </a:lnTo>
                  <a:lnTo>
                    <a:pt x="915" y="678"/>
                  </a:lnTo>
                  <a:lnTo>
                    <a:pt x="904" y="677"/>
                  </a:lnTo>
                  <a:lnTo>
                    <a:pt x="887" y="675"/>
                  </a:lnTo>
                  <a:lnTo>
                    <a:pt x="865" y="669"/>
                  </a:lnTo>
                  <a:lnTo>
                    <a:pt x="839" y="662"/>
                  </a:lnTo>
                  <a:lnTo>
                    <a:pt x="809" y="651"/>
                  </a:lnTo>
                  <a:lnTo>
                    <a:pt x="775" y="637"/>
                  </a:lnTo>
                  <a:lnTo>
                    <a:pt x="736" y="619"/>
                  </a:lnTo>
                  <a:lnTo>
                    <a:pt x="693" y="595"/>
                  </a:lnTo>
                  <a:lnTo>
                    <a:pt x="648" y="566"/>
                  </a:lnTo>
                  <a:lnTo>
                    <a:pt x="650" y="567"/>
                  </a:lnTo>
                  <a:lnTo>
                    <a:pt x="658" y="571"/>
                  </a:lnTo>
                  <a:lnTo>
                    <a:pt x="672" y="575"/>
                  </a:lnTo>
                  <a:lnTo>
                    <a:pt x="689" y="581"/>
                  </a:lnTo>
                  <a:lnTo>
                    <a:pt x="709" y="588"/>
                  </a:lnTo>
                  <a:lnTo>
                    <a:pt x="732" y="595"/>
                  </a:lnTo>
                  <a:lnTo>
                    <a:pt x="756" y="603"/>
                  </a:lnTo>
                  <a:lnTo>
                    <a:pt x="780" y="611"/>
                  </a:lnTo>
                  <a:lnTo>
                    <a:pt x="805" y="619"/>
                  </a:lnTo>
                  <a:lnTo>
                    <a:pt x="828" y="625"/>
                  </a:lnTo>
                  <a:lnTo>
                    <a:pt x="849" y="630"/>
                  </a:lnTo>
                  <a:lnTo>
                    <a:pt x="869" y="634"/>
                  </a:lnTo>
                  <a:lnTo>
                    <a:pt x="884" y="637"/>
                  </a:lnTo>
                  <a:lnTo>
                    <a:pt x="896" y="638"/>
                  </a:lnTo>
                  <a:lnTo>
                    <a:pt x="901" y="636"/>
                  </a:lnTo>
                  <a:lnTo>
                    <a:pt x="902" y="632"/>
                  </a:lnTo>
                  <a:lnTo>
                    <a:pt x="883" y="585"/>
                  </a:lnTo>
                  <a:lnTo>
                    <a:pt x="866" y="538"/>
                  </a:lnTo>
                  <a:lnTo>
                    <a:pt x="853" y="490"/>
                  </a:lnTo>
                  <a:lnTo>
                    <a:pt x="843" y="442"/>
                  </a:lnTo>
                  <a:lnTo>
                    <a:pt x="837" y="393"/>
                  </a:lnTo>
                  <a:lnTo>
                    <a:pt x="837" y="342"/>
                  </a:lnTo>
                  <a:lnTo>
                    <a:pt x="843" y="292"/>
                  </a:lnTo>
                  <a:lnTo>
                    <a:pt x="853" y="240"/>
                  </a:lnTo>
                  <a:lnTo>
                    <a:pt x="871" y="188"/>
                  </a:lnTo>
                  <a:lnTo>
                    <a:pt x="896" y="133"/>
                  </a:lnTo>
                  <a:lnTo>
                    <a:pt x="928" y="79"/>
                  </a:lnTo>
                  <a:lnTo>
                    <a:pt x="928" y="83"/>
                  </a:lnTo>
                  <a:lnTo>
                    <a:pt x="926" y="94"/>
                  </a:lnTo>
                  <a:lnTo>
                    <a:pt x="923" y="112"/>
                  </a:lnTo>
                  <a:lnTo>
                    <a:pt x="919" y="136"/>
                  </a:lnTo>
                  <a:lnTo>
                    <a:pt x="915" y="163"/>
                  </a:lnTo>
                  <a:lnTo>
                    <a:pt x="912" y="194"/>
                  </a:lnTo>
                  <a:lnTo>
                    <a:pt x="909" y="228"/>
                  </a:lnTo>
                  <a:lnTo>
                    <a:pt x="906" y="263"/>
                  </a:lnTo>
                  <a:lnTo>
                    <a:pt x="904" y="298"/>
                  </a:lnTo>
                  <a:lnTo>
                    <a:pt x="904" y="332"/>
                  </a:lnTo>
                  <a:lnTo>
                    <a:pt x="905" y="366"/>
                  </a:lnTo>
                  <a:lnTo>
                    <a:pt x="909" y="395"/>
                  </a:lnTo>
                  <a:lnTo>
                    <a:pt x="915" y="421"/>
                  </a:lnTo>
                  <a:lnTo>
                    <a:pt x="923" y="444"/>
                  </a:lnTo>
                  <a:lnTo>
                    <a:pt x="935" y="459"/>
                  </a:lnTo>
                  <a:lnTo>
                    <a:pt x="936" y="459"/>
                  </a:lnTo>
                  <a:lnTo>
                    <a:pt x="940" y="460"/>
                  </a:lnTo>
                  <a:lnTo>
                    <a:pt x="947" y="460"/>
                  </a:lnTo>
                  <a:lnTo>
                    <a:pt x="957" y="460"/>
                  </a:lnTo>
                  <a:lnTo>
                    <a:pt x="969" y="459"/>
                  </a:lnTo>
                  <a:lnTo>
                    <a:pt x="984" y="457"/>
                  </a:lnTo>
                  <a:lnTo>
                    <a:pt x="1003" y="450"/>
                  </a:lnTo>
                  <a:lnTo>
                    <a:pt x="1025" y="441"/>
                  </a:lnTo>
                  <a:lnTo>
                    <a:pt x="1049" y="429"/>
                  </a:lnTo>
                  <a:lnTo>
                    <a:pt x="1077" y="412"/>
                  </a:lnTo>
                  <a:lnTo>
                    <a:pt x="1108" y="390"/>
                  </a:lnTo>
                  <a:lnTo>
                    <a:pt x="1143" y="363"/>
                  </a:lnTo>
                  <a:lnTo>
                    <a:pt x="1181" y="331"/>
                  </a:lnTo>
                  <a:lnTo>
                    <a:pt x="1179" y="334"/>
                  </a:lnTo>
                  <a:lnTo>
                    <a:pt x="1175" y="342"/>
                  </a:lnTo>
                  <a:lnTo>
                    <a:pt x="1168" y="357"/>
                  </a:lnTo>
                  <a:lnTo>
                    <a:pt x="1156" y="375"/>
                  </a:lnTo>
                  <a:lnTo>
                    <a:pt x="1140" y="395"/>
                  </a:lnTo>
                  <a:lnTo>
                    <a:pt x="1121" y="418"/>
                  </a:lnTo>
                  <a:lnTo>
                    <a:pt x="1096" y="441"/>
                  </a:lnTo>
                  <a:lnTo>
                    <a:pt x="1066" y="466"/>
                  </a:lnTo>
                  <a:lnTo>
                    <a:pt x="1032" y="488"/>
                  </a:lnTo>
                  <a:lnTo>
                    <a:pt x="992" y="510"/>
                  </a:lnTo>
                  <a:lnTo>
                    <a:pt x="947" y="528"/>
                  </a:lnTo>
                  <a:lnTo>
                    <a:pt x="948" y="532"/>
                  </a:lnTo>
                  <a:lnTo>
                    <a:pt x="953" y="542"/>
                  </a:lnTo>
                  <a:lnTo>
                    <a:pt x="961" y="560"/>
                  </a:lnTo>
                  <a:lnTo>
                    <a:pt x="971" y="584"/>
                  </a:lnTo>
                  <a:lnTo>
                    <a:pt x="987" y="614"/>
                  </a:lnTo>
                  <a:lnTo>
                    <a:pt x="1005" y="649"/>
                  </a:lnTo>
                  <a:lnTo>
                    <a:pt x="1029" y="690"/>
                  </a:lnTo>
                  <a:lnTo>
                    <a:pt x="1056" y="737"/>
                  </a:lnTo>
                  <a:lnTo>
                    <a:pt x="1087" y="788"/>
                  </a:lnTo>
                  <a:lnTo>
                    <a:pt x="1125" y="843"/>
                  </a:lnTo>
                  <a:lnTo>
                    <a:pt x="1166" y="904"/>
                  </a:lnTo>
                  <a:lnTo>
                    <a:pt x="1213" y="968"/>
                  </a:lnTo>
                  <a:lnTo>
                    <a:pt x="1265" y="1035"/>
                  </a:lnTo>
                  <a:lnTo>
                    <a:pt x="1322" y="1107"/>
                  </a:lnTo>
                  <a:lnTo>
                    <a:pt x="1386" y="1181"/>
                  </a:lnTo>
                  <a:lnTo>
                    <a:pt x="1456" y="1257"/>
                  </a:lnTo>
                  <a:lnTo>
                    <a:pt x="1457" y="1254"/>
                  </a:lnTo>
                  <a:lnTo>
                    <a:pt x="1461" y="1243"/>
                  </a:lnTo>
                  <a:lnTo>
                    <a:pt x="1467" y="1226"/>
                  </a:lnTo>
                  <a:lnTo>
                    <a:pt x="1476" y="1203"/>
                  </a:lnTo>
                  <a:lnTo>
                    <a:pt x="1485" y="1174"/>
                  </a:lnTo>
                  <a:lnTo>
                    <a:pt x="1496" y="1139"/>
                  </a:lnTo>
                  <a:lnTo>
                    <a:pt x="1509" y="1100"/>
                  </a:lnTo>
                  <a:lnTo>
                    <a:pt x="1524" y="1056"/>
                  </a:lnTo>
                  <a:lnTo>
                    <a:pt x="1539" y="1008"/>
                  </a:lnTo>
                  <a:lnTo>
                    <a:pt x="1555" y="956"/>
                  </a:lnTo>
                  <a:lnTo>
                    <a:pt x="1572" y="900"/>
                  </a:lnTo>
                  <a:lnTo>
                    <a:pt x="1589" y="842"/>
                  </a:lnTo>
                  <a:lnTo>
                    <a:pt x="1606" y="781"/>
                  </a:lnTo>
                  <a:lnTo>
                    <a:pt x="1603" y="776"/>
                  </a:lnTo>
                  <a:lnTo>
                    <a:pt x="1595" y="768"/>
                  </a:lnTo>
                  <a:lnTo>
                    <a:pt x="1582" y="759"/>
                  </a:lnTo>
                  <a:lnTo>
                    <a:pt x="1564" y="746"/>
                  </a:lnTo>
                  <a:lnTo>
                    <a:pt x="1542" y="730"/>
                  </a:lnTo>
                  <a:lnTo>
                    <a:pt x="1519" y="711"/>
                  </a:lnTo>
                  <a:lnTo>
                    <a:pt x="1491" y="688"/>
                  </a:lnTo>
                  <a:lnTo>
                    <a:pt x="1464" y="660"/>
                  </a:lnTo>
                  <a:lnTo>
                    <a:pt x="1434" y="628"/>
                  </a:lnTo>
                  <a:lnTo>
                    <a:pt x="1405" y="590"/>
                  </a:lnTo>
                  <a:lnTo>
                    <a:pt x="1378" y="547"/>
                  </a:lnTo>
                  <a:lnTo>
                    <a:pt x="1352" y="498"/>
                  </a:lnTo>
                  <a:lnTo>
                    <a:pt x="1329" y="444"/>
                  </a:lnTo>
                  <a:lnTo>
                    <a:pt x="1329" y="444"/>
                  </a:lnTo>
                  <a:lnTo>
                    <a:pt x="1334" y="449"/>
                  </a:lnTo>
                  <a:lnTo>
                    <a:pt x="1342" y="459"/>
                  </a:lnTo>
                  <a:lnTo>
                    <a:pt x="1352" y="472"/>
                  </a:lnTo>
                  <a:lnTo>
                    <a:pt x="1365" y="488"/>
                  </a:lnTo>
                  <a:lnTo>
                    <a:pt x="1381" y="506"/>
                  </a:lnTo>
                  <a:lnTo>
                    <a:pt x="1398" y="527"/>
                  </a:lnTo>
                  <a:lnTo>
                    <a:pt x="1416" y="547"/>
                  </a:lnTo>
                  <a:lnTo>
                    <a:pt x="1435" y="569"/>
                  </a:lnTo>
                  <a:lnTo>
                    <a:pt x="1455" y="592"/>
                  </a:lnTo>
                  <a:lnTo>
                    <a:pt x="1476" y="614"/>
                  </a:lnTo>
                  <a:lnTo>
                    <a:pt x="1496" y="634"/>
                  </a:lnTo>
                  <a:lnTo>
                    <a:pt x="1517" y="654"/>
                  </a:lnTo>
                  <a:lnTo>
                    <a:pt x="1537" y="671"/>
                  </a:lnTo>
                  <a:lnTo>
                    <a:pt x="1556" y="685"/>
                  </a:lnTo>
                  <a:lnTo>
                    <a:pt x="1574" y="695"/>
                  </a:lnTo>
                  <a:lnTo>
                    <a:pt x="1590" y="703"/>
                  </a:lnTo>
                  <a:lnTo>
                    <a:pt x="1604" y="706"/>
                  </a:lnTo>
                  <a:lnTo>
                    <a:pt x="1616" y="703"/>
                  </a:lnTo>
                  <a:lnTo>
                    <a:pt x="1626" y="694"/>
                  </a:lnTo>
                  <a:lnTo>
                    <a:pt x="1632" y="680"/>
                  </a:lnTo>
                  <a:lnTo>
                    <a:pt x="1656" y="584"/>
                  </a:lnTo>
                  <a:lnTo>
                    <a:pt x="1680" y="486"/>
                  </a:lnTo>
                  <a:lnTo>
                    <a:pt x="1701" y="386"/>
                  </a:lnTo>
                  <a:lnTo>
                    <a:pt x="1717" y="286"/>
                  </a:lnTo>
                  <a:lnTo>
                    <a:pt x="1733" y="188"/>
                  </a:lnTo>
                  <a:lnTo>
                    <a:pt x="1743" y="92"/>
                  </a:lnTo>
                  <a:lnTo>
                    <a:pt x="1750" y="0"/>
                  </a:lnTo>
                  <a:close/>
                </a:path>
              </a:pathLst>
            </a:custGeom>
            <a:solidFill>
              <a:srgbClr val="44546A"/>
            </a:solidFill>
            <a:ln w="0">
              <a:noFill/>
              <a:prstDash val="solid"/>
              <a:round/>
            </a:ln>
          </p:spPr>
          <p:txBody>
            <a:bodyPr anchor="ctr"/>
            <a:p>
              <a:pPr algn="ctr"/>
              <a:endParaRPr sz="2400"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54" name="组合 53"/>
          <p:cNvGrpSpPr/>
          <p:nvPr/>
        </p:nvGrpSpPr>
        <p:grpSpPr>
          <a:xfrm>
            <a:off x="6645052" y="1992045"/>
            <a:ext cx="5315585" cy="3201593"/>
            <a:chOff x="4983789" y="1494034"/>
            <a:chExt cx="3986689" cy="2401195"/>
          </a:xfrm>
        </p:grpSpPr>
        <p:grpSp>
          <p:nvGrpSpPr>
            <p:cNvPr id="5" name="组合 4"/>
            <p:cNvGrpSpPr/>
            <p:nvPr/>
          </p:nvGrpSpPr>
          <p:grpSpPr>
            <a:xfrm>
              <a:off x="4983789" y="1494034"/>
              <a:ext cx="3986689" cy="2401195"/>
              <a:chOff x="7252121" y="2163279"/>
              <a:chExt cx="5315584" cy="3201593"/>
            </a:xfrm>
          </p:grpSpPr>
          <p:grpSp>
            <p:nvGrpSpPr>
              <p:cNvPr id="8" name="组合 7"/>
              <p:cNvGrpSpPr/>
              <p:nvPr/>
            </p:nvGrpSpPr>
            <p:grpSpPr>
              <a:xfrm>
                <a:off x="7252121" y="2163279"/>
                <a:ext cx="5157469" cy="994410"/>
                <a:chOff x="7252121" y="2163279"/>
                <a:chExt cx="5157469" cy="994410"/>
              </a:xfrm>
            </p:grpSpPr>
            <p:sp>
              <p:nvSpPr>
                <p:cNvPr id="15" name="任意多边形: 形状 14"/>
                <p:cNvSpPr/>
                <p:nvPr/>
              </p:nvSpPr>
              <p:spPr bwMode="auto">
                <a:xfrm>
                  <a:off x="7252121" y="2458077"/>
                  <a:ext cx="280988" cy="404813"/>
                </a:xfrm>
                <a:custGeom>
                  <a:avLst/>
                  <a:gdLst>
                    <a:gd name="T0" fmla="*/ 149 w 177"/>
                    <a:gd name="T1" fmla="*/ 0 h 255"/>
                    <a:gd name="T2" fmla="*/ 151 w 177"/>
                    <a:gd name="T3" fmla="*/ 2 h 255"/>
                    <a:gd name="T4" fmla="*/ 153 w 177"/>
                    <a:gd name="T5" fmla="*/ 8 h 255"/>
                    <a:gd name="T6" fmla="*/ 157 w 177"/>
                    <a:gd name="T7" fmla="*/ 17 h 255"/>
                    <a:gd name="T8" fmla="*/ 162 w 177"/>
                    <a:gd name="T9" fmla="*/ 30 h 255"/>
                    <a:gd name="T10" fmla="*/ 166 w 177"/>
                    <a:gd name="T11" fmla="*/ 46 h 255"/>
                    <a:gd name="T12" fmla="*/ 170 w 177"/>
                    <a:gd name="T13" fmla="*/ 63 h 255"/>
                    <a:gd name="T14" fmla="*/ 174 w 177"/>
                    <a:gd name="T15" fmla="*/ 82 h 255"/>
                    <a:gd name="T16" fmla="*/ 177 w 177"/>
                    <a:gd name="T17" fmla="*/ 102 h 255"/>
                    <a:gd name="T18" fmla="*/ 177 w 177"/>
                    <a:gd name="T19" fmla="*/ 122 h 255"/>
                    <a:gd name="T20" fmla="*/ 174 w 177"/>
                    <a:gd name="T21" fmla="*/ 143 h 255"/>
                    <a:gd name="T22" fmla="*/ 168 w 177"/>
                    <a:gd name="T23" fmla="*/ 164 h 255"/>
                    <a:gd name="T24" fmla="*/ 159 w 177"/>
                    <a:gd name="T25" fmla="*/ 183 h 255"/>
                    <a:gd name="T26" fmla="*/ 146 w 177"/>
                    <a:gd name="T27" fmla="*/ 203 h 255"/>
                    <a:gd name="T28" fmla="*/ 127 w 177"/>
                    <a:gd name="T29" fmla="*/ 220 h 255"/>
                    <a:gd name="T30" fmla="*/ 105 w 177"/>
                    <a:gd name="T31" fmla="*/ 234 h 255"/>
                    <a:gd name="T32" fmla="*/ 77 w 177"/>
                    <a:gd name="T33" fmla="*/ 246 h 255"/>
                    <a:gd name="T34" fmla="*/ 42 w 177"/>
                    <a:gd name="T35" fmla="*/ 255 h 255"/>
                    <a:gd name="T36" fmla="*/ 44 w 177"/>
                    <a:gd name="T37" fmla="*/ 253 h 255"/>
                    <a:gd name="T38" fmla="*/ 51 w 177"/>
                    <a:gd name="T39" fmla="*/ 250 h 255"/>
                    <a:gd name="T40" fmla="*/ 62 w 177"/>
                    <a:gd name="T41" fmla="*/ 244 h 255"/>
                    <a:gd name="T42" fmla="*/ 75 w 177"/>
                    <a:gd name="T43" fmla="*/ 235 h 255"/>
                    <a:gd name="T44" fmla="*/ 90 w 177"/>
                    <a:gd name="T45" fmla="*/ 222 h 255"/>
                    <a:gd name="T46" fmla="*/ 104 w 177"/>
                    <a:gd name="T47" fmla="*/ 208 h 255"/>
                    <a:gd name="T48" fmla="*/ 116 w 177"/>
                    <a:gd name="T49" fmla="*/ 190 h 255"/>
                    <a:gd name="T50" fmla="*/ 126 w 177"/>
                    <a:gd name="T51" fmla="*/ 169 h 255"/>
                    <a:gd name="T52" fmla="*/ 133 w 177"/>
                    <a:gd name="T53" fmla="*/ 143 h 255"/>
                    <a:gd name="T54" fmla="*/ 131 w 177"/>
                    <a:gd name="T55" fmla="*/ 147 h 255"/>
                    <a:gd name="T56" fmla="*/ 127 w 177"/>
                    <a:gd name="T57" fmla="*/ 155 h 255"/>
                    <a:gd name="T58" fmla="*/ 120 w 177"/>
                    <a:gd name="T59" fmla="*/ 168 h 255"/>
                    <a:gd name="T60" fmla="*/ 109 w 177"/>
                    <a:gd name="T61" fmla="*/ 182 h 255"/>
                    <a:gd name="T62" fmla="*/ 96 w 177"/>
                    <a:gd name="T63" fmla="*/ 198 h 255"/>
                    <a:gd name="T64" fmla="*/ 81 w 177"/>
                    <a:gd name="T65" fmla="*/ 213 h 255"/>
                    <a:gd name="T66" fmla="*/ 62 w 177"/>
                    <a:gd name="T67" fmla="*/ 227 h 255"/>
                    <a:gd name="T68" fmla="*/ 42 w 177"/>
                    <a:gd name="T69" fmla="*/ 239 h 255"/>
                    <a:gd name="T70" fmla="*/ 18 w 177"/>
                    <a:gd name="T71" fmla="*/ 246 h 255"/>
                    <a:gd name="T72" fmla="*/ 18 w 177"/>
                    <a:gd name="T73" fmla="*/ 243 h 255"/>
                    <a:gd name="T74" fmla="*/ 16 w 177"/>
                    <a:gd name="T75" fmla="*/ 238 h 255"/>
                    <a:gd name="T76" fmla="*/ 12 w 177"/>
                    <a:gd name="T77" fmla="*/ 229 h 255"/>
                    <a:gd name="T78" fmla="*/ 8 w 177"/>
                    <a:gd name="T79" fmla="*/ 216 h 255"/>
                    <a:gd name="T80" fmla="*/ 4 w 177"/>
                    <a:gd name="T81" fmla="*/ 201 h 255"/>
                    <a:gd name="T82" fmla="*/ 1 w 177"/>
                    <a:gd name="T83" fmla="*/ 185 h 255"/>
                    <a:gd name="T84" fmla="*/ 0 w 177"/>
                    <a:gd name="T85" fmla="*/ 166 h 255"/>
                    <a:gd name="T86" fmla="*/ 0 w 177"/>
                    <a:gd name="T87" fmla="*/ 147 h 255"/>
                    <a:gd name="T88" fmla="*/ 3 w 177"/>
                    <a:gd name="T89" fmla="*/ 126 h 255"/>
                    <a:gd name="T90" fmla="*/ 9 w 177"/>
                    <a:gd name="T91" fmla="*/ 105 h 255"/>
                    <a:gd name="T92" fmla="*/ 19 w 177"/>
                    <a:gd name="T93" fmla="*/ 86 h 255"/>
                    <a:gd name="T94" fmla="*/ 34 w 177"/>
                    <a:gd name="T95" fmla="*/ 65 h 255"/>
                    <a:gd name="T96" fmla="*/ 55 w 177"/>
                    <a:gd name="T97" fmla="*/ 47 h 255"/>
                    <a:gd name="T98" fmla="*/ 79 w 177"/>
                    <a:gd name="T99" fmla="*/ 29 h 255"/>
                    <a:gd name="T100" fmla="*/ 110 w 177"/>
                    <a:gd name="T101" fmla="*/ 13 h 255"/>
                    <a:gd name="T102" fmla="*/ 149 w 177"/>
                    <a:gd name="T103"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7" h="255">
                      <a:moveTo>
                        <a:pt x="149" y="0"/>
                      </a:moveTo>
                      <a:lnTo>
                        <a:pt x="151" y="2"/>
                      </a:lnTo>
                      <a:lnTo>
                        <a:pt x="153" y="8"/>
                      </a:lnTo>
                      <a:lnTo>
                        <a:pt x="157" y="17"/>
                      </a:lnTo>
                      <a:lnTo>
                        <a:pt x="162" y="30"/>
                      </a:lnTo>
                      <a:lnTo>
                        <a:pt x="166" y="46"/>
                      </a:lnTo>
                      <a:lnTo>
                        <a:pt x="170" y="63"/>
                      </a:lnTo>
                      <a:lnTo>
                        <a:pt x="174" y="82"/>
                      </a:lnTo>
                      <a:lnTo>
                        <a:pt x="177" y="102"/>
                      </a:lnTo>
                      <a:lnTo>
                        <a:pt x="177" y="122"/>
                      </a:lnTo>
                      <a:lnTo>
                        <a:pt x="174" y="143"/>
                      </a:lnTo>
                      <a:lnTo>
                        <a:pt x="168" y="164"/>
                      </a:lnTo>
                      <a:lnTo>
                        <a:pt x="159" y="183"/>
                      </a:lnTo>
                      <a:lnTo>
                        <a:pt x="146" y="203"/>
                      </a:lnTo>
                      <a:lnTo>
                        <a:pt x="127" y="220"/>
                      </a:lnTo>
                      <a:lnTo>
                        <a:pt x="105" y="234"/>
                      </a:lnTo>
                      <a:lnTo>
                        <a:pt x="77" y="246"/>
                      </a:lnTo>
                      <a:lnTo>
                        <a:pt x="42" y="255"/>
                      </a:lnTo>
                      <a:lnTo>
                        <a:pt x="44" y="253"/>
                      </a:lnTo>
                      <a:lnTo>
                        <a:pt x="51" y="250"/>
                      </a:lnTo>
                      <a:lnTo>
                        <a:pt x="62" y="244"/>
                      </a:lnTo>
                      <a:lnTo>
                        <a:pt x="75" y="235"/>
                      </a:lnTo>
                      <a:lnTo>
                        <a:pt x="90" y="222"/>
                      </a:lnTo>
                      <a:lnTo>
                        <a:pt x="104" y="208"/>
                      </a:lnTo>
                      <a:lnTo>
                        <a:pt x="116" y="190"/>
                      </a:lnTo>
                      <a:lnTo>
                        <a:pt x="126" y="169"/>
                      </a:lnTo>
                      <a:lnTo>
                        <a:pt x="133" y="143"/>
                      </a:lnTo>
                      <a:lnTo>
                        <a:pt x="131" y="147"/>
                      </a:lnTo>
                      <a:lnTo>
                        <a:pt x="127" y="155"/>
                      </a:lnTo>
                      <a:lnTo>
                        <a:pt x="120" y="168"/>
                      </a:lnTo>
                      <a:lnTo>
                        <a:pt x="109" y="182"/>
                      </a:lnTo>
                      <a:lnTo>
                        <a:pt x="96" y="198"/>
                      </a:lnTo>
                      <a:lnTo>
                        <a:pt x="81" y="213"/>
                      </a:lnTo>
                      <a:lnTo>
                        <a:pt x="62" y="227"/>
                      </a:lnTo>
                      <a:lnTo>
                        <a:pt x="42" y="239"/>
                      </a:lnTo>
                      <a:lnTo>
                        <a:pt x="18" y="246"/>
                      </a:lnTo>
                      <a:lnTo>
                        <a:pt x="18" y="243"/>
                      </a:lnTo>
                      <a:lnTo>
                        <a:pt x="16" y="238"/>
                      </a:lnTo>
                      <a:lnTo>
                        <a:pt x="12" y="229"/>
                      </a:lnTo>
                      <a:lnTo>
                        <a:pt x="8" y="216"/>
                      </a:lnTo>
                      <a:lnTo>
                        <a:pt x="4" y="201"/>
                      </a:lnTo>
                      <a:lnTo>
                        <a:pt x="1" y="185"/>
                      </a:lnTo>
                      <a:lnTo>
                        <a:pt x="0" y="166"/>
                      </a:lnTo>
                      <a:lnTo>
                        <a:pt x="0" y="147"/>
                      </a:lnTo>
                      <a:lnTo>
                        <a:pt x="3" y="126"/>
                      </a:lnTo>
                      <a:lnTo>
                        <a:pt x="9" y="105"/>
                      </a:lnTo>
                      <a:lnTo>
                        <a:pt x="19" y="86"/>
                      </a:lnTo>
                      <a:lnTo>
                        <a:pt x="34" y="65"/>
                      </a:lnTo>
                      <a:lnTo>
                        <a:pt x="55" y="47"/>
                      </a:lnTo>
                      <a:lnTo>
                        <a:pt x="79" y="29"/>
                      </a:lnTo>
                      <a:lnTo>
                        <a:pt x="110" y="13"/>
                      </a:lnTo>
                      <a:lnTo>
                        <a:pt x="149" y="0"/>
                      </a:lnTo>
                      <a:close/>
                    </a:path>
                  </a:pathLst>
                </a:custGeom>
                <a:solidFill>
                  <a:schemeClr val="accent1">
                    <a:lumMod val="100000"/>
                  </a:schemeClr>
                </a:solidFill>
                <a:ln w="0">
                  <a:noFill/>
                  <a:prstDash val="solid"/>
                  <a:round/>
                </a:ln>
              </p:spPr>
              <p:txBody>
                <a:bodyPr anchor="ctr"/>
                <a:p>
                  <a:pPr algn="ctr"/>
                  <a:endParaRPr sz="2135">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6" name="文本框 12"/>
                <p:cNvSpPr txBox="1"/>
                <p:nvPr/>
              </p:nvSpPr>
              <p:spPr>
                <a:xfrm>
                  <a:off x="7613436" y="2163279"/>
                  <a:ext cx="4796154" cy="994410"/>
                </a:xfrm>
                <a:prstGeom prst="rect">
                  <a:avLst/>
                </a:prstGeom>
              </p:spPr>
              <p:txBody>
                <a:bodyPr vert="horz" wrap="square" lIns="146304" tIns="73152" rIns="146304" bIns="73152" anchor="ctr" anchorCtr="0">
                  <a:spAutoFit/>
                </a:bodyPr>
                <a:p>
                  <a:pPr algn="l">
                    <a:lnSpc>
                      <a:spcPct val="120000"/>
                    </a:lnSpc>
                    <a:spcBef>
                      <a:spcPct val="0"/>
                    </a:spcBef>
                  </a:pPr>
                  <a:r>
                    <a:rPr lang="zh-CN" altLang="en-US" b="1" dirty="0">
                      <a:solidFill>
                        <a:srgbClr val="1D9A78"/>
                      </a:solidFill>
                      <a:latin typeface="字魂59号-创粗黑" panose="00000500000000000000" pitchFamily="2" charset="-122"/>
                      <a:ea typeface="字魂59号-创粗黑" panose="00000500000000000000" pitchFamily="2" charset="-122"/>
                      <a:sym typeface="字魂59号-创粗黑" panose="00000500000000000000" pitchFamily="2" charset="-122"/>
                    </a:rPr>
                    <a:t>1. 新颖性</a:t>
                  </a:r>
                  <a:endPar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a:p>
                  <a:pPr algn="l">
                    <a:lnSpc>
                      <a:spcPct val="120000"/>
                    </a:lnSpc>
                    <a:spcBef>
                      <a:spcPct val="0"/>
                    </a:spcBef>
                  </a:pPr>
                  <a:r>
                    <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创新意识是求新意识，因为创新意识不是为了满足新的社会需求，就是用新的方式更好地满足原来的社会需求。</a:t>
                  </a:r>
                  <a:endPar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9" name="组合 8"/>
              <p:cNvGrpSpPr/>
              <p:nvPr/>
            </p:nvGrpSpPr>
            <p:grpSpPr>
              <a:xfrm>
                <a:off x="7252121" y="3266836"/>
                <a:ext cx="5157469" cy="994410"/>
                <a:chOff x="7252121" y="3266836"/>
                <a:chExt cx="5157469" cy="994410"/>
              </a:xfrm>
            </p:grpSpPr>
            <p:sp>
              <p:nvSpPr>
                <p:cNvPr id="13" name="任意多边形: 形状 12"/>
                <p:cNvSpPr/>
                <p:nvPr/>
              </p:nvSpPr>
              <p:spPr bwMode="auto">
                <a:xfrm>
                  <a:off x="7252121" y="3561704"/>
                  <a:ext cx="280988" cy="404813"/>
                </a:xfrm>
                <a:custGeom>
                  <a:avLst/>
                  <a:gdLst>
                    <a:gd name="T0" fmla="*/ 149 w 177"/>
                    <a:gd name="T1" fmla="*/ 0 h 255"/>
                    <a:gd name="T2" fmla="*/ 151 w 177"/>
                    <a:gd name="T3" fmla="*/ 2 h 255"/>
                    <a:gd name="T4" fmla="*/ 153 w 177"/>
                    <a:gd name="T5" fmla="*/ 8 h 255"/>
                    <a:gd name="T6" fmla="*/ 157 w 177"/>
                    <a:gd name="T7" fmla="*/ 17 h 255"/>
                    <a:gd name="T8" fmla="*/ 162 w 177"/>
                    <a:gd name="T9" fmla="*/ 30 h 255"/>
                    <a:gd name="T10" fmla="*/ 166 w 177"/>
                    <a:gd name="T11" fmla="*/ 46 h 255"/>
                    <a:gd name="T12" fmla="*/ 170 w 177"/>
                    <a:gd name="T13" fmla="*/ 63 h 255"/>
                    <a:gd name="T14" fmla="*/ 174 w 177"/>
                    <a:gd name="T15" fmla="*/ 82 h 255"/>
                    <a:gd name="T16" fmla="*/ 177 w 177"/>
                    <a:gd name="T17" fmla="*/ 102 h 255"/>
                    <a:gd name="T18" fmla="*/ 177 w 177"/>
                    <a:gd name="T19" fmla="*/ 122 h 255"/>
                    <a:gd name="T20" fmla="*/ 174 w 177"/>
                    <a:gd name="T21" fmla="*/ 143 h 255"/>
                    <a:gd name="T22" fmla="*/ 168 w 177"/>
                    <a:gd name="T23" fmla="*/ 164 h 255"/>
                    <a:gd name="T24" fmla="*/ 159 w 177"/>
                    <a:gd name="T25" fmla="*/ 183 h 255"/>
                    <a:gd name="T26" fmla="*/ 146 w 177"/>
                    <a:gd name="T27" fmla="*/ 203 h 255"/>
                    <a:gd name="T28" fmla="*/ 127 w 177"/>
                    <a:gd name="T29" fmla="*/ 220 h 255"/>
                    <a:gd name="T30" fmla="*/ 105 w 177"/>
                    <a:gd name="T31" fmla="*/ 234 h 255"/>
                    <a:gd name="T32" fmla="*/ 77 w 177"/>
                    <a:gd name="T33" fmla="*/ 246 h 255"/>
                    <a:gd name="T34" fmla="*/ 42 w 177"/>
                    <a:gd name="T35" fmla="*/ 255 h 255"/>
                    <a:gd name="T36" fmla="*/ 44 w 177"/>
                    <a:gd name="T37" fmla="*/ 253 h 255"/>
                    <a:gd name="T38" fmla="*/ 51 w 177"/>
                    <a:gd name="T39" fmla="*/ 250 h 255"/>
                    <a:gd name="T40" fmla="*/ 62 w 177"/>
                    <a:gd name="T41" fmla="*/ 244 h 255"/>
                    <a:gd name="T42" fmla="*/ 75 w 177"/>
                    <a:gd name="T43" fmla="*/ 235 h 255"/>
                    <a:gd name="T44" fmla="*/ 90 w 177"/>
                    <a:gd name="T45" fmla="*/ 222 h 255"/>
                    <a:gd name="T46" fmla="*/ 104 w 177"/>
                    <a:gd name="T47" fmla="*/ 208 h 255"/>
                    <a:gd name="T48" fmla="*/ 116 w 177"/>
                    <a:gd name="T49" fmla="*/ 190 h 255"/>
                    <a:gd name="T50" fmla="*/ 126 w 177"/>
                    <a:gd name="T51" fmla="*/ 169 h 255"/>
                    <a:gd name="T52" fmla="*/ 133 w 177"/>
                    <a:gd name="T53" fmla="*/ 143 h 255"/>
                    <a:gd name="T54" fmla="*/ 131 w 177"/>
                    <a:gd name="T55" fmla="*/ 147 h 255"/>
                    <a:gd name="T56" fmla="*/ 127 w 177"/>
                    <a:gd name="T57" fmla="*/ 155 h 255"/>
                    <a:gd name="T58" fmla="*/ 120 w 177"/>
                    <a:gd name="T59" fmla="*/ 168 h 255"/>
                    <a:gd name="T60" fmla="*/ 109 w 177"/>
                    <a:gd name="T61" fmla="*/ 182 h 255"/>
                    <a:gd name="T62" fmla="*/ 96 w 177"/>
                    <a:gd name="T63" fmla="*/ 198 h 255"/>
                    <a:gd name="T64" fmla="*/ 81 w 177"/>
                    <a:gd name="T65" fmla="*/ 213 h 255"/>
                    <a:gd name="T66" fmla="*/ 62 w 177"/>
                    <a:gd name="T67" fmla="*/ 227 h 255"/>
                    <a:gd name="T68" fmla="*/ 42 w 177"/>
                    <a:gd name="T69" fmla="*/ 239 h 255"/>
                    <a:gd name="T70" fmla="*/ 18 w 177"/>
                    <a:gd name="T71" fmla="*/ 246 h 255"/>
                    <a:gd name="T72" fmla="*/ 18 w 177"/>
                    <a:gd name="T73" fmla="*/ 243 h 255"/>
                    <a:gd name="T74" fmla="*/ 16 w 177"/>
                    <a:gd name="T75" fmla="*/ 238 h 255"/>
                    <a:gd name="T76" fmla="*/ 12 w 177"/>
                    <a:gd name="T77" fmla="*/ 229 h 255"/>
                    <a:gd name="T78" fmla="*/ 8 w 177"/>
                    <a:gd name="T79" fmla="*/ 216 h 255"/>
                    <a:gd name="T80" fmla="*/ 4 w 177"/>
                    <a:gd name="T81" fmla="*/ 201 h 255"/>
                    <a:gd name="T82" fmla="*/ 1 w 177"/>
                    <a:gd name="T83" fmla="*/ 185 h 255"/>
                    <a:gd name="T84" fmla="*/ 0 w 177"/>
                    <a:gd name="T85" fmla="*/ 166 h 255"/>
                    <a:gd name="T86" fmla="*/ 0 w 177"/>
                    <a:gd name="T87" fmla="*/ 147 h 255"/>
                    <a:gd name="T88" fmla="*/ 3 w 177"/>
                    <a:gd name="T89" fmla="*/ 126 h 255"/>
                    <a:gd name="T90" fmla="*/ 9 w 177"/>
                    <a:gd name="T91" fmla="*/ 105 h 255"/>
                    <a:gd name="T92" fmla="*/ 19 w 177"/>
                    <a:gd name="T93" fmla="*/ 86 h 255"/>
                    <a:gd name="T94" fmla="*/ 34 w 177"/>
                    <a:gd name="T95" fmla="*/ 65 h 255"/>
                    <a:gd name="T96" fmla="*/ 55 w 177"/>
                    <a:gd name="T97" fmla="*/ 47 h 255"/>
                    <a:gd name="T98" fmla="*/ 79 w 177"/>
                    <a:gd name="T99" fmla="*/ 29 h 255"/>
                    <a:gd name="T100" fmla="*/ 110 w 177"/>
                    <a:gd name="T101" fmla="*/ 13 h 255"/>
                    <a:gd name="T102" fmla="*/ 149 w 177"/>
                    <a:gd name="T103"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7" h="255">
                      <a:moveTo>
                        <a:pt x="149" y="0"/>
                      </a:moveTo>
                      <a:lnTo>
                        <a:pt x="151" y="2"/>
                      </a:lnTo>
                      <a:lnTo>
                        <a:pt x="153" y="8"/>
                      </a:lnTo>
                      <a:lnTo>
                        <a:pt x="157" y="17"/>
                      </a:lnTo>
                      <a:lnTo>
                        <a:pt x="162" y="30"/>
                      </a:lnTo>
                      <a:lnTo>
                        <a:pt x="166" y="46"/>
                      </a:lnTo>
                      <a:lnTo>
                        <a:pt x="170" y="63"/>
                      </a:lnTo>
                      <a:lnTo>
                        <a:pt x="174" y="82"/>
                      </a:lnTo>
                      <a:lnTo>
                        <a:pt x="177" y="102"/>
                      </a:lnTo>
                      <a:lnTo>
                        <a:pt x="177" y="122"/>
                      </a:lnTo>
                      <a:lnTo>
                        <a:pt x="174" y="143"/>
                      </a:lnTo>
                      <a:lnTo>
                        <a:pt x="168" y="164"/>
                      </a:lnTo>
                      <a:lnTo>
                        <a:pt x="159" y="183"/>
                      </a:lnTo>
                      <a:lnTo>
                        <a:pt x="146" y="203"/>
                      </a:lnTo>
                      <a:lnTo>
                        <a:pt x="127" y="220"/>
                      </a:lnTo>
                      <a:lnTo>
                        <a:pt x="105" y="234"/>
                      </a:lnTo>
                      <a:lnTo>
                        <a:pt x="77" y="246"/>
                      </a:lnTo>
                      <a:lnTo>
                        <a:pt x="42" y="255"/>
                      </a:lnTo>
                      <a:lnTo>
                        <a:pt x="44" y="253"/>
                      </a:lnTo>
                      <a:lnTo>
                        <a:pt x="51" y="250"/>
                      </a:lnTo>
                      <a:lnTo>
                        <a:pt x="62" y="244"/>
                      </a:lnTo>
                      <a:lnTo>
                        <a:pt x="75" y="235"/>
                      </a:lnTo>
                      <a:lnTo>
                        <a:pt x="90" y="222"/>
                      </a:lnTo>
                      <a:lnTo>
                        <a:pt x="104" y="208"/>
                      </a:lnTo>
                      <a:lnTo>
                        <a:pt x="116" y="190"/>
                      </a:lnTo>
                      <a:lnTo>
                        <a:pt x="126" y="169"/>
                      </a:lnTo>
                      <a:lnTo>
                        <a:pt x="133" y="143"/>
                      </a:lnTo>
                      <a:lnTo>
                        <a:pt x="131" y="147"/>
                      </a:lnTo>
                      <a:lnTo>
                        <a:pt x="127" y="155"/>
                      </a:lnTo>
                      <a:lnTo>
                        <a:pt x="120" y="168"/>
                      </a:lnTo>
                      <a:lnTo>
                        <a:pt x="109" y="182"/>
                      </a:lnTo>
                      <a:lnTo>
                        <a:pt x="96" y="198"/>
                      </a:lnTo>
                      <a:lnTo>
                        <a:pt x="81" y="213"/>
                      </a:lnTo>
                      <a:lnTo>
                        <a:pt x="62" y="227"/>
                      </a:lnTo>
                      <a:lnTo>
                        <a:pt x="42" y="239"/>
                      </a:lnTo>
                      <a:lnTo>
                        <a:pt x="18" y="246"/>
                      </a:lnTo>
                      <a:lnTo>
                        <a:pt x="18" y="243"/>
                      </a:lnTo>
                      <a:lnTo>
                        <a:pt x="16" y="238"/>
                      </a:lnTo>
                      <a:lnTo>
                        <a:pt x="12" y="229"/>
                      </a:lnTo>
                      <a:lnTo>
                        <a:pt x="8" y="216"/>
                      </a:lnTo>
                      <a:lnTo>
                        <a:pt x="4" y="201"/>
                      </a:lnTo>
                      <a:lnTo>
                        <a:pt x="1" y="185"/>
                      </a:lnTo>
                      <a:lnTo>
                        <a:pt x="0" y="166"/>
                      </a:lnTo>
                      <a:lnTo>
                        <a:pt x="0" y="147"/>
                      </a:lnTo>
                      <a:lnTo>
                        <a:pt x="3" y="126"/>
                      </a:lnTo>
                      <a:lnTo>
                        <a:pt x="9" y="105"/>
                      </a:lnTo>
                      <a:lnTo>
                        <a:pt x="19" y="86"/>
                      </a:lnTo>
                      <a:lnTo>
                        <a:pt x="34" y="65"/>
                      </a:lnTo>
                      <a:lnTo>
                        <a:pt x="55" y="47"/>
                      </a:lnTo>
                      <a:lnTo>
                        <a:pt x="79" y="29"/>
                      </a:lnTo>
                      <a:lnTo>
                        <a:pt x="110" y="13"/>
                      </a:lnTo>
                      <a:lnTo>
                        <a:pt x="149" y="0"/>
                      </a:lnTo>
                      <a:close/>
                    </a:path>
                  </a:pathLst>
                </a:custGeom>
                <a:solidFill>
                  <a:schemeClr val="accent2">
                    <a:lumMod val="100000"/>
                  </a:schemeClr>
                </a:solidFill>
                <a:ln w="0">
                  <a:noFill/>
                  <a:prstDash val="solid"/>
                  <a:round/>
                </a:ln>
              </p:spPr>
              <p:txBody>
                <a:bodyPr anchor="ctr"/>
                <a:p>
                  <a:pPr algn="ctr"/>
                  <a:endParaRPr sz="2135">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4" name="文本框 10"/>
                <p:cNvSpPr txBox="1"/>
                <p:nvPr/>
              </p:nvSpPr>
              <p:spPr>
                <a:xfrm>
                  <a:off x="7613436" y="3266836"/>
                  <a:ext cx="4796154" cy="994410"/>
                </a:xfrm>
                <a:prstGeom prst="rect">
                  <a:avLst/>
                </a:prstGeom>
              </p:spPr>
              <p:txBody>
                <a:bodyPr vert="horz" wrap="square" lIns="146304" tIns="73152" rIns="146304" bIns="73152" anchor="ctr" anchorCtr="0">
                  <a:spAutoFit/>
                </a:bodyPr>
                <a:p>
                  <a:pPr algn="l">
                    <a:lnSpc>
                      <a:spcPct val="120000"/>
                    </a:lnSpc>
                    <a:spcBef>
                      <a:spcPct val="0"/>
                    </a:spcBef>
                  </a:pPr>
                  <a:r>
                    <a:rPr lang="zh-CN" altLang="en-US" b="1">
                      <a:solidFill>
                        <a:srgbClr val="8BC145"/>
                      </a:solidFill>
                      <a:latin typeface="字魂59号-创粗黑" panose="00000500000000000000" pitchFamily="2" charset="-122"/>
                      <a:ea typeface="字魂59号-创粗黑" panose="00000500000000000000" pitchFamily="2" charset="-122"/>
                      <a:sym typeface="字魂59号-创粗黑" panose="00000500000000000000" pitchFamily="2" charset="-122"/>
                    </a:rPr>
                    <a:t>2. 社会历史性</a:t>
                  </a:r>
                  <a:endParaRPr lang="zh-CN" altLang="en-US" sz="1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a:p>
                  <a:pPr algn="l">
                    <a:lnSpc>
                      <a:spcPct val="120000"/>
                    </a:lnSpc>
                    <a:spcBef>
                      <a:spcPct val="0"/>
                    </a:spcBef>
                  </a:pPr>
                  <a:r>
                    <a:rPr lang="zh-CN" altLang="en-US" sz="1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创新意识以提高物质生活和精神生活水平为出发点，但这种出发点在很大程度上受具体的社会历史条件的制约。</a:t>
                  </a:r>
                  <a:endParaRPr lang="zh-CN" altLang="en-US" sz="1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0" name="组合 9"/>
              <p:cNvGrpSpPr/>
              <p:nvPr/>
            </p:nvGrpSpPr>
            <p:grpSpPr>
              <a:xfrm>
                <a:off x="7252121" y="4370462"/>
                <a:ext cx="5315584" cy="994410"/>
                <a:chOff x="7252121" y="4370462"/>
                <a:chExt cx="5315584" cy="994410"/>
              </a:xfrm>
            </p:grpSpPr>
            <p:sp>
              <p:nvSpPr>
                <p:cNvPr id="11" name="任意多边形: 形状 10"/>
                <p:cNvSpPr/>
                <p:nvPr/>
              </p:nvSpPr>
              <p:spPr bwMode="auto">
                <a:xfrm>
                  <a:off x="7252121" y="4665331"/>
                  <a:ext cx="280988" cy="404813"/>
                </a:xfrm>
                <a:custGeom>
                  <a:avLst/>
                  <a:gdLst>
                    <a:gd name="T0" fmla="*/ 149 w 177"/>
                    <a:gd name="T1" fmla="*/ 0 h 255"/>
                    <a:gd name="T2" fmla="*/ 151 w 177"/>
                    <a:gd name="T3" fmla="*/ 2 h 255"/>
                    <a:gd name="T4" fmla="*/ 153 w 177"/>
                    <a:gd name="T5" fmla="*/ 8 h 255"/>
                    <a:gd name="T6" fmla="*/ 157 w 177"/>
                    <a:gd name="T7" fmla="*/ 17 h 255"/>
                    <a:gd name="T8" fmla="*/ 162 w 177"/>
                    <a:gd name="T9" fmla="*/ 30 h 255"/>
                    <a:gd name="T10" fmla="*/ 166 w 177"/>
                    <a:gd name="T11" fmla="*/ 46 h 255"/>
                    <a:gd name="T12" fmla="*/ 170 w 177"/>
                    <a:gd name="T13" fmla="*/ 63 h 255"/>
                    <a:gd name="T14" fmla="*/ 174 w 177"/>
                    <a:gd name="T15" fmla="*/ 82 h 255"/>
                    <a:gd name="T16" fmla="*/ 177 w 177"/>
                    <a:gd name="T17" fmla="*/ 102 h 255"/>
                    <a:gd name="T18" fmla="*/ 177 w 177"/>
                    <a:gd name="T19" fmla="*/ 122 h 255"/>
                    <a:gd name="T20" fmla="*/ 174 w 177"/>
                    <a:gd name="T21" fmla="*/ 143 h 255"/>
                    <a:gd name="T22" fmla="*/ 168 w 177"/>
                    <a:gd name="T23" fmla="*/ 164 h 255"/>
                    <a:gd name="T24" fmla="*/ 159 w 177"/>
                    <a:gd name="T25" fmla="*/ 183 h 255"/>
                    <a:gd name="T26" fmla="*/ 146 w 177"/>
                    <a:gd name="T27" fmla="*/ 203 h 255"/>
                    <a:gd name="T28" fmla="*/ 127 w 177"/>
                    <a:gd name="T29" fmla="*/ 220 h 255"/>
                    <a:gd name="T30" fmla="*/ 105 w 177"/>
                    <a:gd name="T31" fmla="*/ 234 h 255"/>
                    <a:gd name="T32" fmla="*/ 77 w 177"/>
                    <a:gd name="T33" fmla="*/ 246 h 255"/>
                    <a:gd name="T34" fmla="*/ 42 w 177"/>
                    <a:gd name="T35" fmla="*/ 255 h 255"/>
                    <a:gd name="T36" fmla="*/ 44 w 177"/>
                    <a:gd name="T37" fmla="*/ 253 h 255"/>
                    <a:gd name="T38" fmla="*/ 51 w 177"/>
                    <a:gd name="T39" fmla="*/ 250 h 255"/>
                    <a:gd name="T40" fmla="*/ 62 w 177"/>
                    <a:gd name="T41" fmla="*/ 244 h 255"/>
                    <a:gd name="T42" fmla="*/ 75 w 177"/>
                    <a:gd name="T43" fmla="*/ 235 h 255"/>
                    <a:gd name="T44" fmla="*/ 90 w 177"/>
                    <a:gd name="T45" fmla="*/ 222 h 255"/>
                    <a:gd name="T46" fmla="*/ 104 w 177"/>
                    <a:gd name="T47" fmla="*/ 208 h 255"/>
                    <a:gd name="T48" fmla="*/ 116 w 177"/>
                    <a:gd name="T49" fmla="*/ 190 h 255"/>
                    <a:gd name="T50" fmla="*/ 126 w 177"/>
                    <a:gd name="T51" fmla="*/ 169 h 255"/>
                    <a:gd name="T52" fmla="*/ 133 w 177"/>
                    <a:gd name="T53" fmla="*/ 143 h 255"/>
                    <a:gd name="T54" fmla="*/ 131 w 177"/>
                    <a:gd name="T55" fmla="*/ 147 h 255"/>
                    <a:gd name="T56" fmla="*/ 127 w 177"/>
                    <a:gd name="T57" fmla="*/ 155 h 255"/>
                    <a:gd name="T58" fmla="*/ 120 w 177"/>
                    <a:gd name="T59" fmla="*/ 168 h 255"/>
                    <a:gd name="T60" fmla="*/ 109 w 177"/>
                    <a:gd name="T61" fmla="*/ 182 h 255"/>
                    <a:gd name="T62" fmla="*/ 96 w 177"/>
                    <a:gd name="T63" fmla="*/ 198 h 255"/>
                    <a:gd name="T64" fmla="*/ 81 w 177"/>
                    <a:gd name="T65" fmla="*/ 213 h 255"/>
                    <a:gd name="T66" fmla="*/ 62 w 177"/>
                    <a:gd name="T67" fmla="*/ 227 h 255"/>
                    <a:gd name="T68" fmla="*/ 42 w 177"/>
                    <a:gd name="T69" fmla="*/ 239 h 255"/>
                    <a:gd name="T70" fmla="*/ 18 w 177"/>
                    <a:gd name="T71" fmla="*/ 246 h 255"/>
                    <a:gd name="T72" fmla="*/ 18 w 177"/>
                    <a:gd name="T73" fmla="*/ 243 h 255"/>
                    <a:gd name="T74" fmla="*/ 16 w 177"/>
                    <a:gd name="T75" fmla="*/ 238 h 255"/>
                    <a:gd name="T76" fmla="*/ 12 w 177"/>
                    <a:gd name="T77" fmla="*/ 229 h 255"/>
                    <a:gd name="T78" fmla="*/ 8 w 177"/>
                    <a:gd name="T79" fmla="*/ 216 h 255"/>
                    <a:gd name="T80" fmla="*/ 4 w 177"/>
                    <a:gd name="T81" fmla="*/ 201 h 255"/>
                    <a:gd name="T82" fmla="*/ 1 w 177"/>
                    <a:gd name="T83" fmla="*/ 185 h 255"/>
                    <a:gd name="T84" fmla="*/ 0 w 177"/>
                    <a:gd name="T85" fmla="*/ 166 h 255"/>
                    <a:gd name="T86" fmla="*/ 0 w 177"/>
                    <a:gd name="T87" fmla="*/ 147 h 255"/>
                    <a:gd name="T88" fmla="*/ 3 w 177"/>
                    <a:gd name="T89" fmla="*/ 126 h 255"/>
                    <a:gd name="T90" fmla="*/ 9 w 177"/>
                    <a:gd name="T91" fmla="*/ 105 h 255"/>
                    <a:gd name="T92" fmla="*/ 19 w 177"/>
                    <a:gd name="T93" fmla="*/ 86 h 255"/>
                    <a:gd name="T94" fmla="*/ 34 w 177"/>
                    <a:gd name="T95" fmla="*/ 65 h 255"/>
                    <a:gd name="T96" fmla="*/ 55 w 177"/>
                    <a:gd name="T97" fmla="*/ 47 h 255"/>
                    <a:gd name="T98" fmla="*/ 79 w 177"/>
                    <a:gd name="T99" fmla="*/ 29 h 255"/>
                    <a:gd name="T100" fmla="*/ 110 w 177"/>
                    <a:gd name="T101" fmla="*/ 13 h 255"/>
                    <a:gd name="T102" fmla="*/ 149 w 177"/>
                    <a:gd name="T103"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7" h="255">
                      <a:moveTo>
                        <a:pt x="149" y="0"/>
                      </a:moveTo>
                      <a:lnTo>
                        <a:pt x="151" y="2"/>
                      </a:lnTo>
                      <a:lnTo>
                        <a:pt x="153" y="8"/>
                      </a:lnTo>
                      <a:lnTo>
                        <a:pt x="157" y="17"/>
                      </a:lnTo>
                      <a:lnTo>
                        <a:pt x="162" y="30"/>
                      </a:lnTo>
                      <a:lnTo>
                        <a:pt x="166" y="46"/>
                      </a:lnTo>
                      <a:lnTo>
                        <a:pt x="170" y="63"/>
                      </a:lnTo>
                      <a:lnTo>
                        <a:pt x="174" y="82"/>
                      </a:lnTo>
                      <a:lnTo>
                        <a:pt x="177" y="102"/>
                      </a:lnTo>
                      <a:lnTo>
                        <a:pt x="177" y="122"/>
                      </a:lnTo>
                      <a:lnTo>
                        <a:pt x="174" y="143"/>
                      </a:lnTo>
                      <a:lnTo>
                        <a:pt x="168" y="164"/>
                      </a:lnTo>
                      <a:lnTo>
                        <a:pt x="159" y="183"/>
                      </a:lnTo>
                      <a:lnTo>
                        <a:pt x="146" y="203"/>
                      </a:lnTo>
                      <a:lnTo>
                        <a:pt x="127" y="220"/>
                      </a:lnTo>
                      <a:lnTo>
                        <a:pt x="105" y="234"/>
                      </a:lnTo>
                      <a:lnTo>
                        <a:pt x="77" y="246"/>
                      </a:lnTo>
                      <a:lnTo>
                        <a:pt x="42" y="255"/>
                      </a:lnTo>
                      <a:lnTo>
                        <a:pt x="44" y="253"/>
                      </a:lnTo>
                      <a:lnTo>
                        <a:pt x="51" y="250"/>
                      </a:lnTo>
                      <a:lnTo>
                        <a:pt x="62" y="244"/>
                      </a:lnTo>
                      <a:lnTo>
                        <a:pt x="75" y="235"/>
                      </a:lnTo>
                      <a:lnTo>
                        <a:pt x="90" y="222"/>
                      </a:lnTo>
                      <a:lnTo>
                        <a:pt x="104" y="208"/>
                      </a:lnTo>
                      <a:lnTo>
                        <a:pt x="116" y="190"/>
                      </a:lnTo>
                      <a:lnTo>
                        <a:pt x="126" y="169"/>
                      </a:lnTo>
                      <a:lnTo>
                        <a:pt x="133" y="143"/>
                      </a:lnTo>
                      <a:lnTo>
                        <a:pt x="131" y="147"/>
                      </a:lnTo>
                      <a:lnTo>
                        <a:pt x="127" y="155"/>
                      </a:lnTo>
                      <a:lnTo>
                        <a:pt x="120" y="168"/>
                      </a:lnTo>
                      <a:lnTo>
                        <a:pt x="109" y="182"/>
                      </a:lnTo>
                      <a:lnTo>
                        <a:pt x="96" y="198"/>
                      </a:lnTo>
                      <a:lnTo>
                        <a:pt x="81" y="213"/>
                      </a:lnTo>
                      <a:lnTo>
                        <a:pt x="62" y="227"/>
                      </a:lnTo>
                      <a:lnTo>
                        <a:pt x="42" y="239"/>
                      </a:lnTo>
                      <a:lnTo>
                        <a:pt x="18" y="246"/>
                      </a:lnTo>
                      <a:lnTo>
                        <a:pt x="18" y="243"/>
                      </a:lnTo>
                      <a:lnTo>
                        <a:pt x="16" y="238"/>
                      </a:lnTo>
                      <a:lnTo>
                        <a:pt x="12" y="229"/>
                      </a:lnTo>
                      <a:lnTo>
                        <a:pt x="8" y="216"/>
                      </a:lnTo>
                      <a:lnTo>
                        <a:pt x="4" y="201"/>
                      </a:lnTo>
                      <a:lnTo>
                        <a:pt x="1" y="185"/>
                      </a:lnTo>
                      <a:lnTo>
                        <a:pt x="0" y="166"/>
                      </a:lnTo>
                      <a:lnTo>
                        <a:pt x="0" y="147"/>
                      </a:lnTo>
                      <a:lnTo>
                        <a:pt x="3" y="126"/>
                      </a:lnTo>
                      <a:lnTo>
                        <a:pt x="9" y="105"/>
                      </a:lnTo>
                      <a:lnTo>
                        <a:pt x="19" y="86"/>
                      </a:lnTo>
                      <a:lnTo>
                        <a:pt x="34" y="65"/>
                      </a:lnTo>
                      <a:lnTo>
                        <a:pt x="55" y="47"/>
                      </a:lnTo>
                      <a:lnTo>
                        <a:pt x="79" y="29"/>
                      </a:lnTo>
                      <a:lnTo>
                        <a:pt x="110" y="13"/>
                      </a:lnTo>
                      <a:lnTo>
                        <a:pt x="149" y="0"/>
                      </a:lnTo>
                      <a:close/>
                    </a:path>
                  </a:pathLst>
                </a:custGeom>
                <a:solidFill>
                  <a:schemeClr val="accent3">
                    <a:lumMod val="100000"/>
                  </a:schemeClr>
                </a:solidFill>
                <a:ln w="0">
                  <a:noFill/>
                  <a:prstDash val="solid"/>
                  <a:round/>
                </a:ln>
              </p:spPr>
              <p:txBody>
                <a:bodyPr anchor="ctr"/>
                <a:p>
                  <a:pPr algn="ctr"/>
                  <a:endParaRPr sz="2135">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2" name="文本框 8"/>
                <p:cNvSpPr txBox="1"/>
                <p:nvPr/>
              </p:nvSpPr>
              <p:spPr>
                <a:xfrm>
                  <a:off x="7613436" y="4370462"/>
                  <a:ext cx="4954269" cy="994410"/>
                </a:xfrm>
                <a:prstGeom prst="rect">
                  <a:avLst/>
                </a:prstGeom>
              </p:spPr>
              <p:txBody>
                <a:bodyPr vert="horz" wrap="square" lIns="146304" tIns="73152" rIns="146304" bIns="73152" anchor="ctr" anchorCtr="0">
                  <a:spAutoFit/>
                </a:bodyPr>
                <a:p>
                  <a:pPr algn="l">
                    <a:lnSpc>
                      <a:spcPct val="120000"/>
                    </a:lnSpc>
                    <a:spcBef>
                      <a:spcPct val="0"/>
                    </a:spcBef>
                  </a:pPr>
                  <a:r>
                    <a:rPr lang="zh-CN" altLang="en-US" b="1">
                      <a:solidFill>
                        <a:srgbClr val="36AFCE"/>
                      </a:solidFill>
                      <a:latin typeface="字魂59号-创粗黑" panose="00000500000000000000" pitchFamily="2" charset="-122"/>
                      <a:ea typeface="字魂59号-创粗黑" panose="00000500000000000000" pitchFamily="2" charset="-122"/>
                      <a:sym typeface="字魂59号-创粗黑" panose="00000500000000000000" pitchFamily="2" charset="-122"/>
                    </a:rPr>
                    <a:t>3. 个体差异性</a:t>
                  </a:r>
                  <a:endParaRPr lang="zh-CN" altLang="en-US" sz="1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a:p>
                  <a:pPr algn="l">
                    <a:lnSpc>
                      <a:spcPct val="120000"/>
                    </a:lnSpc>
                    <a:spcBef>
                      <a:spcPct val="0"/>
                    </a:spcBef>
                  </a:pPr>
                  <a:r>
                    <a:rPr lang="zh-CN" altLang="en-US" sz="1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人们的创新意识和他们的社会地位、文化素质、兴趣爱好、情感志趣等因素有关，所有这些因素都对创新有重大的影响。</a:t>
                  </a:r>
                  <a:endParaRPr lang="zh-CN" altLang="en-US" sz="1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cxnSp>
          <p:nvCxnSpPr>
            <p:cNvPr id="6" name="直接连接符 5"/>
            <p:cNvCxnSpPr/>
            <p:nvPr/>
          </p:nvCxnSpPr>
          <p:spPr>
            <a:xfrm>
              <a:off x="4983789" y="2269268"/>
              <a:ext cx="3236257" cy="0"/>
            </a:xfrm>
            <a:prstGeom prst="line">
              <a:avLst/>
            </a:prstGeom>
            <a:ln w="3175">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983789" y="3112230"/>
              <a:ext cx="3236257" cy="0"/>
            </a:xfrm>
            <a:prstGeom prst="line">
              <a:avLst/>
            </a:prstGeom>
            <a:ln w="3175">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66" name="文本框 17"/>
          <p:cNvSpPr txBox="1"/>
          <p:nvPr/>
        </p:nvSpPr>
        <p:spPr>
          <a:xfrm>
            <a:off x="1088390" y="381635"/>
            <a:ext cx="7933690"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创新意识具有以下几个特征。</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45" presetClass="entr" presetSubtype="0"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fade">
                                      <p:cBhvr>
                                        <p:cTn id="11" dur="2000"/>
                                        <p:tgtEl>
                                          <p:spTgt spid="54"/>
                                        </p:tgtEl>
                                      </p:cBhvr>
                                    </p:animEffect>
                                    <p:anim calcmode="lin" valueType="num">
                                      <p:cBhvr>
                                        <p:cTn id="12" dur="2000" fill="hold"/>
                                        <p:tgtEl>
                                          <p:spTgt spid="54"/>
                                        </p:tgtEl>
                                        <p:attrNameLst>
                                          <p:attrName>ppt_w</p:attrName>
                                        </p:attrNameLst>
                                      </p:cBhvr>
                                      <p:tavLst>
                                        <p:tav tm="0" fmla="#ppt_w*sin(2.5*pi*$)">
                                          <p:val>
                                            <p:fltVal val="0"/>
                                          </p:val>
                                        </p:tav>
                                        <p:tav tm="100000">
                                          <p:val>
                                            <p:fltVal val="1"/>
                                          </p:val>
                                        </p:tav>
                                      </p:tavLst>
                                    </p:anim>
                                    <p:anim calcmode="lin" valueType="num">
                                      <p:cBhvr>
                                        <p:cTn id="13" dur="2000" fill="hold"/>
                                        <p:tgtEl>
                                          <p:spTgt spid="5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椭圆 11"/>
          <p:cNvSpPr>
            <a:spLocks noChangeArrowheads="1"/>
          </p:cNvSpPr>
          <p:nvPr/>
        </p:nvSpPr>
        <p:spPr bwMode="auto">
          <a:xfrm>
            <a:off x="4513225" y="5484285"/>
            <a:ext cx="2655599" cy="584200"/>
          </a:xfrm>
          <a:prstGeom prst="ellipse">
            <a:avLst/>
          </a:prstGeom>
          <a:gradFill rotWithShape="1">
            <a:gsLst>
              <a:gs pos="0">
                <a:schemeClr val="tx1">
                  <a:alpha val="50998"/>
                </a:schemeClr>
              </a:gs>
              <a:gs pos="100000">
                <a:schemeClr val="bg1">
                  <a:alpha val="0"/>
                </a:schemeClr>
              </a:gs>
            </a:gsLst>
            <a:path path="shape">
              <a:fillToRect l="50000" t="50000" r="50000" b="50000"/>
            </a:path>
          </a:gradFill>
          <a:ln w="9525">
            <a:noFill/>
            <a:round/>
          </a:ln>
        </p:spPr>
        <p:txBody>
          <a:bodyPr anchor="ctr"/>
          <a:p>
            <a:pPr algn="ctr" eaLnBrk="1" hangingPunct="1">
              <a:buFont typeface="Arial" panose="020B0604020202020204" pitchFamily="34" charset="0"/>
              <a:buNone/>
            </a:pPr>
            <a:endParaRPr lang="zh-CN" altLang="en-US" sz="2400">
              <a:solidFill>
                <a:srgbClr val="FFFFF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2" name="组合 12"/>
          <p:cNvGrpSpPr/>
          <p:nvPr/>
        </p:nvGrpSpPr>
        <p:grpSpPr bwMode="auto">
          <a:xfrm>
            <a:off x="4297391" y="1748370"/>
            <a:ext cx="2164683" cy="1530351"/>
            <a:chOff x="0" y="0"/>
            <a:chExt cx="1624019" cy="1147515"/>
          </a:xfrm>
        </p:grpSpPr>
        <p:grpSp>
          <p:nvGrpSpPr>
            <p:cNvPr id="3" name="组合 7"/>
            <p:cNvGrpSpPr/>
            <p:nvPr/>
          </p:nvGrpSpPr>
          <p:grpSpPr bwMode="auto">
            <a:xfrm>
              <a:off x="0" y="0"/>
              <a:ext cx="1624019" cy="1147515"/>
              <a:chOff x="0" y="0"/>
              <a:chExt cx="2070437" cy="1462949"/>
            </a:xfrm>
          </p:grpSpPr>
          <p:sp>
            <p:nvSpPr>
              <p:cNvPr id="26641" name="等腰三角形 6"/>
              <p:cNvSpPr/>
              <p:nvPr/>
            </p:nvSpPr>
            <p:spPr bwMode="auto">
              <a:xfrm>
                <a:off x="10120" y="900432"/>
                <a:ext cx="597046" cy="562517"/>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p>
                <a:pPr eaLnBrk="1" hangingPunct="1">
                  <a:buFont typeface="Arial" panose="020B0604020202020204" pitchFamily="34" charset="0"/>
                  <a:buNone/>
                  <a:defRPr/>
                </a:pPr>
                <a:endParaRPr lang="zh-CN" altLang="en-US"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642" name="右箭头 5"/>
              <p:cNvSpPr/>
              <p:nvPr/>
            </p:nvSpPr>
            <p:spPr bwMode="auto">
              <a:xfrm>
                <a:off x="0" y="0"/>
                <a:ext cx="2070437" cy="1175620"/>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p>
                <a:pPr eaLnBrk="1" hangingPunct="1">
                  <a:buFont typeface="Arial" panose="020B0604020202020204" pitchFamily="34" charset="0"/>
                  <a:buNone/>
                  <a:defRPr/>
                </a:pPr>
                <a:endParaRPr lang="zh-CN" altLang="en-US"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20510" name="Freeform 6"/>
            <p:cNvSpPr>
              <a:spLocks noEditPoints="1"/>
            </p:cNvSpPr>
            <p:nvPr/>
          </p:nvSpPr>
          <p:spPr bwMode="auto">
            <a:xfrm>
              <a:off x="1055100" y="277244"/>
              <a:ext cx="282917" cy="367363"/>
            </a:xfrm>
            <a:custGeom>
              <a:avLst/>
              <a:gdLst>
                <a:gd name="T0" fmla="*/ 2147483646 w 251"/>
                <a:gd name="T1" fmla="*/ 2147483646 h 326"/>
                <a:gd name="T2" fmla="*/ 2147483646 w 251"/>
                <a:gd name="T3" fmla="*/ 2147483646 h 326"/>
                <a:gd name="T4" fmla="*/ 2147483646 w 251"/>
                <a:gd name="T5" fmla="*/ 2147483646 h 326"/>
                <a:gd name="T6" fmla="*/ 2147483646 w 251"/>
                <a:gd name="T7" fmla="*/ 2147483646 h 326"/>
                <a:gd name="T8" fmla="*/ 2147483646 w 251"/>
                <a:gd name="T9" fmla="*/ 2147483646 h 326"/>
                <a:gd name="T10" fmla="*/ 2147483646 w 251"/>
                <a:gd name="T11" fmla="*/ 2147483646 h 326"/>
                <a:gd name="T12" fmla="*/ 2147483646 w 251"/>
                <a:gd name="T13" fmla="*/ 2147483646 h 326"/>
                <a:gd name="T14" fmla="*/ 2147483646 w 251"/>
                <a:gd name="T15" fmla="*/ 2147483646 h 326"/>
                <a:gd name="T16" fmla="*/ 2147483646 w 251"/>
                <a:gd name="T17" fmla="*/ 2147483646 h 326"/>
                <a:gd name="T18" fmla="*/ 2147483646 w 251"/>
                <a:gd name="T19" fmla="*/ 2147483646 h 326"/>
                <a:gd name="T20" fmla="*/ 2147483646 w 251"/>
                <a:gd name="T21" fmla="*/ 2147483646 h 326"/>
                <a:gd name="T22" fmla="*/ 2147483646 w 251"/>
                <a:gd name="T23" fmla="*/ 2147483646 h 326"/>
                <a:gd name="T24" fmla="*/ 2147483646 w 251"/>
                <a:gd name="T25" fmla="*/ 2147483646 h 326"/>
                <a:gd name="T26" fmla="*/ 2147483646 w 251"/>
                <a:gd name="T27" fmla="*/ 2147483646 h 326"/>
                <a:gd name="T28" fmla="*/ 2147483646 w 251"/>
                <a:gd name="T29" fmla="*/ 2147483646 h 326"/>
                <a:gd name="T30" fmla="*/ 2147483646 w 251"/>
                <a:gd name="T31" fmla="*/ 2147483646 h 326"/>
                <a:gd name="T32" fmla="*/ 2147483646 w 251"/>
                <a:gd name="T33" fmla="*/ 2147483646 h 326"/>
                <a:gd name="T34" fmla="*/ 2147483646 w 251"/>
                <a:gd name="T35" fmla="*/ 2147483646 h 326"/>
                <a:gd name="T36" fmla="*/ 2147483646 w 251"/>
                <a:gd name="T37" fmla="*/ 2147483646 h 326"/>
                <a:gd name="T38" fmla="*/ 2147483646 w 251"/>
                <a:gd name="T39" fmla="*/ 2147483646 h 326"/>
                <a:gd name="T40" fmla="*/ 2147483646 w 251"/>
                <a:gd name="T41" fmla="*/ 2147483646 h 326"/>
                <a:gd name="T42" fmla="*/ 2147483646 w 251"/>
                <a:gd name="T43" fmla="*/ 2147483646 h 326"/>
                <a:gd name="T44" fmla="*/ 2147483646 w 251"/>
                <a:gd name="T45" fmla="*/ 2147483646 h 326"/>
                <a:gd name="T46" fmla="*/ 2147483646 w 251"/>
                <a:gd name="T47" fmla="*/ 2147483646 h 326"/>
                <a:gd name="T48" fmla="*/ 2147483646 w 251"/>
                <a:gd name="T49" fmla="*/ 2147483646 h 326"/>
                <a:gd name="T50" fmla="*/ 2147483646 w 251"/>
                <a:gd name="T51" fmla="*/ 2147483646 h 326"/>
                <a:gd name="T52" fmla="*/ 2147483646 w 251"/>
                <a:gd name="T53" fmla="*/ 2147483646 h 326"/>
                <a:gd name="T54" fmla="*/ 2147483646 w 251"/>
                <a:gd name="T55" fmla="*/ 2147483646 h 326"/>
                <a:gd name="T56" fmla="*/ 2147483646 w 251"/>
                <a:gd name="T57" fmla="*/ 2147483646 h 326"/>
                <a:gd name="T58" fmla="*/ 2147483646 w 251"/>
                <a:gd name="T59" fmla="*/ 2147483646 h 326"/>
                <a:gd name="T60" fmla="*/ 2147483646 w 251"/>
                <a:gd name="T61" fmla="*/ 2147483646 h 326"/>
                <a:gd name="T62" fmla="*/ 2147483646 w 251"/>
                <a:gd name="T63" fmla="*/ 2147483646 h 326"/>
                <a:gd name="T64" fmla="*/ 2147483646 w 251"/>
                <a:gd name="T65" fmla="*/ 2147483646 h 326"/>
                <a:gd name="T66" fmla="*/ 2147483646 w 251"/>
                <a:gd name="T67" fmla="*/ 2147483646 h 326"/>
                <a:gd name="T68" fmla="*/ 2147483646 w 251"/>
                <a:gd name="T69" fmla="*/ 2147483646 h 326"/>
                <a:gd name="T70" fmla="*/ 2147483646 w 251"/>
                <a:gd name="T71" fmla="*/ 2147483646 h 326"/>
                <a:gd name="T72" fmla="*/ 2147483646 w 251"/>
                <a:gd name="T73" fmla="*/ 2147483646 h 32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51" h="326">
                  <a:moveTo>
                    <a:pt x="45" y="298"/>
                  </a:moveTo>
                  <a:cubicBezTo>
                    <a:pt x="33" y="298"/>
                    <a:pt x="33" y="298"/>
                    <a:pt x="33" y="298"/>
                  </a:cubicBezTo>
                  <a:cubicBezTo>
                    <a:pt x="4" y="298"/>
                    <a:pt x="0" y="279"/>
                    <a:pt x="7" y="253"/>
                  </a:cubicBezTo>
                  <a:cubicBezTo>
                    <a:pt x="26" y="180"/>
                    <a:pt x="26" y="180"/>
                    <a:pt x="26" y="180"/>
                  </a:cubicBezTo>
                  <a:cubicBezTo>
                    <a:pt x="29" y="168"/>
                    <a:pt x="35" y="158"/>
                    <a:pt x="42" y="151"/>
                  </a:cubicBezTo>
                  <a:cubicBezTo>
                    <a:pt x="44" y="150"/>
                    <a:pt x="44" y="150"/>
                    <a:pt x="44" y="150"/>
                  </a:cubicBezTo>
                  <a:cubicBezTo>
                    <a:pt x="45" y="149"/>
                    <a:pt x="45" y="149"/>
                    <a:pt x="45" y="149"/>
                  </a:cubicBezTo>
                  <a:cubicBezTo>
                    <a:pt x="77" y="141"/>
                    <a:pt x="77" y="141"/>
                    <a:pt x="77" y="141"/>
                  </a:cubicBezTo>
                  <a:cubicBezTo>
                    <a:pt x="74" y="171"/>
                    <a:pt x="74" y="171"/>
                    <a:pt x="74" y="171"/>
                  </a:cubicBezTo>
                  <a:cubicBezTo>
                    <a:pt x="83" y="170"/>
                    <a:pt x="83" y="170"/>
                    <a:pt x="83" y="170"/>
                  </a:cubicBezTo>
                  <a:cubicBezTo>
                    <a:pt x="76" y="177"/>
                    <a:pt x="76" y="177"/>
                    <a:pt x="76" y="177"/>
                  </a:cubicBezTo>
                  <a:cubicBezTo>
                    <a:pt x="76" y="178"/>
                    <a:pt x="76" y="178"/>
                    <a:pt x="76" y="178"/>
                  </a:cubicBezTo>
                  <a:cubicBezTo>
                    <a:pt x="77" y="178"/>
                    <a:pt x="81" y="186"/>
                    <a:pt x="87" y="197"/>
                  </a:cubicBezTo>
                  <a:cubicBezTo>
                    <a:pt x="54" y="197"/>
                    <a:pt x="54" y="197"/>
                    <a:pt x="54" y="197"/>
                  </a:cubicBezTo>
                  <a:cubicBezTo>
                    <a:pt x="45" y="206"/>
                    <a:pt x="45" y="206"/>
                    <a:pt x="45" y="206"/>
                  </a:cubicBezTo>
                  <a:cubicBezTo>
                    <a:pt x="45" y="298"/>
                    <a:pt x="45" y="298"/>
                    <a:pt x="45" y="298"/>
                  </a:cubicBezTo>
                  <a:close/>
                  <a:moveTo>
                    <a:pt x="58" y="210"/>
                  </a:moveTo>
                  <a:cubicBezTo>
                    <a:pt x="58" y="297"/>
                    <a:pt x="58" y="297"/>
                    <a:pt x="58" y="297"/>
                  </a:cubicBezTo>
                  <a:cubicBezTo>
                    <a:pt x="198" y="297"/>
                    <a:pt x="198" y="297"/>
                    <a:pt x="198" y="297"/>
                  </a:cubicBezTo>
                  <a:cubicBezTo>
                    <a:pt x="198" y="210"/>
                    <a:pt x="198" y="210"/>
                    <a:pt x="198" y="210"/>
                  </a:cubicBezTo>
                  <a:cubicBezTo>
                    <a:pt x="58" y="210"/>
                    <a:pt x="58" y="210"/>
                    <a:pt x="58" y="210"/>
                  </a:cubicBezTo>
                  <a:close/>
                  <a:moveTo>
                    <a:pt x="82" y="92"/>
                  </a:moveTo>
                  <a:cubicBezTo>
                    <a:pt x="80" y="74"/>
                    <a:pt x="79" y="66"/>
                    <a:pt x="85" y="48"/>
                  </a:cubicBezTo>
                  <a:cubicBezTo>
                    <a:pt x="96" y="56"/>
                    <a:pt x="123" y="52"/>
                    <a:pt x="134" y="47"/>
                  </a:cubicBezTo>
                  <a:cubicBezTo>
                    <a:pt x="140" y="56"/>
                    <a:pt x="151" y="58"/>
                    <a:pt x="161" y="55"/>
                  </a:cubicBezTo>
                  <a:cubicBezTo>
                    <a:pt x="164" y="70"/>
                    <a:pt x="164" y="72"/>
                    <a:pt x="164" y="92"/>
                  </a:cubicBezTo>
                  <a:cubicBezTo>
                    <a:pt x="164" y="92"/>
                    <a:pt x="175" y="82"/>
                    <a:pt x="177" y="74"/>
                  </a:cubicBezTo>
                  <a:cubicBezTo>
                    <a:pt x="179" y="65"/>
                    <a:pt x="175" y="32"/>
                    <a:pt x="171" y="25"/>
                  </a:cubicBezTo>
                  <a:cubicBezTo>
                    <a:pt x="167" y="14"/>
                    <a:pt x="154" y="6"/>
                    <a:pt x="132" y="9"/>
                  </a:cubicBezTo>
                  <a:cubicBezTo>
                    <a:pt x="111" y="0"/>
                    <a:pt x="86" y="9"/>
                    <a:pt x="75" y="21"/>
                  </a:cubicBezTo>
                  <a:cubicBezTo>
                    <a:pt x="71" y="27"/>
                    <a:pt x="65" y="74"/>
                    <a:pt x="70" y="81"/>
                  </a:cubicBezTo>
                  <a:cubicBezTo>
                    <a:pt x="76" y="88"/>
                    <a:pt x="82" y="92"/>
                    <a:pt x="82" y="92"/>
                  </a:cubicBezTo>
                  <a:close/>
                  <a:moveTo>
                    <a:pt x="40" y="311"/>
                  </a:moveTo>
                  <a:cubicBezTo>
                    <a:pt x="215" y="311"/>
                    <a:pt x="215" y="311"/>
                    <a:pt x="215" y="311"/>
                  </a:cubicBezTo>
                  <a:cubicBezTo>
                    <a:pt x="205" y="326"/>
                    <a:pt x="205" y="326"/>
                    <a:pt x="205" y="326"/>
                  </a:cubicBezTo>
                  <a:cubicBezTo>
                    <a:pt x="49" y="326"/>
                    <a:pt x="49" y="326"/>
                    <a:pt x="49" y="326"/>
                  </a:cubicBezTo>
                  <a:cubicBezTo>
                    <a:pt x="40" y="311"/>
                    <a:pt x="40" y="311"/>
                    <a:pt x="40" y="311"/>
                  </a:cubicBezTo>
                  <a:close/>
                  <a:moveTo>
                    <a:pt x="225" y="180"/>
                  </a:moveTo>
                  <a:cubicBezTo>
                    <a:pt x="244" y="253"/>
                    <a:pt x="244" y="253"/>
                    <a:pt x="244" y="253"/>
                  </a:cubicBezTo>
                  <a:cubicBezTo>
                    <a:pt x="251" y="279"/>
                    <a:pt x="248" y="298"/>
                    <a:pt x="218" y="298"/>
                  </a:cubicBezTo>
                  <a:cubicBezTo>
                    <a:pt x="211" y="298"/>
                    <a:pt x="211" y="298"/>
                    <a:pt x="211" y="298"/>
                  </a:cubicBezTo>
                  <a:cubicBezTo>
                    <a:pt x="211" y="206"/>
                    <a:pt x="211" y="206"/>
                    <a:pt x="211" y="206"/>
                  </a:cubicBezTo>
                  <a:cubicBezTo>
                    <a:pt x="201" y="197"/>
                    <a:pt x="201" y="197"/>
                    <a:pt x="201" y="197"/>
                  </a:cubicBezTo>
                  <a:cubicBezTo>
                    <a:pt x="167" y="197"/>
                    <a:pt x="167" y="197"/>
                    <a:pt x="167" y="197"/>
                  </a:cubicBezTo>
                  <a:cubicBezTo>
                    <a:pt x="172" y="186"/>
                    <a:pt x="177" y="178"/>
                    <a:pt x="177" y="178"/>
                  </a:cubicBezTo>
                  <a:cubicBezTo>
                    <a:pt x="177" y="177"/>
                    <a:pt x="177" y="177"/>
                    <a:pt x="177" y="177"/>
                  </a:cubicBezTo>
                  <a:cubicBezTo>
                    <a:pt x="170" y="170"/>
                    <a:pt x="170" y="170"/>
                    <a:pt x="170" y="170"/>
                  </a:cubicBezTo>
                  <a:cubicBezTo>
                    <a:pt x="179" y="171"/>
                    <a:pt x="179" y="171"/>
                    <a:pt x="179" y="171"/>
                  </a:cubicBezTo>
                  <a:cubicBezTo>
                    <a:pt x="177" y="142"/>
                    <a:pt x="177" y="142"/>
                    <a:pt x="177" y="142"/>
                  </a:cubicBezTo>
                  <a:cubicBezTo>
                    <a:pt x="208" y="149"/>
                    <a:pt x="208" y="149"/>
                    <a:pt x="208" y="149"/>
                  </a:cubicBezTo>
                  <a:cubicBezTo>
                    <a:pt x="210" y="150"/>
                    <a:pt x="210" y="150"/>
                    <a:pt x="210" y="150"/>
                  </a:cubicBezTo>
                  <a:cubicBezTo>
                    <a:pt x="211" y="152"/>
                    <a:pt x="211" y="152"/>
                    <a:pt x="211" y="152"/>
                  </a:cubicBezTo>
                  <a:cubicBezTo>
                    <a:pt x="218" y="160"/>
                    <a:pt x="222" y="170"/>
                    <a:pt x="224" y="180"/>
                  </a:cubicBezTo>
                  <a:cubicBezTo>
                    <a:pt x="225" y="180"/>
                    <a:pt x="225" y="180"/>
                    <a:pt x="225" y="180"/>
                  </a:cubicBezTo>
                  <a:close/>
                  <a:moveTo>
                    <a:pt x="162" y="197"/>
                  </a:moveTo>
                  <a:cubicBezTo>
                    <a:pt x="167" y="188"/>
                    <a:pt x="171" y="181"/>
                    <a:pt x="172" y="178"/>
                  </a:cubicBezTo>
                  <a:cubicBezTo>
                    <a:pt x="163" y="168"/>
                    <a:pt x="163" y="168"/>
                    <a:pt x="163" y="168"/>
                  </a:cubicBezTo>
                  <a:cubicBezTo>
                    <a:pt x="164" y="165"/>
                    <a:pt x="164" y="165"/>
                    <a:pt x="164" y="165"/>
                  </a:cubicBezTo>
                  <a:cubicBezTo>
                    <a:pt x="175" y="166"/>
                    <a:pt x="175" y="166"/>
                    <a:pt x="175" y="166"/>
                  </a:cubicBezTo>
                  <a:cubicBezTo>
                    <a:pt x="174" y="141"/>
                    <a:pt x="174" y="141"/>
                    <a:pt x="174" y="141"/>
                  </a:cubicBezTo>
                  <a:cubicBezTo>
                    <a:pt x="164" y="138"/>
                    <a:pt x="164" y="138"/>
                    <a:pt x="164" y="138"/>
                  </a:cubicBezTo>
                  <a:cubicBezTo>
                    <a:pt x="155" y="145"/>
                    <a:pt x="155" y="145"/>
                    <a:pt x="155" y="145"/>
                  </a:cubicBezTo>
                  <a:cubicBezTo>
                    <a:pt x="133" y="197"/>
                    <a:pt x="133" y="197"/>
                    <a:pt x="133" y="197"/>
                  </a:cubicBezTo>
                  <a:cubicBezTo>
                    <a:pt x="162" y="197"/>
                    <a:pt x="162" y="197"/>
                    <a:pt x="162" y="197"/>
                  </a:cubicBezTo>
                  <a:close/>
                  <a:moveTo>
                    <a:pt x="79" y="141"/>
                  </a:moveTo>
                  <a:cubicBezTo>
                    <a:pt x="78" y="166"/>
                    <a:pt x="78" y="166"/>
                    <a:pt x="78" y="166"/>
                  </a:cubicBezTo>
                  <a:cubicBezTo>
                    <a:pt x="89" y="165"/>
                    <a:pt x="89" y="165"/>
                    <a:pt x="89" y="165"/>
                  </a:cubicBezTo>
                  <a:cubicBezTo>
                    <a:pt x="90" y="168"/>
                    <a:pt x="90" y="168"/>
                    <a:pt x="90" y="168"/>
                  </a:cubicBezTo>
                  <a:cubicBezTo>
                    <a:pt x="81" y="178"/>
                    <a:pt x="81" y="178"/>
                    <a:pt x="81" y="178"/>
                  </a:cubicBezTo>
                  <a:cubicBezTo>
                    <a:pt x="82" y="181"/>
                    <a:pt x="86" y="188"/>
                    <a:pt x="91" y="197"/>
                  </a:cubicBezTo>
                  <a:cubicBezTo>
                    <a:pt x="121" y="197"/>
                    <a:pt x="121" y="197"/>
                    <a:pt x="121" y="197"/>
                  </a:cubicBezTo>
                  <a:cubicBezTo>
                    <a:pt x="96" y="145"/>
                    <a:pt x="96" y="145"/>
                    <a:pt x="96" y="145"/>
                  </a:cubicBezTo>
                  <a:cubicBezTo>
                    <a:pt x="88" y="138"/>
                    <a:pt x="88" y="138"/>
                    <a:pt x="88" y="138"/>
                  </a:cubicBezTo>
                  <a:lnTo>
                    <a:pt x="79" y="141"/>
                  </a:lnTo>
                  <a:close/>
                </a:path>
              </a:pathLst>
            </a:custGeom>
            <a:solidFill>
              <a:schemeClr val="bg1"/>
            </a:solidFill>
            <a:ln w="9525">
              <a:noFill/>
              <a:round/>
            </a:ln>
          </p:spPr>
          <p:txBody>
            <a:bodyPr/>
            <a:p>
              <a:endParaRPr lang="zh-CN" altLang="en-US"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55" name="组合 13"/>
          <p:cNvGrpSpPr/>
          <p:nvPr/>
        </p:nvGrpSpPr>
        <p:grpSpPr bwMode="auto">
          <a:xfrm>
            <a:off x="6483232" y="1989667"/>
            <a:ext cx="1529877" cy="2165351"/>
            <a:chOff x="0" y="0"/>
            <a:chExt cx="1147515" cy="1624019"/>
          </a:xfrm>
        </p:grpSpPr>
        <p:grpSp>
          <p:nvGrpSpPr>
            <p:cNvPr id="56" name="组合 16"/>
            <p:cNvGrpSpPr/>
            <p:nvPr/>
          </p:nvGrpSpPr>
          <p:grpSpPr bwMode="auto">
            <a:xfrm rot="5400000">
              <a:off x="-238252" y="238252"/>
              <a:ext cx="1624019" cy="1147515"/>
              <a:chOff x="0" y="0"/>
              <a:chExt cx="2070437" cy="1462949"/>
            </a:xfrm>
          </p:grpSpPr>
          <p:sp>
            <p:nvSpPr>
              <p:cNvPr id="26646" name="等腰三角形 6"/>
              <p:cNvSpPr/>
              <p:nvPr/>
            </p:nvSpPr>
            <p:spPr bwMode="auto">
              <a:xfrm>
                <a:off x="10119" y="894362"/>
                <a:ext cx="597046" cy="562517"/>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solidFill>
                <a:schemeClr val="accent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p>
                <a:pPr eaLnBrk="1" hangingPunct="1">
                  <a:buFont typeface="Arial" panose="020B0604020202020204" pitchFamily="34" charset="0"/>
                  <a:buNone/>
                  <a:defRPr/>
                </a:pPr>
                <a:endParaRPr lang="zh-CN" altLang="en-US"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647" name="右箭头 5"/>
              <p:cNvSpPr/>
              <p:nvPr/>
            </p:nvSpPr>
            <p:spPr bwMode="auto">
              <a:xfrm>
                <a:off x="-1" y="1"/>
                <a:ext cx="2070437" cy="1175620"/>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p>
                <a:pPr eaLnBrk="1" hangingPunct="1">
                  <a:buFont typeface="Arial" panose="020B0604020202020204" pitchFamily="34" charset="0"/>
                  <a:buNone/>
                  <a:defRPr/>
                </a:pPr>
                <a:endParaRPr lang="zh-CN" altLang="en-US"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20506" name="Freeform 11"/>
            <p:cNvSpPr>
              <a:spLocks noEditPoints="1"/>
            </p:cNvSpPr>
            <p:nvPr/>
          </p:nvSpPr>
          <p:spPr bwMode="auto">
            <a:xfrm>
              <a:off x="511104" y="1045227"/>
              <a:ext cx="350967" cy="288563"/>
            </a:xfrm>
            <a:custGeom>
              <a:avLst/>
              <a:gdLst>
                <a:gd name="T0" fmla="*/ 2147483646 w 355"/>
                <a:gd name="T1" fmla="*/ 2147483646 h 292"/>
                <a:gd name="T2" fmla="*/ 2147483646 w 355"/>
                <a:gd name="T3" fmla="*/ 2147483646 h 292"/>
                <a:gd name="T4" fmla="*/ 0 w 355"/>
                <a:gd name="T5" fmla="*/ 2147483646 h 292"/>
                <a:gd name="T6" fmla="*/ 2147483646 w 355"/>
                <a:gd name="T7" fmla="*/ 2147483646 h 292"/>
                <a:gd name="T8" fmla="*/ 2147483646 w 355"/>
                <a:gd name="T9" fmla="*/ 2147483646 h 292"/>
                <a:gd name="T10" fmla="*/ 2147483646 w 355"/>
                <a:gd name="T11" fmla="*/ 2147483646 h 292"/>
                <a:gd name="T12" fmla="*/ 2147483646 w 355"/>
                <a:gd name="T13" fmla="*/ 2147483646 h 292"/>
                <a:gd name="T14" fmla="*/ 2147483646 w 355"/>
                <a:gd name="T15" fmla="*/ 2147483646 h 292"/>
                <a:gd name="T16" fmla="*/ 2147483646 w 355"/>
                <a:gd name="T17" fmla="*/ 2147483646 h 292"/>
                <a:gd name="T18" fmla="*/ 2147483646 w 355"/>
                <a:gd name="T19" fmla="*/ 2147483646 h 292"/>
                <a:gd name="T20" fmla="*/ 2147483646 w 355"/>
                <a:gd name="T21" fmla="*/ 2147483646 h 292"/>
                <a:gd name="T22" fmla="*/ 2147483646 w 355"/>
                <a:gd name="T23" fmla="*/ 2147483646 h 292"/>
                <a:gd name="T24" fmla="*/ 2147483646 w 355"/>
                <a:gd name="T25" fmla="*/ 2147483646 h 292"/>
                <a:gd name="T26" fmla="*/ 2147483646 w 355"/>
                <a:gd name="T27" fmla="*/ 2147483646 h 292"/>
                <a:gd name="T28" fmla="*/ 2147483646 w 355"/>
                <a:gd name="T29" fmla="*/ 2147483646 h 292"/>
                <a:gd name="T30" fmla="*/ 2147483646 w 355"/>
                <a:gd name="T31" fmla="*/ 2147483646 h 292"/>
                <a:gd name="T32" fmla="*/ 2147483646 w 355"/>
                <a:gd name="T33" fmla="*/ 2147483646 h 292"/>
                <a:gd name="T34" fmla="*/ 2147483646 w 355"/>
                <a:gd name="T35" fmla="*/ 2147483646 h 292"/>
                <a:gd name="T36" fmla="*/ 2147483646 w 355"/>
                <a:gd name="T37" fmla="*/ 2147483646 h 292"/>
                <a:gd name="T38" fmla="*/ 2147483646 w 355"/>
                <a:gd name="T39" fmla="*/ 2147483646 h 292"/>
                <a:gd name="T40" fmla="*/ 2147483646 w 355"/>
                <a:gd name="T41" fmla="*/ 2147483646 h 292"/>
                <a:gd name="T42" fmla="*/ 2147483646 w 355"/>
                <a:gd name="T43" fmla="*/ 2147483646 h 292"/>
                <a:gd name="T44" fmla="*/ 2147483646 w 355"/>
                <a:gd name="T45" fmla="*/ 2147483646 h 292"/>
                <a:gd name="T46" fmla="*/ 2147483646 w 355"/>
                <a:gd name="T47" fmla="*/ 2147483646 h 292"/>
                <a:gd name="T48" fmla="*/ 2147483646 w 355"/>
                <a:gd name="T49" fmla="*/ 2147483646 h 292"/>
                <a:gd name="T50" fmla="*/ 2147483646 w 355"/>
                <a:gd name="T51" fmla="*/ 2147483646 h 292"/>
                <a:gd name="T52" fmla="*/ 2147483646 w 355"/>
                <a:gd name="T53" fmla="*/ 2147483646 h 292"/>
                <a:gd name="T54" fmla="*/ 2147483646 w 355"/>
                <a:gd name="T55" fmla="*/ 2147483646 h 292"/>
                <a:gd name="T56" fmla="*/ 2147483646 w 355"/>
                <a:gd name="T57" fmla="*/ 2147483646 h 292"/>
                <a:gd name="T58" fmla="*/ 2147483646 w 355"/>
                <a:gd name="T59" fmla="*/ 2147483646 h 292"/>
                <a:gd name="T60" fmla="*/ 2147483646 w 355"/>
                <a:gd name="T61" fmla="*/ 2147483646 h 292"/>
                <a:gd name="T62" fmla="*/ 2147483646 w 355"/>
                <a:gd name="T63" fmla="*/ 2147483646 h 292"/>
                <a:gd name="T64" fmla="*/ 2147483646 w 355"/>
                <a:gd name="T65" fmla="*/ 2147483646 h 292"/>
                <a:gd name="T66" fmla="*/ 2147483646 w 355"/>
                <a:gd name="T67" fmla="*/ 2147483646 h 292"/>
                <a:gd name="T68" fmla="*/ 2147483646 w 355"/>
                <a:gd name="T69" fmla="*/ 2147483646 h 292"/>
                <a:gd name="T70" fmla="*/ 2147483646 w 355"/>
                <a:gd name="T71" fmla="*/ 2147483646 h 292"/>
                <a:gd name="T72" fmla="*/ 2147483646 w 355"/>
                <a:gd name="T73" fmla="*/ 2147483646 h 292"/>
                <a:gd name="T74" fmla="*/ 2147483646 w 355"/>
                <a:gd name="T75" fmla="*/ 2147483646 h 292"/>
                <a:gd name="T76" fmla="*/ 2147483646 w 355"/>
                <a:gd name="T77" fmla="*/ 2147483646 h 292"/>
                <a:gd name="T78" fmla="*/ 2147483646 w 355"/>
                <a:gd name="T79" fmla="*/ 2147483646 h 292"/>
                <a:gd name="T80" fmla="*/ 2147483646 w 355"/>
                <a:gd name="T81" fmla="*/ 2147483646 h 292"/>
                <a:gd name="T82" fmla="*/ 2147483646 w 355"/>
                <a:gd name="T83" fmla="*/ 2147483646 h 292"/>
                <a:gd name="T84" fmla="*/ 2147483646 w 355"/>
                <a:gd name="T85" fmla="*/ 2147483646 h 292"/>
                <a:gd name="T86" fmla="*/ 2147483646 w 355"/>
                <a:gd name="T87" fmla="*/ 2147483646 h 292"/>
                <a:gd name="T88" fmla="*/ 2147483646 w 355"/>
                <a:gd name="T89" fmla="*/ 2147483646 h 292"/>
                <a:gd name="T90" fmla="*/ 2147483646 w 355"/>
                <a:gd name="T91" fmla="*/ 2147483646 h 292"/>
                <a:gd name="T92" fmla="*/ 2147483646 w 355"/>
                <a:gd name="T93" fmla="*/ 2147483646 h 292"/>
                <a:gd name="T94" fmla="*/ 2147483646 w 355"/>
                <a:gd name="T95" fmla="*/ 2147483646 h 292"/>
                <a:gd name="T96" fmla="*/ 2147483646 w 355"/>
                <a:gd name="T97" fmla="*/ 2147483646 h 292"/>
                <a:gd name="T98" fmla="*/ 2147483646 w 355"/>
                <a:gd name="T99" fmla="*/ 2147483646 h 292"/>
                <a:gd name="T100" fmla="*/ 2147483646 w 355"/>
                <a:gd name="T101" fmla="*/ 2147483646 h 292"/>
                <a:gd name="T102" fmla="*/ 2147483646 w 355"/>
                <a:gd name="T103" fmla="*/ 2147483646 h 292"/>
                <a:gd name="T104" fmla="*/ 2147483646 w 355"/>
                <a:gd name="T105" fmla="*/ 2147483646 h 292"/>
                <a:gd name="T106" fmla="*/ 2147483646 w 355"/>
                <a:gd name="T107" fmla="*/ 2147483646 h 292"/>
                <a:gd name="T108" fmla="*/ 2147483646 w 355"/>
                <a:gd name="T109" fmla="*/ 2147483646 h 292"/>
                <a:gd name="T110" fmla="*/ 2147483646 w 355"/>
                <a:gd name="T111" fmla="*/ 2147483646 h 292"/>
                <a:gd name="T112" fmla="*/ 2147483646 w 355"/>
                <a:gd name="T113" fmla="*/ 2147483646 h 292"/>
                <a:gd name="T114" fmla="*/ 2147483646 w 355"/>
                <a:gd name="T115" fmla="*/ 2147483646 h 292"/>
                <a:gd name="T116" fmla="*/ 2147483646 w 355"/>
                <a:gd name="T117" fmla="*/ 2147483646 h 292"/>
                <a:gd name="T118" fmla="*/ 2147483646 w 355"/>
                <a:gd name="T119" fmla="*/ 2147483646 h 29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55" h="292">
                  <a:moveTo>
                    <a:pt x="165" y="123"/>
                  </a:moveTo>
                  <a:cubicBezTo>
                    <a:pt x="159" y="133"/>
                    <a:pt x="159" y="133"/>
                    <a:pt x="159" y="133"/>
                  </a:cubicBezTo>
                  <a:cubicBezTo>
                    <a:pt x="105" y="116"/>
                    <a:pt x="105" y="116"/>
                    <a:pt x="105" y="116"/>
                  </a:cubicBezTo>
                  <a:cubicBezTo>
                    <a:pt x="99" y="172"/>
                    <a:pt x="99" y="172"/>
                    <a:pt x="99" y="172"/>
                  </a:cubicBezTo>
                  <a:cubicBezTo>
                    <a:pt x="101" y="212"/>
                    <a:pt x="97" y="252"/>
                    <a:pt x="99" y="292"/>
                  </a:cubicBezTo>
                  <a:cubicBezTo>
                    <a:pt x="88" y="292"/>
                    <a:pt x="84" y="292"/>
                    <a:pt x="73" y="292"/>
                  </a:cubicBezTo>
                  <a:cubicBezTo>
                    <a:pt x="71" y="258"/>
                    <a:pt x="67" y="224"/>
                    <a:pt x="65" y="191"/>
                  </a:cubicBezTo>
                  <a:cubicBezTo>
                    <a:pt x="60" y="191"/>
                    <a:pt x="63" y="191"/>
                    <a:pt x="58" y="191"/>
                  </a:cubicBezTo>
                  <a:cubicBezTo>
                    <a:pt x="56" y="224"/>
                    <a:pt x="49" y="258"/>
                    <a:pt x="48" y="292"/>
                  </a:cubicBezTo>
                  <a:cubicBezTo>
                    <a:pt x="37" y="292"/>
                    <a:pt x="32" y="292"/>
                    <a:pt x="21" y="292"/>
                  </a:cubicBezTo>
                  <a:cubicBezTo>
                    <a:pt x="24" y="252"/>
                    <a:pt x="20" y="212"/>
                    <a:pt x="22" y="172"/>
                  </a:cubicBezTo>
                  <a:cubicBezTo>
                    <a:pt x="15" y="167"/>
                    <a:pt x="7" y="161"/>
                    <a:pt x="0" y="155"/>
                  </a:cubicBezTo>
                  <a:cubicBezTo>
                    <a:pt x="3" y="127"/>
                    <a:pt x="7" y="99"/>
                    <a:pt x="17" y="73"/>
                  </a:cubicBezTo>
                  <a:cubicBezTo>
                    <a:pt x="23" y="73"/>
                    <a:pt x="29" y="73"/>
                    <a:pt x="35" y="73"/>
                  </a:cubicBezTo>
                  <a:cubicBezTo>
                    <a:pt x="52" y="101"/>
                    <a:pt x="52" y="101"/>
                    <a:pt x="52" y="101"/>
                  </a:cubicBezTo>
                  <a:cubicBezTo>
                    <a:pt x="56" y="76"/>
                    <a:pt x="56" y="76"/>
                    <a:pt x="56" y="76"/>
                  </a:cubicBezTo>
                  <a:cubicBezTo>
                    <a:pt x="55" y="76"/>
                    <a:pt x="55" y="76"/>
                    <a:pt x="55" y="76"/>
                  </a:cubicBezTo>
                  <a:cubicBezTo>
                    <a:pt x="55" y="69"/>
                    <a:pt x="55" y="69"/>
                    <a:pt x="55" y="69"/>
                  </a:cubicBezTo>
                  <a:cubicBezTo>
                    <a:pt x="65" y="69"/>
                    <a:pt x="65" y="69"/>
                    <a:pt x="65" y="69"/>
                  </a:cubicBezTo>
                  <a:cubicBezTo>
                    <a:pt x="65" y="76"/>
                    <a:pt x="65" y="76"/>
                    <a:pt x="65" y="76"/>
                  </a:cubicBezTo>
                  <a:cubicBezTo>
                    <a:pt x="64" y="76"/>
                    <a:pt x="64" y="76"/>
                    <a:pt x="64" y="76"/>
                  </a:cubicBezTo>
                  <a:cubicBezTo>
                    <a:pt x="70" y="101"/>
                    <a:pt x="70" y="101"/>
                    <a:pt x="70" y="101"/>
                  </a:cubicBezTo>
                  <a:cubicBezTo>
                    <a:pt x="85" y="73"/>
                    <a:pt x="85" y="73"/>
                    <a:pt x="85" y="73"/>
                  </a:cubicBezTo>
                  <a:cubicBezTo>
                    <a:pt x="90" y="73"/>
                    <a:pt x="95" y="73"/>
                    <a:pt x="100" y="73"/>
                  </a:cubicBezTo>
                  <a:cubicBezTo>
                    <a:pt x="126" y="90"/>
                    <a:pt x="135" y="92"/>
                    <a:pt x="165" y="123"/>
                  </a:cubicBezTo>
                  <a:close/>
                  <a:moveTo>
                    <a:pt x="120" y="46"/>
                  </a:moveTo>
                  <a:cubicBezTo>
                    <a:pt x="120" y="80"/>
                    <a:pt x="120" y="80"/>
                    <a:pt x="120" y="80"/>
                  </a:cubicBezTo>
                  <a:cubicBezTo>
                    <a:pt x="134" y="80"/>
                    <a:pt x="134" y="80"/>
                    <a:pt x="134" y="80"/>
                  </a:cubicBezTo>
                  <a:cubicBezTo>
                    <a:pt x="134" y="87"/>
                    <a:pt x="134" y="87"/>
                    <a:pt x="134" y="87"/>
                  </a:cubicBezTo>
                  <a:cubicBezTo>
                    <a:pt x="151" y="100"/>
                    <a:pt x="151" y="100"/>
                    <a:pt x="151" y="100"/>
                  </a:cubicBezTo>
                  <a:cubicBezTo>
                    <a:pt x="151" y="80"/>
                    <a:pt x="151" y="80"/>
                    <a:pt x="151" y="80"/>
                  </a:cubicBezTo>
                  <a:cubicBezTo>
                    <a:pt x="321" y="80"/>
                    <a:pt x="321" y="80"/>
                    <a:pt x="321" y="80"/>
                  </a:cubicBezTo>
                  <a:cubicBezTo>
                    <a:pt x="321" y="196"/>
                    <a:pt x="321" y="196"/>
                    <a:pt x="321" y="196"/>
                  </a:cubicBezTo>
                  <a:cubicBezTo>
                    <a:pt x="151" y="196"/>
                    <a:pt x="151" y="196"/>
                    <a:pt x="151" y="196"/>
                  </a:cubicBezTo>
                  <a:cubicBezTo>
                    <a:pt x="151" y="137"/>
                    <a:pt x="151" y="137"/>
                    <a:pt x="151" y="137"/>
                  </a:cubicBezTo>
                  <a:cubicBezTo>
                    <a:pt x="134" y="132"/>
                    <a:pt x="134" y="132"/>
                    <a:pt x="134" y="132"/>
                  </a:cubicBezTo>
                  <a:cubicBezTo>
                    <a:pt x="134" y="205"/>
                    <a:pt x="134" y="205"/>
                    <a:pt x="134" y="205"/>
                  </a:cubicBezTo>
                  <a:cubicBezTo>
                    <a:pt x="134" y="214"/>
                    <a:pt x="134" y="214"/>
                    <a:pt x="134" y="214"/>
                  </a:cubicBezTo>
                  <a:cubicBezTo>
                    <a:pt x="142" y="214"/>
                    <a:pt x="142" y="214"/>
                    <a:pt x="142" y="214"/>
                  </a:cubicBezTo>
                  <a:cubicBezTo>
                    <a:pt x="330" y="214"/>
                    <a:pt x="330" y="214"/>
                    <a:pt x="330" y="214"/>
                  </a:cubicBezTo>
                  <a:cubicBezTo>
                    <a:pt x="338" y="214"/>
                    <a:pt x="338" y="214"/>
                    <a:pt x="338" y="214"/>
                  </a:cubicBezTo>
                  <a:cubicBezTo>
                    <a:pt x="338" y="205"/>
                    <a:pt x="338" y="205"/>
                    <a:pt x="338" y="205"/>
                  </a:cubicBezTo>
                  <a:cubicBezTo>
                    <a:pt x="338" y="80"/>
                    <a:pt x="338" y="80"/>
                    <a:pt x="338" y="80"/>
                  </a:cubicBezTo>
                  <a:cubicBezTo>
                    <a:pt x="355" y="80"/>
                    <a:pt x="355" y="80"/>
                    <a:pt x="355" y="80"/>
                  </a:cubicBezTo>
                  <a:cubicBezTo>
                    <a:pt x="355" y="46"/>
                    <a:pt x="355" y="46"/>
                    <a:pt x="355" y="46"/>
                  </a:cubicBezTo>
                  <a:cubicBezTo>
                    <a:pt x="120" y="46"/>
                    <a:pt x="120" y="46"/>
                    <a:pt x="120" y="46"/>
                  </a:cubicBezTo>
                  <a:close/>
                  <a:moveTo>
                    <a:pt x="234" y="180"/>
                  </a:moveTo>
                  <a:cubicBezTo>
                    <a:pt x="234" y="162"/>
                    <a:pt x="234" y="162"/>
                    <a:pt x="234" y="162"/>
                  </a:cubicBezTo>
                  <a:cubicBezTo>
                    <a:pt x="236" y="161"/>
                    <a:pt x="236" y="161"/>
                    <a:pt x="236" y="161"/>
                  </a:cubicBezTo>
                  <a:cubicBezTo>
                    <a:pt x="238" y="137"/>
                    <a:pt x="238" y="137"/>
                    <a:pt x="238" y="137"/>
                  </a:cubicBezTo>
                  <a:cubicBezTo>
                    <a:pt x="240" y="136"/>
                    <a:pt x="240" y="136"/>
                    <a:pt x="240" y="136"/>
                  </a:cubicBezTo>
                  <a:cubicBezTo>
                    <a:pt x="240" y="180"/>
                    <a:pt x="240" y="180"/>
                    <a:pt x="240" y="180"/>
                  </a:cubicBezTo>
                  <a:cubicBezTo>
                    <a:pt x="234" y="180"/>
                    <a:pt x="234" y="180"/>
                    <a:pt x="234" y="180"/>
                  </a:cubicBezTo>
                  <a:close/>
                  <a:moveTo>
                    <a:pt x="263" y="94"/>
                  </a:moveTo>
                  <a:cubicBezTo>
                    <a:pt x="244" y="94"/>
                    <a:pt x="244" y="94"/>
                    <a:pt x="244" y="94"/>
                  </a:cubicBezTo>
                  <a:cubicBezTo>
                    <a:pt x="226" y="95"/>
                    <a:pt x="226" y="95"/>
                    <a:pt x="226" y="95"/>
                  </a:cubicBezTo>
                  <a:cubicBezTo>
                    <a:pt x="232" y="105"/>
                    <a:pt x="232" y="105"/>
                    <a:pt x="232" y="105"/>
                  </a:cubicBezTo>
                  <a:cubicBezTo>
                    <a:pt x="225" y="110"/>
                    <a:pt x="225" y="110"/>
                    <a:pt x="225" y="110"/>
                  </a:cubicBezTo>
                  <a:cubicBezTo>
                    <a:pt x="223" y="111"/>
                    <a:pt x="223" y="111"/>
                    <a:pt x="223" y="111"/>
                  </a:cubicBezTo>
                  <a:cubicBezTo>
                    <a:pt x="223" y="114"/>
                    <a:pt x="223" y="114"/>
                    <a:pt x="223" y="114"/>
                  </a:cubicBezTo>
                  <a:cubicBezTo>
                    <a:pt x="221" y="143"/>
                    <a:pt x="221" y="143"/>
                    <a:pt x="221" y="143"/>
                  </a:cubicBezTo>
                  <a:cubicBezTo>
                    <a:pt x="205" y="128"/>
                    <a:pt x="205" y="128"/>
                    <a:pt x="205" y="128"/>
                  </a:cubicBezTo>
                  <a:cubicBezTo>
                    <a:pt x="199" y="122"/>
                    <a:pt x="199" y="122"/>
                    <a:pt x="199" y="122"/>
                  </a:cubicBezTo>
                  <a:cubicBezTo>
                    <a:pt x="195" y="130"/>
                    <a:pt x="195" y="130"/>
                    <a:pt x="195" y="130"/>
                  </a:cubicBezTo>
                  <a:cubicBezTo>
                    <a:pt x="186" y="149"/>
                    <a:pt x="186" y="149"/>
                    <a:pt x="186" y="149"/>
                  </a:cubicBezTo>
                  <a:cubicBezTo>
                    <a:pt x="183" y="145"/>
                    <a:pt x="183" y="145"/>
                    <a:pt x="183" y="145"/>
                  </a:cubicBezTo>
                  <a:cubicBezTo>
                    <a:pt x="180" y="141"/>
                    <a:pt x="180" y="141"/>
                    <a:pt x="180" y="141"/>
                  </a:cubicBezTo>
                  <a:cubicBezTo>
                    <a:pt x="176" y="142"/>
                    <a:pt x="176" y="142"/>
                    <a:pt x="176" y="142"/>
                  </a:cubicBezTo>
                  <a:cubicBezTo>
                    <a:pt x="157" y="148"/>
                    <a:pt x="157" y="148"/>
                    <a:pt x="157" y="148"/>
                  </a:cubicBezTo>
                  <a:cubicBezTo>
                    <a:pt x="160" y="159"/>
                    <a:pt x="160" y="159"/>
                    <a:pt x="160" y="159"/>
                  </a:cubicBezTo>
                  <a:cubicBezTo>
                    <a:pt x="175" y="155"/>
                    <a:pt x="175" y="155"/>
                    <a:pt x="175" y="155"/>
                  </a:cubicBezTo>
                  <a:cubicBezTo>
                    <a:pt x="182" y="165"/>
                    <a:pt x="182" y="165"/>
                    <a:pt x="182" y="165"/>
                  </a:cubicBezTo>
                  <a:cubicBezTo>
                    <a:pt x="192" y="164"/>
                    <a:pt x="192" y="164"/>
                    <a:pt x="192" y="164"/>
                  </a:cubicBezTo>
                  <a:cubicBezTo>
                    <a:pt x="203" y="142"/>
                    <a:pt x="203" y="142"/>
                    <a:pt x="203" y="142"/>
                  </a:cubicBezTo>
                  <a:cubicBezTo>
                    <a:pt x="222" y="160"/>
                    <a:pt x="222" y="160"/>
                    <a:pt x="222" y="160"/>
                  </a:cubicBezTo>
                  <a:cubicBezTo>
                    <a:pt x="232" y="156"/>
                    <a:pt x="232" y="156"/>
                    <a:pt x="232" y="156"/>
                  </a:cubicBezTo>
                  <a:cubicBezTo>
                    <a:pt x="234" y="118"/>
                    <a:pt x="234" y="118"/>
                    <a:pt x="234" y="118"/>
                  </a:cubicBezTo>
                  <a:cubicBezTo>
                    <a:pt x="239" y="115"/>
                    <a:pt x="239" y="115"/>
                    <a:pt x="239" y="115"/>
                  </a:cubicBezTo>
                  <a:cubicBezTo>
                    <a:pt x="246" y="126"/>
                    <a:pt x="246" y="126"/>
                    <a:pt x="246" y="126"/>
                  </a:cubicBezTo>
                  <a:cubicBezTo>
                    <a:pt x="254" y="110"/>
                    <a:pt x="254" y="110"/>
                    <a:pt x="254" y="110"/>
                  </a:cubicBezTo>
                  <a:cubicBezTo>
                    <a:pt x="263" y="94"/>
                    <a:pt x="263" y="94"/>
                    <a:pt x="263" y="94"/>
                  </a:cubicBezTo>
                  <a:close/>
                  <a:moveTo>
                    <a:pt x="178" y="180"/>
                  </a:moveTo>
                  <a:cubicBezTo>
                    <a:pt x="178" y="171"/>
                    <a:pt x="178" y="171"/>
                    <a:pt x="178" y="171"/>
                  </a:cubicBezTo>
                  <a:cubicBezTo>
                    <a:pt x="179" y="172"/>
                    <a:pt x="179" y="172"/>
                    <a:pt x="179" y="172"/>
                  </a:cubicBezTo>
                  <a:cubicBezTo>
                    <a:pt x="184" y="172"/>
                    <a:pt x="184" y="172"/>
                    <a:pt x="184" y="172"/>
                  </a:cubicBezTo>
                  <a:cubicBezTo>
                    <a:pt x="184" y="180"/>
                    <a:pt x="184" y="180"/>
                    <a:pt x="184" y="180"/>
                  </a:cubicBezTo>
                  <a:cubicBezTo>
                    <a:pt x="182" y="180"/>
                    <a:pt x="180" y="180"/>
                    <a:pt x="178" y="180"/>
                  </a:cubicBezTo>
                  <a:close/>
                  <a:moveTo>
                    <a:pt x="167" y="180"/>
                  </a:moveTo>
                  <a:cubicBezTo>
                    <a:pt x="167" y="165"/>
                    <a:pt x="167" y="165"/>
                    <a:pt x="167" y="165"/>
                  </a:cubicBezTo>
                  <a:cubicBezTo>
                    <a:pt x="173" y="163"/>
                    <a:pt x="173" y="163"/>
                    <a:pt x="173" y="163"/>
                  </a:cubicBezTo>
                  <a:cubicBezTo>
                    <a:pt x="173" y="163"/>
                    <a:pt x="173" y="163"/>
                    <a:pt x="173" y="163"/>
                  </a:cubicBezTo>
                  <a:cubicBezTo>
                    <a:pt x="173" y="180"/>
                    <a:pt x="173" y="180"/>
                    <a:pt x="173" y="180"/>
                  </a:cubicBezTo>
                  <a:cubicBezTo>
                    <a:pt x="167" y="180"/>
                    <a:pt x="167" y="180"/>
                    <a:pt x="167" y="180"/>
                  </a:cubicBezTo>
                  <a:close/>
                  <a:moveTo>
                    <a:pt x="189" y="180"/>
                  </a:moveTo>
                  <a:cubicBezTo>
                    <a:pt x="189" y="172"/>
                    <a:pt x="189" y="172"/>
                    <a:pt x="189" y="172"/>
                  </a:cubicBezTo>
                  <a:cubicBezTo>
                    <a:pt x="195" y="171"/>
                    <a:pt x="195" y="171"/>
                    <a:pt x="195" y="171"/>
                  </a:cubicBezTo>
                  <a:cubicBezTo>
                    <a:pt x="196" y="171"/>
                    <a:pt x="196" y="171"/>
                    <a:pt x="196" y="171"/>
                  </a:cubicBezTo>
                  <a:cubicBezTo>
                    <a:pt x="196" y="180"/>
                    <a:pt x="196" y="180"/>
                    <a:pt x="196" y="180"/>
                  </a:cubicBezTo>
                  <a:cubicBezTo>
                    <a:pt x="193" y="180"/>
                    <a:pt x="191" y="180"/>
                    <a:pt x="189" y="180"/>
                  </a:cubicBezTo>
                  <a:close/>
                  <a:moveTo>
                    <a:pt x="200" y="180"/>
                  </a:moveTo>
                  <a:cubicBezTo>
                    <a:pt x="200" y="160"/>
                    <a:pt x="200" y="160"/>
                    <a:pt x="200" y="160"/>
                  </a:cubicBezTo>
                  <a:cubicBezTo>
                    <a:pt x="204" y="152"/>
                    <a:pt x="204" y="152"/>
                    <a:pt x="204" y="152"/>
                  </a:cubicBezTo>
                  <a:cubicBezTo>
                    <a:pt x="207" y="155"/>
                    <a:pt x="207" y="155"/>
                    <a:pt x="207" y="155"/>
                  </a:cubicBezTo>
                  <a:cubicBezTo>
                    <a:pt x="207" y="180"/>
                    <a:pt x="207" y="180"/>
                    <a:pt x="207" y="180"/>
                  </a:cubicBezTo>
                  <a:cubicBezTo>
                    <a:pt x="205" y="180"/>
                    <a:pt x="203" y="180"/>
                    <a:pt x="200" y="180"/>
                  </a:cubicBezTo>
                  <a:close/>
                  <a:moveTo>
                    <a:pt x="212" y="180"/>
                  </a:moveTo>
                  <a:cubicBezTo>
                    <a:pt x="212" y="159"/>
                    <a:pt x="212" y="159"/>
                    <a:pt x="212" y="159"/>
                  </a:cubicBezTo>
                  <a:cubicBezTo>
                    <a:pt x="218" y="165"/>
                    <a:pt x="218" y="165"/>
                    <a:pt x="218" y="165"/>
                  </a:cubicBezTo>
                  <a:cubicBezTo>
                    <a:pt x="218" y="180"/>
                    <a:pt x="218" y="180"/>
                    <a:pt x="218" y="180"/>
                  </a:cubicBezTo>
                  <a:cubicBezTo>
                    <a:pt x="216" y="180"/>
                    <a:pt x="214" y="180"/>
                    <a:pt x="212" y="180"/>
                  </a:cubicBezTo>
                  <a:close/>
                  <a:moveTo>
                    <a:pt x="223" y="180"/>
                  </a:moveTo>
                  <a:cubicBezTo>
                    <a:pt x="223" y="167"/>
                    <a:pt x="223" y="167"/>
                    <a:pt x="223" y="167"/>
                  </a:cubicBezTo>
                  <a:cubicBezTo>
                    <a:pt x="229" y="164"/>
                    <a:pt x="229" y="164"/>
                    <a:pt x="229" y="164"/>
                  </a:cubicBezTo>
                  <a:cubicBezTo>
                    <a:pt x="229" y="180"/>
                    <a:pt x="229" y="180"/>
                    <a:pt x="229" y="180"/>
                  </a:cubicBezTo>
                  <a:cubicBezTo>
                    <a:pt x="227" y="180"/>
                    <a:pt x="225" y="180"/>
                    <a:pt x="223" y="180"/>
                  </a:cubicBezTo>
                  <a:close/>
                  <a:moveTo>
                    <a:pt x="285" y="123"/>
                  </a:moveTo>
                  <a:cubicBezTo>
                    <a:pt x="293" y="123"/>
                    <a:pt x="301" y="126"/>
                    <a:pt x="306" y="131"/>
                  </a:cubicBezTo>
                  <a:cubicBezTo>
                    <a:pt x="311" y="137"/>
                    <a:pt x="314" y="144"/>
                    <a:pt x="314" y="152"/>
                  </a:cubicBezTo>
                  <a:cubicBezTo>
                    <a:pt x="314" y="156"/>
                    <a:pt x="314" y="159"/>
                    <a:pt x="313" y="162"/>
                  </a:cubicBezTo>
                  <a:cubicBezTo>
                    <a:pt x="313" y="162"/>
                    <a:pt x="313" y="162"/>
                    <a:pt x="313" y="162"/>
                  </a:cubicBezTo>
                  <a:cubicBezTo>
                    <a:pt x="313" y="162"/>
                    <a:pt x="313" y="162"/>
                    <a:pt x="313" y="162"/>
                  </a:cubicBezTo>
                  <a:cubicBezTo>
                    <a:pt x="313" y="162"/>
                    <a:pt x="313" y="162"/>
                    <a:pt x="313" y="162"/>
                  </a:cubicBezTo>
                  <a:cubicBezTo>
                    <a:pt x="311" y="166"/>
                    <a:pt x="309" y="170"/>
                    <a:pt x="306" y="173"/>
                  </a:cubicBezTo>
                  <a:cubicBezTo>
                    <a:pt x="301" y="178"/>
                    <a:pt x="293" y="181"/>
                    <a:pt x="285" y="181"/>
                  </a:cubicBezTo>
                  <a:cubicBezTo>
                    <a:pt x="277" y="181"/>
                    <a:pt x="270" y="178"/>
                    <a:pt x="265" y="173"/>
                  </a:cubicBezTo>
                  <a:cubicBezTo>
                    <a:pt x="259" y="167"/>
                    <a:pt x="256" y="160"/>
                    <a:pt x="256" y="152"/>
                  </a:cubicBezTo>
                  <a:cubicBezTo>
                    <a:pt x="256" y="151"/>
                    <a:pt x="256" y="151"/>
                    <a:pt x="256" y="150"/>
                  </a:cubicBezTo>
                  <a:cubicBezTo>
                    <a:pt x="256" y="149"/>
                    <a:pt x="256" y="149"/>
                    <a:pt x="256" y="148"/>
                  </a:cubicBezTo>
                  <a:cubicBezTo>
                    <a:pt x="257" y="145"/>
                    <a:pt x="257" y="145"/>
                    <a:pt x="257" y="145"/>
                  </a:cubicBezTo>
                  <a:cubicBezTo>
                    <a:pt x="259" y="146"/>
                    <a:pt x="259" y="146"/>
                    <a:pt x="259" y="146"/>
                  </a:cubicBezTo>
                  <a:cubicBezTo>
                    <a:pt x="268" y="147"/>
                    <a:pt x="277" y="148"/>
                    <a:pt x="282" y="149"/>
                  </a:cubicBezTo>
                  <a:cubicBezTo>
                    <a:pt x="280" y="126"/>
                    <a:pt x="280" y="126"/>
                    <a:pt x="280" y="126"/>
                  </a:cubicBezTo>
                  <a:cubicBezTo>
                    <a:pt x="280" y="123"/>
                    <a:pt x="280" y="123"/>
                    <a:pt x="280" y="123"/>
                  </a:cubicBezTo>
                  <a:cubicBezTo>
                    <a:pt x="283" y="123"/>
                    <a:pt x="283" y="123"/>
                    <a:pt x="283" y="123"/>
                  </a:cubicBezTo>
                  <a:cubicBezTo>
                    <a:pt x="283" y="123"/>
                    <a:pt x="283" y="123"/>
                    <a:pt x="284" y="123"/>
                  </a:cubicBezTo>
                  <a:cubicBezTo>
                    <a:pt x="284" y="123"/>
                    <a:pt x="284" y="123"/>
                    <a:pt x="284" y="123"/>
                  </a:cubicBezTo>
                  <a:cubicBezTo>
                    <a:pt x="284" y="123"/>
                    <a:pt x="285" y="123"/>
                    <a:pt x="285" y="123"/>
                  </a:cubicBezTo>
                  <a:close/>
                  <a:moveTo>
                    <a:pt x="281" y="175"/>
                  </a:moveTo>
                  <a:cubicBezTo>
                    <a:pt x="279" y="175"/>
                    <a:pt x="278" y="175"/>
                    <a:pt x="277" y="174"/>
                  </a:cubicBezTo>
                  <a:cubicBezTo>
                    <a:pt x="306" y="162"/>
                    <a:pt x="306" y="162"/>
                    <a:pt x="306" y="162"/>
                  </a:cubicBezTo>
                  <a:cubicBezTo>
                    <a:pt x="306" y="164"/>
                    <a:pt x="305" y="165"/>
                    <a:pt x="305" y="165"/>
                  </a:cubicBezTo>
                  <a:cubicBezTo>
                    <a:pt x="281" y="175"/>
                    <a:pt x="281" y="175"/>
                    <a:pt x="281" y="175"/>
                  </a:cubicBezTo>
                  <a:close/>
                  <a:moveTo>
                    <a:pt x="302" y="169"/>
                  </a:moveTo>
                  <a:cubicBezTo>
                    <a:pt x="297" y="173"/>
                    <a:pt x="292" y="176"/>
                    <a:pt x="285" y="176"/>
                  </a:cubicBezTo>
                  <a:cubicBezTo>
                    <a:pt x="302" y="169"/>
                    <a:pt x="302" y="169"/>
                    <a:pt x="302" y="169"/>
                  </a:cubicBezTo>
                  <a:close/>
                  <a:moveTo>
                    <a:pt x="286" y="135"/>
                  </a:moveTo>
                  <a:cubicBezTo>
                    <a:pt x="286" y="133"/>
                    <a:pt x="286" y="133"/>
                    <a:pt x="286" y="133"/>
                  </a:cubicBezTo>
                  <a:cubicBezTo>
                    <a:pt x="294" y="130"/>
                    <a:pt x="294" y="130"/>
                    <a:pt x="294" y="130"/>
                  </a:cubicBezTo>
                  <a:cubicBezTo>
                    <a:pt x="295" y="130"/>
                    <a:pt x="296" y="131"/>
                    <a:pt x="297" y="131"/>
                  </a:cubicBezTo>
                  <a:cubicBezTo>
                    <a:pt x="286" y="135"/>
                    <a:pt x="286" y="135"/>
                    <a:pt x="286" y="135"/>
                  </a:cubicBezTo>
                  <a:close/>
                  <a:moveTo>
                    <a:pt x="299" y="133"/>
                  </a:moveTo>
                  <a:cubicBezTo>
                    <a:pt x="300" y="133"/>
                    <a:pt x="300" y="134"/>
                    <a:pt x="301" y="134"/>
                  </a:cubicBezTo>
                  <a:cubicBezTo>
                    <a:pt x="287" y="140"/>
                    <a:pt x="287" y="140"/>
                    <a:pt x="287" y="140"/>
                  </a:cubicBezTo>
                  <a:cubicBezTo>
                    <a:pt x="287" y="138"/>
                    <a:pt x="287" y="138"/>
                    <a:pt x="287" y="138"/>
                  </a:cubicBezTo>
                  <a:cubicBezTo>
                    <a:pt x="299" y="133"/>
                    <a:pt x="299" y="133"/>
                    <a:pt x="299" y="133"/>
                  </a:cubicBezTo>
                  <a:close/>
                  <a:moveTo>
                    <a:pt x="274" y="173"/>
                  </a:moveTo>
                  <a:cubicBezTo>
                    <a:pt x="274" y="173"/>
                    <a:pt x="273" y="172"/>
                    <a:pt x="272" y="172"/>
                  </a:cubicBezTo>
                  <a:cubicBezTo>
                    <a:pt x="308" y="157"/>
                    <a:pt x="308" y="157"/>
                    <a:pt x="308" y="157"/>
                  </a:cubicBezTo>
                  <a:cubicBezTo>
                    <a:pt x="308" y="158"/>
                    <a:pt x="308" y="159"/>
                    <a:pt x="308" y="160"/>
                  </a:cubicBezTo>
                  <a:cubicBezTo>
                    <a:pt x="274" y="173"/>
                    <a:pt x="274" y="173"/>
                    <a:pt x="274" y="173"/>
                  </a:cubicBezTo>
                  <a:close/>
                  <a:moveTo>
                    <a:pt x="270" y="170"/>
                  </a:moveTo>
                  <a:cubicBezTo>
                    <a:pt x="269" y="170"/>
                    <a:pt x="269" y="169"/>
                    <a:pt x="268" y="169"/>
                  </a:cubicBezTo>
                  <a:cubicBezTo>
                    <a:pt x="268" y="169"/>
                    <a:pt x="268" y="169"/>
                    <a:pt x="268" y="169"/>
                  </a:cubicBezTo>
                  <a:cubicBezTo>
                    <a:pt x="309" y="152"/>
                    <a:pt x="309" y="152"/>
                    <a:pt x="309" y="152"/>
                  </a:cubicBezTo>
                  <a:cubicBezTo>
                    <a:pt x="309" y="153"/>
                    <a:pt x="309" y="154"/>
                    <a:pt x="309" y="154"/>
                  </a:cubicBezTo>
                  <a:cubicBezTo>
                    <a:pt x="270" y="170"/>
                    <a:pt x="270" y="170"/>
                    <a:pt x="270" y="170"/>
                  </a:cubicBezTo>
                  <a:close/>
                  <a:moveTo>
                    <a:pt x="267" y="167"/>
                  </a:moveTo>
                  <a:cubicBezTo>
                    <a:pt x="266" y="166"/>
                    <a:pt x="266" y="166"/>
                    <a:pt x="265" y="165"/>
                  </a:cubicBezTo>
                  <a:cubicBezTo>
                    <a:pt x="308" y="148"/>
                    <a:pt x="308" y="148"/>
                    <a:pt x="308" y="148"/>
                  </a:cubicBezTo>
                  <a:cubicBezTo>
                    <a:pt x="309" y="148"/>
                    <a:pt x="309" y="149"/>
                    <a:pt x="309" y="150"/>
                  </a:cubicBezTo>
                  <a:cubicBezTo>
                    <a:pt x="267" y="167"/>
                    <a:pt x="267" y="167"/>
                    <a:pt x="267" y="167"/>
                  </a:cubicBezTo>
                  <a:close/>
                  <a:moveTo>
                    <a:pt x="264" y="163"/>
                  </a:moveTo>
                  <a:cubicBezTo>
                    <a:pt x="264" y="162"/>
                    <a:pt x="264" y="162"/>
                    <a:pt x="263" y="161"/>
                  </a:cubicBezTo>
                  <a:cubicBezTo>
                    <a:pt x="281" y="154"/>
                    <a:pt x="281" y="154"/>
                    <a:pt x="281" y="154"/>
                  </a:cubicBezTo>
                  <a:cubicBezTo>
                    <a:pt x="283" y="155"/>
                    <a:pt x="285" y="155"/>
                    <a:pt x="285" y="155"/>
                  </a:cubicBezTo>
                  <a:cubicBezTo>
                    <a:pt x="264" y="163"/>
                    <a:pt x="264" y="163"/>
                    <a:pt x="264" y="163"/>
                  </a:cubicBezTo>
                  <a:close/>
                  <a:moveTo>
                    <a:pt x="285" y="155"/>
                  </a:moveTo>
                  <a:cubicBezTo>
                    <a:pt x="288" y="152"/>
                    <a:pt x="288" y="152"/>
                    <a:pt x="288" y="152"/>
                  </a:cubicBezTo>
                  <a:cubicBezTo>
                    <a:pt x="288" y="151"/>
                    <a:pt x="288" y="151"/>
                    <a:pt x="288" y="151"/>
                  </a:cubicBezTo>
                  <a:cubicBezTo>
                    <a:pt x="307" y="143"/>
                    <a:pt x="307" y="143"/>
                    <a:pt x="307" y="143"/>
                  </a:cubicBezTo>
                  <a:cubicBezTo>
                    <a:pt x="308" y="144"/>
                    <a:pt x="308" y="145"/>
                    <a:pt x="308" y="145"/>
                  </a:cubicBezTo>
                  <a:cubicBezTo>
                    <a:pt x="285" y="155"/>
                    <a:pt x="285" y="155"/>
                    <a:pt x="285" y="155"/>
                  </a:cubicBezTo>
                  <a:close/>
                  <a:moveTo>
                    <a:pt x="263" y="159"/>
                  </a:moveTo>
                  <a:cubicBezTo>
                    <a:pt x="262" y="158"/>
                    <a:pt x="262" y="158"/>
                    <a:pt x="262" y="157"/>
                  </a:cubicBezTo>
                  <a:cubicBezTo>
                    <a:pt x="272" y="153"/>
                    <a:pt x="272" y="153"/>
                    <a:pt x="272" y="153"/>
                  </a:cubicBezTo>
                  <a:cubicBezTo>
                    <a:pt x="273" y="153"/>
                    <a:pt x="275" y="153"/>
                    <a:pt x="276" y="154"/>
                  </a:cubicBezTo>
                  <a:cubicBezTo>
                    <a:pt x="263" y="159"/>
                    <a:pt x="263" y="159"/>
                    <a:pt x="263" y="159"/>
                  </a:cubicBezTo>
                  <a:close/>
                  <a:moveTo>
                    <a:pt x="288" y="149"/>
                  </a:moveTo>
                  <a:cubicBezTo>
                    <a:pt x="288" y="147"/>
                    <a:pt x="288" y="147"/>
                    <a:pt x="288" y="147"/>
                  </a:cubicBezTo>
                  <a:cubicBezTo>
                    <a:pt x="305" y="140"/>
                    <a:pt x="305" y="140"/>
                    <a:pt x="305" y="140"/>
                  </a:cubicBezTo>
                  <a:cubicBezTo>
                    <a:pt x="306" y="140"/>
                    <a:pt x="306" y="141"/>
                    <a:pt x="306" y="141"/>
                  </a:cubicBezTo>
                  <a:cubicBezTo>
                    <a:pt x="288" y="149"/>
                    <a:pt x="288" y="149"/>
                    <a:pt x="288" y="149"/>
                  </a:cubicBezTo>
                  <a:close/>
                  <a:moveTo>
                    <a:pt x="262" y="155"/>
                  </a:moveTo>
                  <a:cubicBezTo>
                    <a:pt x="262" y="154"/>
                    <a:pt x="262" y="153"/>
                    <a:pt x="262" y="153"/>
                  </a:cubicBezTo>
                  <a:cubicBezTo>
                    <a:pt x="263" y="152"/>
                    <a:pt x="263" y="152"/>
                    <a:pt x="263" y="152"/>
                  </a:cubicBezTo>
                  <a:cubicBezTo>
                    <a:pt x="265" y="152"/>
                    <a:pt x="266" y="152"/>
                    <a:pt x="267" y="152"/>
                  </a:cubicBezTo>
                  <a:cubicBezTo>
                    <a:pt x="262" y="155"/>
                    <a:pt x="262" y="155"/>
                    <a:pt x="262" y="155"/>
                  </a:cubicBezTo>
                  <a:close/>
                  <a:moveTo>
                    <a:pt x="287" y="144"/>
                  </a:moveTo>
                  <a:cubicBezTo>
                    <a:pt x="287" y="142"/>
                    <a:pt x="287" y="142"/>
                    <a:pt x="287" y="142"/>
                  </a:cubicBezTo>
                  <a:cubicBezTo>
                    <a:pt x="303" y="136"/>
                    <a:pt x="303" y="136"/>
                    <a:pt x="303" y="136"/>
                  </a:cubicBezTo>
                  <a:cubicBezTo>
                    <a:pt x="303" y="136"/>
                    <a:pt x="304" y="137"/>
                    <a:pt x="304" y="138"/>
                  </a:cubicBezTo>
                  <a:cubicBezTo>
                    <a:pt x="287" y="144"/>
                    <a:pt x="287" y="144"/>
                    <a:pt x="287" y="144"/>
                  </a:cubicBezTo>
                  <a:close/>
                  <a:moveTo>
                    <a:pt x="286" y="131"/>
                  </a:moveTo>
                  <a:cubicBezTo>
                    <a:pt x="286" y="128"/>
                    <a:pt x="286" y="128"/>
                    <a:pt x="286" y="128"/>
                  </a:cubicBezTo>
                  <a:cubicBezTo>
                    <a:pt x="287" y="128"/>
                    <a:pt x="289" y="129"/>
                    <a:pt x="291" y="129"/>
                  </a:cubicBezTo>
                  <a:cubicBezTo>
                    <a:pt x="286" y="131"/>
                    <a:pt x="286" y="131"/>
                    <a:pt x="286" y="131"/>
                  </a:cubicBezTo>
                  <a:close/>
                  <a:moveTo>
                    <a:pt x="251" y="137"/>
                  </a:moveTo>
                  <a:cubicBezTo>
                    <a:pt x="252" y="132"/>
                    <a:pt x="255" y="127"/>
                    <a:pt x="258" y="123"/>
                  </a:cubicBezTo>
                  <a:cubicBezTo>
                    <a:pt x="262" y="119"/>
                    <a:pt x="267" y="117"/>
                    <a:pt x="273" y="116"/>
                  </a:cubicBezTo>
                  <a:cubicBezTo>
                    <a:pt x="276" y="116"/>
                    <a:pt x="276" y="116"/>
                    <a:pt x="276" y="116"/>
                  </a:cubicBezTo>
                  <a:cubicBezTo>
                    <a:pt x="276" y="119"/>
                    <a:pt x="276" y="119"/>
                    <a:pt x="276" y="119"/>
                  </a:cubicBezTo>
                  <a:cubicBezTo>
                    <a:pt x="278" y="140"/>
                    <a:pt x="278" y="140"/>
                    <a:pt x="278" y="140"/>
                  </a:cubicBezTo>
                  <a:cubicBezTo>
                    <a:pt x="275" y="143"/>
                    <a:pt x="275" y="143"/>
                    <a:pt x="275" y="143"/>
                  </a:cubicBezTo>
                  <a:cubicBezTo>
                    <a:pt x="275" y="143"/>
                    <a:pt x="263" y="142"/>
                    <a:pt x="254" y="140"/>
                  </a:cubicBezTo>
                  <a:cubicBezTo>
                    <a:pt x="251" y="140"/>
                    <a:pt x="251" y="140"/>
                    <a:pt x="251" y="140"/>
                  </a:cubicBezTo>
                  <a:cubicBezTo>
                    <a:pt x="251" y="137"/>
                    <a:pt x="251" y="137"/>
                    <a:pt x="251" y="137"/>
                  </a:cubicBezTo>
                  <a:close/>
                  <a:moveTo>
                    <a:pt x="262" y="127"/>
                  </a:moveTo>
                  <a:cubicBezTo>
                    <a:pt x="265" y="125"/>
                    <a:pt x="268" y="123"/>
                    <a:pt x="271" y="122"/>
                  </a:cubicBezTo>
                  <a:cubicBezTo>
                    <a:pt x="272" y="137"/>
                    <a:pt x="272" y="137"/>
                    <a:pt x="272" y="137"/>
                  </a:cubicBezTo>
                  <a:cubicBezTo>
                    <a:pt x="269" y="137"/>
                    <a:pt x="263" y="136"/>
                    <a:pt x="257" y="135"/>
                  </a:cubicBezTo>
                  <a:cubicBezTo>
                    <a:pt x="258" y="132"/>
                    <a:pt x="260" y="129"/>
                    <a:pt x="262" y="127"/>
                  </a:cubicBezTo>
                  <a:close/>
                  <a:moveTo>
                    <a:pt x="252" y="253"/>
                  </a:moveTo>
                  <a:cubicBezTo>
                    <a:pt x="265" y="253"/>
                    <a:pt x="265" y="253"/>
                    <a:pt x="265" y="253"/>
                  </a:cubicBezTo>
                  <a:cubicBezTo>
                    <a:pt x="282" y="285"/>
                    <a:pt x="282" y="285"/>
                    <a:pt x="282" y="285"/>
                  </a:cubicBezTo>
                  <a:cubicBezTo>
                    <a:pt x="270" y="285"/>
                    <a:pt x="270" y="285"/>
                    <a:pt x="270" y="285"/>
                  </a:cubicBezTo>
                  <a:cubicBezTo>
                    <a:pt x="252" y="253"/>
                    <a:pt x="252" y="253"/>
                    <a:pt x="252" y="253"/>
                  </a:cubicBezTo>
                  <a:close/>
                  <a:moveTo>
                    <a:pt x="222" y="253"/>
                  </a:moveTo>
                  <a:cubicBezTo>
                    <a:pt x="210" y="253"/>
                    <a:pt x="210" y="253"/>
                    <a:pt x="210" y="253"/>
                  </a:cubicBezTo>
                  <a:cubicBezTo>
                    <a:pt x="193" y="285"/>
                    <a:pt x="193" y="285"/>
                    <a:pt x="193" y="285"/>
                  </a:cubicBezTo>
                  <a:cubicBezTo>
                    <a:pt x="205" y="285"/>
                    <a:pt x="205" y="285"/>
                    <a:pt x="205" y="285"/>
                  </a:cubicBezTo>
                  <a:cubicBezTo>
                    <a:pt x="222" y="253"/>
                    <a:pt x="222" y="253"/>
                    <a:pt x="222" y="253"/>
                  </a:cubicBezTo>
                  <a:close/>
                  <a:moveTo>
                    <a:pt x="227" y="226"/>
                  </a:moveTo>
                  <a:cubicBezTo>
                    <a:pt x="247" y="226"/>
                    <a:pt x="247" y="226"/>
                    <a:pt x="247" y="226"/>
                  </a:cubicBezTo>
                  <a:cubicBezTo>
                    <a:pt x="247" y="286"/>
                    <a:pt x="247" y="286"/>
                    <a:pt x="247" y="286"/>
                  </a:cubicBezTo>
                  <a:cubicBezTo>
                    <a:pt x="227" y="286"/>
                    <a:pt x="227" y="286"/>
                    <a:pt x="227" y="286"/>
                  </a:cubicBezTo>
                  <a:cubicBezTo>
                    <a:pt x="227" y="226"/>
                    <a:pt x="227" y="226"/>
                    <a:pt x="227" y="226"/>
                  </a:cubicBezTo>
                  <a:close/>
                  <a:moveTo>
                    <a:pt x="41" y="45"/>
                  </a:moveTo>
                  <a:cubicBezTo>
                    <a:pt x="40" y="36"/>
                    <a:pt x="40" y="31"/>
                    <a:pt x="42" y="22"/>
                  </a:cubicBezTo>
                  <a:cubicBezTo>
                    <a:pt x="52" y="35"/>
                    <a:pt x="66" y="26"/>
                    <a:pt x="77" y="23"/>
                  </a:cubicBezTo>
                  <a:cubicBezTo>
                    <a:pt x="78" y="30"/>
                    <a:pt x="79" y="35"/>
                    <a:pt x="78" y="45"/>
                  </a:cubicBezTo>
                  <a:cubicBezTo>
                    <a:pt x="87" y="38"/>
                    <a:pt x="87" y="19"/>
                    <a:pt x="82" y="12"/>
                  </a:cubicBezTo>
                  <a:cubicBezTo>
                    <a:pt x="74" y="0"/>
                    <a:pt x="46" y="0"/>
                    <a:pt x="38" y="10"/>
                  </a:cubicBezTo>
                  <a:cubicBezTo>
                    <a:pt x="35" y="14"/>
                    <a:pt x="30" y="39"/>
                    <a:pt x="41" y="45"/>
                  </a:cubicBezTo>
                  <a:close/>
                </a:path>
              </a:pathLst>
            </a:custGeom>
            <a:solidFill>
              <a:schemeClr val="bg1"/>
            </a:solidFill>
            <a:ln w="9525">
              <a:noFill/>
              <a:round/>
            </a:ln>
          </p:spPr>
          <p:txBody>
            <a:bodyPr/>
            <a:p>
              <a:endParaRPr lang="zh-CN" altLang="en-US"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57" name="组合 14"/>
          <p:cNvGrpSpPr/>
          <p:nvPr/>
        </p:nvGrpSpPr>
        <p:grpSpPr bwMode="auto">
          <a:xfrm>
            <a:off x="5622016" y="4106337"/>
            <a:ext cx="2164683" cy="1530351"/>
            <a:chOff x="0" y="0"/>
            <a:chExt cx="1624019" cy="1147515"/>
          </a:xfrm>
        </p:grpSpPr>
        <p:grpSp>
          <p:nvGrpSpPr>
            <p:cNvPr id="58" name="组合 19"/>
            <p:cNvGrpSpPr/>
            <p:nvPr/>
          </p:nvGrpSpPr>
          <p:grpSpPr bwMode="auto">
            <a:xfrm rot="10800000">
              <a:off x="0" y="0"/>
              <a:ext cx="1624019" cy="1147515"/>
              <a:chOff x="0" y="0"/>
              <a:chExt cx="2070437" cy="1462949"/>
            </a:xfrm>
          </p:grpSpPr>
          <p:sp>
            <p:nvSpPr>
              <p:cNvPr id="26651" name="等腰三角形 6"/>
              <p:cNvSpPr/>
              <p:nvPr/>
            </p:nvSpPr>
            <p:spPr bwMode="auto">
              <a:xfrm>
                <a:off x="16191" y="894361"/>
                <a:ext cx="597047" cy="562517"/>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solidFill>
                <a:schemeClr val="accent3">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p>
                <a:pPr eaLnBrk="1" hangingPunct="1">
                  <a:buFont typeface="Arial" panose="020B0604020202020204" pitchFamily="34" charset="0"/>
                  <a:buNone/>
                  <a:defRPr/>
                </a:pPr>
                <a:endParaRPr lang="zh-CN" altLang="en-US"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652" name="右箭头 5"/>
              <p:cNvSpPr/>
              <p:nvPr/>
            </p:nvSpPr>
            <p:spPr bwMode="auto">
              <a:xfrm>
                <a:off x="6072" y="0"/>
                <a:ext cx="2070436" cy="1175620"/>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p>
                <a:pPr eaLnBrk="1" hangingPunct="1">
                  <a:buFont typeface="Arial" panose="020B0604020202020204" pitchFamily="34" charset="0"/>
                  <a:buNone/>
                  <a:defRPr/>
                </a:pPr>
                <a:endParaRPr lang="zh-CN" altLang="en-US"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20502" name="Freeform 16"/>
            <p:cNvSpPr>
              <a:spLocks noEditPoints="1"/>
            </p:cNvSpPr>
            <p:nvPr/>
          </p:nvSpPr>
          <p:spPr bwMode="auto">
            <a:xfrm>
              <a:off x="256299" y="532166"/>
              <a:ext cx="372990" cy="308845"/>
            </a:xfrm>
            <a:custGeom>
              <a:avLst/>
              <a:gdLst>
                <a:gd name="T0" fmla="*/ 2147483646 w 332"/>
                <a:gd name="T1" fmla="*/ 2147483646 h 275"/>
                <a:gd name="T2" fmla="*/ 2147483646 w 332"/>
                <a:gd name="T3" fmla="*/ 2147483646 h 275"/>
                <a:gd name="T4" fmla="*/ 2147483646 w 332"/>
                <a:gd name="T5" fmla="*/ 2147483646 h 275"/>
                <a:gd name="T6" fmla="*/ 2147483646 w 332"/>
                <a:gd name="T7" fmla="*/ 2147483646 h 275"/>
                <a:gd name="T8" fmla="*/ 2147483646 w 332"/>
                <a:gd name="T9" fmla="*/ 2147483646 h 275"/>
                <a:gd name="T10" fmla="*/ 2147483646 w 332"/>
                <a:gd name="T11" fmla="*/ 2147483646 h 275"/>
                <a:gd name="T12" fmla="*/ 2147483646 w 332"/>
                <a:gd name="T13" fmla="*/ 2147483646 h 275"/>
                <a:gd name="T14" fmla="*/ 2147483646 w 332"/>
                <a:gd name="T15" fmla="*/ 2147483646 h 275"/>
                <a:gd name="T16" fmla="*/ 2147483646 w 332"/>
                <a:gd name="T17" fmla="*/ 2147483646 h 275"/>
                <a:gd name="T18" fmla="*/ 2147483646 w 332"/>
                <a:gd name="T19" fmla="*/ 2147483646 h 275"/>
                <a:gd name="T20" fmla="*/ 0 w 332"/>
                <a:gd name="T21" fmla="*/ 2147483646 h 275"/>
                <a:gd name="T22" fmla="*/ 2147483646 w 332"/>
                <a:gd name="T23" fmla="*/ 2147483646 h 275"/>
                <a:gd name="T24" fmla="*/ 2147483646 w 332"/>
                <a:gd name="T25" fmla="*/ 2147483646 h 275"/>
                <a:gd name="T26" fmla="*/ 2147483646 w 332"/>
                <a:gd name="T27" fmla="*/ 2147483646 h 275"/>
                <a:gd name="T28" fmla="*/ 2147483646 w 332"/>
                <a:gd name="T29" fmla="*/ 2147483646 h 275"/>
                <a:gd name="T30" fmla="*/ 2147483646 w 332"/>
                <a:gd name="T31" fmla="*/ 2147483646 h 275"/>
                <a:gd name="T32" fmla="*/ 2147483646 w 332"/>
                <a:gd name="T33" fmla="*/ 2147483646 h 275"/>
                <a:gd name="T34" fmla="*/ 2147483646 w 332"/>
                <a:gd name="T35" fmla="*/ 2147483646 h 275"/>
                <a:gd name="T36" fmla="*/ 2147483646 w 332"/>
                <a:gd name="T37" fmla="*/ 2147483646 h 275"/>
                <a:gd name="T38" fmla="*/ 2147483646 w 332"/>
                <a:gd name="T39" fmla="*/ 2147483646 h 275"/>
                <a:gd name="T40" fmla="*/ 2147483646 w 332"/>
                <a:gd name="T41" fmla="*/ 2147483646 h 275"/>
                <a:gd name="T42" fmla="*/ 2147483646 w 332"/>
                <a:gd name="T43" fmla="*/ 2147483646 h 275"/>
                <a:gd name="T44" fmla="*/ 2147483646 w 332"/>
                <a:gd name="T45" fmla="*/ 2147483646 h 275"/>
                <a:gd name="T46" fmla="*/ 2147483646 w 332"/>
                <a:gd name="T47" fmla="*/ 2147483646 h 275"/>
                <a:gd name="T48" fmla="*/ 2147483646 w 332"/>
                <a:gd name="T49" fmla="*/ 2147483646 h 275"/>
                <a:gd name="T50" fmla="*/ 2147483646 w 332"/>
                <a:gd name="T51" fmla="*/ 2147483646 h 275"/>
                <a:gd name="T52" fmla="*/ 2147483646 w 332"/>
                <a:gd name="T53" fmla="*/ 2147483646 h 275"/>
                <a:gd name="T54" fmla="*/ 2147483646 w 332"/>
                <a:gd name="T55" fmla="*/ 2147483646 h 275"/>
                <a:gd name="T56" fmla="*/ 2147483646 w 332"/>
                <a:gd name="T57" fmla="*/ 2147483646 h 275"/>
                <a:gd name="T58" fmla="*/ 2147483646 w 332"/>
                <a:gd name="T59" fmla="*/ 2147483646 h 275"/>
                <a:gd name="T60" fmla="*/ 2147483646 w 332"/>
                <a:gd name="T61" fmla="*/ 2147483646 h 275"/>
                <a:gd name="T62" fmla="*/ 2147483646 w 332"/>
                <a:gd name="T63" fmla="*/ 2147483646 h 275"/>
                <a:gd name="T64" fmla="*/ 2147483646 w 332"/>
                <a:gd name="T65" fmla="*/ 2147483646 h 275"/>
                <a:gd name="T66" fmla="*/ 2147483646 w 332"/>
                <a:gd name="T67" fmla="*/ 2147483646 h 275"/>
                <a:gd name="T68" fmla="*/ 2147483646 w 332"/>
                <a:gd name="T69" fmla="*/ 2147483646 h 275"/>
                <a:gd name="T70" fmla="*/ 2147483646 w 332"/>
                <a:gd name="T71" fmla="*/ 2147483646 h 275"/>
                <a:gd name="T72" fmla="*/ 2147483646 w 332"/>
                <a:gd name="T73" fmla="*/ 2147483646 h 275"/>
                <a:gd name="T74" fmla="*/ 2147483646 w 332"/>
                <a:gd name="T75" fmla="*/ 2147483646 h 275"/>
                <a:gd name="T76" fmla="*/ 2147483646 w 332"/>
                <a:gd name="T77" fmla="*/ 2147483646 h 275"/>
                <a:gd name="T78" fmla="*/ 2147483646 w 332"/>
                <a:gd name="T79" fmla="*/ 2147483646 h 275"/>
                <a:gd name="T80" fmla="*/ 2147483646 w 332"/>
                <a:gd name="T81" fmla="*/ 2147483646 h 275"/>
                <a:gd name="T82" fmla="*/ 2147483646 w 332"/>
                <a:gd name="T83" fmla="*/ 2147483646 h 275"/>
                <a:gd name="T84" fmla="*/ 2147483646 w 332"/>
                <a:gd name="T85" fmla="*/ 2147483646 h 275"/>
                <a:gd name="T86" fmla="*/ 2147483646 w 332"/>
                <a:gd name="T87" fmla="*/ 2147483646 h 275"/>
                <a:gd name="T88" fmla="*/ 2147483646 w 332"/>
                <a:gd name="T89" fmla="*/ 2147483646 h 275"/>
                <a:gd name="T90" fmla="*/ 2147483646 w 332"/>
                <a:gd name="T91" fmla="*/ 2147483646 h 275"/>
                <a:gd name="T92" fmla="*/ 2147483646 w 332"/>
                <a:gd name="T93" fmla="*/ 2147483646 h 275"/>
                <a:gd name="T94" fmla="*/ 2147483646 w 332"/>
                <a:gd name="T95" fmla="*/ 2147483646 h 275"/>
                <a:gd name="T96" fmla="*/ 2147483646 w 332"/>
                <a:gd name="T97" fmla="*/ 2147483646 h 275"/>
                <a:gd name="T98" fmla="*/ 2147483646 w 332"/>
                <a:gd name="T99" fmla="*/ 2147483646 h 275"/>
                <a:gd name="T100" fmla="*/ 2147483646 w 332"/>
                <a:gd name="T101" fmla="*/ 2147483646 h 275"/>
                <a:gd name="T102" fmla="*/ 2147483646 w 332"/>
                <a:gd name="T103" fmla="*/ 2147483646 h 275"/>
                <a:gd name="T104" fmla="*/ 2147483646 w 332"/>
                <a:gd name="T105" fmla="*/ 2147483646 h 275"/>
                <a:gd name="T106" fmla="*/ 2147483646 w 332"/>
                <a:gd name="T107" fmla="*/ 2147483646 h 275"/>
                <a:gd name="T108" fmla="*/ 2147483646 w 332"/>
                <a:gd name="T109" fmla="*/ 2147483646 h 275"/>
                <a:gd name="T110" fmla="*/ 2147483646 w 332"/>
                <a:gd name="T111" fmla="*/ 2147483646 h 275"/>
                <a:gd name="T112" fmla="*/ 2147483646 w 332"/>
                <a:gd name="T113" fmla="*/ 2147483646 h 27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32" h="275">
                  <a:moveTo>
                    <a:pt x="244" y="46"/>
                  </a:moveTo>
                  <a:cubicBezTo>
                    <a:pt x="243" y="38"/>
                    <a:pt x="243" y="32"/>
                    <a:pt x="245" y="23"/>
                  </a:cubicBezTo>
                  <a:cubicBezTo>
                    <a:pt x="255" y="37"/>
                    <a:pt x="270" y="27"/>
                    <a:pt x="281" y="24"/>
                  </a:cubicBezTo>
                  <a:cubicBezTo>
                    <a:pt x="283" y="31"/>
                    <a:pt x="283" y="37"/>
                    <a:pt x="283" y="47"/>
                  </a:cubicBezTo>
                  <a:cubicBezTo>
                    <a:pt x="291" y="39"/>
                    <a:pt x="291" y="19"/>
                    <a:pt x="286" y="12"/>
                  </a:cubicBezTo>
                  <a:cubicBezTo>
                    <a:pt x="278" y="1"/>
                    <a:pt x="249" y="0"/>
                    <a:pt x="241" y="10"/>
                  </a:cubicBezTo>
                  <a:cubicBezTo>
                    <a:pt x="237" y="14"/>
                    <a:pt x="233" y="41"/>
                    <a:pt x="244" y="46"/>
                  </a:cubicBezTo>
                  <a:close/>
                  <a:moveTo>
                    <a:pt x="113" y="203"/>
                  </a:moveTo>
                  <a:cubicBezTo>
                    <a:pt x="113" y="211"/>
                    <a:pt x="113" y="211"/>
                    <a:pt x="113" y="211"/>
                  </a:cubicBezTo>
                  <a:cubicBezTo>
                    <a:pt x="70" y="223"/>
                    <a:pt x="70" y="223"/>
                    <a:pt x="70" y="223"/>
                  </a:cubicBezTo>
                  <a:cubicBezTo>
                    <a:pt x="70" y="252"/>
                    <a:pt x="70" y="252"/>
                    <a:pt x="70" y="252"/>
                  </a:cubicBezTo>
                  <a:cubicBezTo>
                    <a:pt x="90" y="267"/>
                    <a:pt x="90" y="267"/>
                    <a:pt x="90" y="267"/>
                  </a:cubicBezTo>
                  <a:cubicBezTo>
                    <a:pt x="90" y="275"/>
                    <a:pt x="90" y="275"/>
                    <a:pt x="90" y="275"/>
                  </a:cubicBezTo>
                  <a:cubicBezTo>
                    <a:pt x="35" y="275"/>
                    <a:pt x="35" y="275"/>
                    <a:pt x="35" y="275"/>
                  </a:cubicBezTo>
                  <a:cubicBezTo>
                    <a:pt x="35" y="266"/>
                    <a:pt x="35" y="266"/>
                    <a:pt x="35" y="266"/>
                  </a:cubicBezTo>
                  <a:cubicBezTo>
                    <a:pt x="54" y="252"/>
                    <a:pt x="54" y="252"/>
                    <a:pt x="54" y="252"/>
                  </a:cubicBezTo>
                  <a:cubicBezTo>
                    <a:pt x="54" y="223"/>
                    <a:pt x="54" y="223"/>
                    <a:pt x="54" y="223"/>
                  </a:cubicBezTo>
                  <a:cubicBezTo>
                    <a:pt x="15" y="223"/>
                    <a:pt x="15" y="223"/>
                    <a:pt x="15" y="223"/>
                  </a:cubicBezTo>
                  <a:cubicBezTo>
                    <a:pt x="12" y="202"/>
                    <a:pt x="12" y="202"/>
                    <a:pt x="12" y="202"/>
                  </a:cubicBezTo>
                  <a:cubicBezTo>
                    <a:pt x="21" y="199"/>
                    <a:pt x="21" y="199"/>
                    <a:pt x="21" y="199"/>
                  </a:cubicBezTo>
                  <a:cubicBezTo>
                    <a:pt x="9" y="182"/>
                    <a:pt x="9" y="182"/>
                    <a:pt x="9" y="182"/>
                  </a:cubicBezTo>
                  <a:cubicBezTo>
                    <a:pt x="0" y="116"/>
                    <a:pt x="0" y="116"/>
                    <a:pt x="0" y="116"/>
                  </a:cubicBezTo>
                  <a:cubicBezTo>
                    <a:pt x="33" y="116"/>
                    <a:pt x="33" y="116"/>
                    <a:pt x="33" y="116"/>
                  </a:cubicBezTo>
                  <a:cubicBezTo>
                    <a:pt x="43" y="182"/>
                    <a:pt x="43" y="182"/>
                    <a:pt x="43" y="182"/>
                  </a:cubicBezTo>
                  <a:cubicBezTo>
                    <a:pt x="34" y="198"/>
                    <a:pt x="34" y="198"/>
                    <a:pt x="34" y="198"/>
                  </a:cubicBezTo>
                  <a:cubicBezTo>
                    <a:pt x="45" y="198"/>
                    <a:pt x="45" y="198"/>
                    <a:pt x="45" y="198"/>
                  </a:cubicBezTo>
                  <a:cubicBezTo>
                    <a:pt x="50" y="198"/>
                    <a:pt x="50" y="198"/>
                    <a:pt x="50" y="198"/>
                  </a:cubicBezTo>
                  <a:cubicBezTo>
                    <a:pt x="48" y="124"/>
                    <a:pt x="33" y="112"/>
                    <a:pt x="50" y="81"/>
                  </a:cubicBezTo>
                  <a:cubicBezTo>
                    <a:pt x="54" y="82"/>
                    <a:pt x="54" y="82"/>
                    <a:pt x="54" y="82"/>
                  </a:cubicBezTo>
                  <a:cubicBezTo>
                    <a:pt x="54" y="77"/>
                    <a:pt x="53" y="73"/>
                    <a:pt x="52" y="69"/>
                  </a:cubicBezTo>
                  <a:cubicBezTo>
                    <a:pt x="29" y="56"/>
                    <a:pt x="37" y="26"/>
                    <a:pt x="57" y="20"/>
                  </a:cubicBezTo>
                  <a:cubicBezTo>
                    <a:pt x="68" y="16"/>
                    <a:pt x="81" y="17"/>
                    <a:pt x="90" y="26"/>
                  </a:cubicBezTo>
                  <a:cubicBezTo>
                    <a:pt x="97" y="33"/>
                    <a:pt x="93" y="35"/>
                    <a:pt x="93" y="35"/>
                  </a:cubicBezTo>
                  <a:cubicBezTo>
                    <a:pt x="92" y="36"/>
                    <a:pt x="92" y="36"/>
                    <a:pt x="92" y="36"/>
                  </a:cubicBezTo>
                  <a:cubicBezTo>
                    <a:pt x="93" y="39"/>
                    <a:pt x="94" y="45"/>
                    <a:pt x="94" y="46"/>
                  </a:cubicBezTo>
                  <a:cubicBezTo>
                    <a:pt x="94" y="47"/>
                    <a:pt x="92" y="48"/>
                    <a:pt x="92" y="48"/>
                  </a:cubicBezTo>
                  <a:cubicBezTo>
                    <a:pt x="96" y="59"/>
                    <a:pt x="96" y="59"/>
                    <a:pt x="96" y="59"/>
                  </a:cubicBezTo>
                  <a:cubicBezTo>
                    <a:pt x="93" y="61"/>
                    <a:pt x="93" y="61"/>
                    <a:pt x="93" y="61"/>
                  </a:cubicBezTo>
                  <a:cubicBezTo>
                    <a:pt x="94" y="64"/>
                    <a:pt x="94" y="67"/>
                    <a:pt x="94" y="71"/>
                  </a:cubicBezTo>
                  <a:cubicBezTo>
                    <a:pt x="93" y="71"/>
                    <a:pt x="91" y="73"/>
                    <a:pt x="90" y="73"/>
                  </a:cubicBezTo>
                  <a:cubicBezTo>
                    <a:pt x="80" y="74"/>
                    <a:pt x="80" y="74"/>
                    <a:pt x="80" y="74"/>
                  </a:cubicBezTo>
                  <a:cubicBezTo>
                    <a:pt x="80" y="88"/>
                    <a:pt x="80" y="88"/>
                    <a:pt x="80" y="88"/>
                  </a:cubicBezTo>
                  <a:cubicBezTo>
                    <a:pt x="149" y="105"/>
                    <a:pt x="149" y="105"/>
                    <a:pt x="149" y="105"/>
                  </a:cubicBezTo>
                  <a:cubicBezTo>
                    <a:pt x="159" y="106"/>
                    <a:pt x="154" y="107"/>
                    <a:pt x="165" y="108"/>
                  </a:cubicBezTo>
                  <a:cubicBezTo>
                    <a:pt x="172" y="109"/>
                    <a:pt x="179" y="116"/>
                    <a:pt x="180" y="120"/>
                  </a:cubicBezTo>
                  <a:cubicBezTo>
                    <a:pt x="181" y="120"/>
                    <a:pt x="181" y="120"/>
                    <a:pt x="181" y="120"/>
                  </a:cubicBezTo>
                  <a:cubicBezTo>
                    <a:pt x="203" y="120"/>
                    <a:pt x="203" y="120"/>
                    <a:pt x="203" y="120"/>
                  </a:cubicBezTo>
                  <a:cubicBezTo>
                    <a:pt x="202" y="100"/>
                    <a:pt x="204" y="86"/>
                    <a:pt x="208" y="79"/>
                  </a:cubicBezTo>
                  <a:cubicBezTo>
                    <a:pt x="218" y="75"/>
                    <a:pt x="226" y="73"/>
                    <a:pt x="236" y="69"/>
                  </a:cubicBezTo>
                  <a:cubicBezTo>
                    <a:pt x="234" y="88"/>
                    <a:pt x="234" y="88"/>
                    <a:pt x="234" y="88"/>
                  </a:cubicBezTo>
                  <a:cubicBezTo>
                    <a:pt x="239" y="88"/>
                    <a:pt x="239" y="88"/>
                    <a:pt x="239" y="88"/>
                  </a:cubicBezTo>
                  <a:cubicBezTo>
                    <a:pt x="235" y="92"/>
                    <a:pt x="235" y="92"/>
                    <a:pt x="235" y="92"/>
                  </a:cubicBezTo>
                  <a:cubicBezTo>
                    <a:pt x="235" y="92"/>
                    <a:pt x="235" y="92"/>
                    <a:pt x="235" y="92"/>
                  </a:cubicBezTo>
                  <a:cubicBezTo>
                    <a:pt x="235" y="92"/>
                    <a:pt x="243" y="107"/>
                    <a:pt x="249" y="117"/>
                  </a:cubicBezTo>
                  <a:cubicBezTo>
                    <a:pt x="250" y="118"/>
                    <a:pt x="252" y="118"/>
                    <a:pt x="252" y="119"/>
                  </a:cubicBezTo>
                  <a:cubicBezTo>
                    <a:pt x="248" y="111"/>
                    <a:pt x="240" y="96"/>
                    <a:pt x="238" y="92"/>
                  </a:cubicBezTo>
                  <a:cubicBezTo>
                    <a:pt x="243" y="87"/>
                    <a:pt x="243" y="87"/>
                    <a:pt x="243" y="87"/>
                  </a:cubicBezTo>
                  <a:cubicBezTo>
                    <a:pt x="242" y="85"/>
                    <a:pt x="242" y="85"/>
                    <a:pt x="242" y="85"/>
                  </a:cubicBezTo>
                  <a:cubicBezTo>
                    <a:pt x="236" y="86"/>
                    <a:pt x="236" y="86"/>
                    <a:pt x="236" y="86"/>
                  </a:cubicBezTo>
                  <a:cubicBezTo>
                    <a:pt x="237" y="69"/>
                    <a:pt x="237" y="69"/>
                    <a:pt x="237" y="69"/>
                  </a:cubicBezTo>
                  <a:cubicBezTo>
                    <a:pt x="239" y="67"/>
                    <a:pt x="246" y="64"/>
                    <a:pt x="248" y="62"/>
                  </a:cubicBezTo>
                  <a:cubicBezTo>
                    <a:pt x="249" y="62"/>
                    <a:pt x="249" y="62"/>
                    <a:pt x="249" y="62"/>
                  </a:cubicBezTo>
                  <a:cubicBezTo>
                    <a:pt x="249" y="79"/>
                    <a:pt x="249" y="79"/>
                    <a:pt x="249" y="79"/>
                  </a:cubicBezTo>
                  <a:cubicBezTo>
                    <a:pt x="256" y="97"/>
                    <a:pt x="256" y="97"/>
                    <a:pt x="256" y="97"/>
                  </a:cubicBezTo>
                  <a:cubicBezTo>
                    <a:pt x="260" y="78"/>
                    <a:pt x="260" y="78"/>
                    <a:pt x="260" y="78"/>
                  </a:cubicBezTo>
                  <a:cubicBezTo>
                    <a:pt x="258" y="75"/>
                    <a:pt x="258" y="75"/>
                    <a:pt x="258" y="75"/>
                  </a:cubicBezTo>
                  <a:cubicBezTo>
                    <a:pt x="260" y="70"/>
                    <a:pt x="260" y="70"/>
                    <a:pt x="260" y="70"/>
                  </a:cubicBezTo>
                  <a:cubicBezTo>
                    <a:pt x="267" y="70"/>
                    <a:pt x="267" y="70"/>
                    <a:pt x="267" y="70"/>
                  </a:cubicBezTo>
                  <a:cubicBezTo>
                    <a:pt x="270" y="75"/>
                    <a:pt x="270" y="75"/>
                    <a:pt x="270" y="75"/>
                  </a:cubicBezTo>
                  <a:cubicBezTo>
                    <a:pt x="267" y="78"/>
                    <a:pt x="267" y="78"/>
                    <a:pt x="267" y="78"/>
                  </a:cubicBezTo>
                  <a:cubicBezTo>
                    <a:pt x="272" y="97"/>
                    <a:pt x="272" y="97"/>
                    <a:pt x="272" y="97"/>
                  </a:cubicBezTo>
                  <a:cubicBezTo>
                    <a:pt x="278" y="79"/>
                    <a:pt x="278" y="79"/>
                    <a:pt x="278" y="79"/>
                  </a:cubicBezTo>
                  <a:cubicBezTo>
                    <a:pt x="279" y="63"/>
                    <a:pt x="279" y="63"/>
                    <a:pt x="279" y="63"/>
                  </a:cubicBezTo>
                  <a:cubicBezTo>
                    <a:pt x="282" y="65"/>
                    <a:pt x="287" y="67"/>
                    <a:pt x="289" y="69"/>
                  </a:cubicBezTo>
                  <a:cubicBezTo>
                    <a:pt x="289" y="86"/>
                    <a:pt x="289" y="86"/>
                    <a:pt x="289" y="86"/>
                  </a:cubicBezTo>
                  <a:cubicBezTo>
                    <a:pt x="284" y="85"/>
                    <a:pt x="284" y="85"/>
                    <a:pt x="284" y="85"/>
                  </a:cubicBezTo>
                  <a:cubicBezTo>
                    <a:pt x="283" y="87"/>
                    <a:pt x="283" y="87"/>
                    <a:pt x="283" y="87"/>
                  </a:cubicBezTo>
                  <a:cubicBezTo>
                    <a:pt x="288" y="92"/>
                    <a:pt x="288" y="92"/>
                    <a:pt x="288" y="92"/>
                  </a:cubicBezTo>
                  <a:cubicBezTo>
                    <a:pt x="286" y="95"/>
                    <a:pt x="280" y="107"/>
                    <a:pt x="276" y="115"/>
                  </a:cubicBezTo>
                  <a:cubicBezTo>
                    <a:pt x="276" y="115"/>
                    <a:pt x="276" y="115"/>
                    <a:pt x="276" y="115"/>
                  </a:cubicBezTo>
                  <a:cubicBezTo>
                    <a:pt x="276" y="115"/>
                    <a:pt x="276" y="115"/>
                    <a:pt x="276" y="115"/>
                  </a:cubicBezTo>
                  <a:cubicBezTo>
                    <a:pt x="275" y="116"/>
                    <a:pt x="274" y="118"/>
                    <a:pt x="273" y="119"/>
                  </a:cubicBezTo>
                  <a:cubicBezTo>
                    <a:pt x="274" y="118"/>
                    <a:pt x="275" y="118"/>
                    <a:pt x="276" y="117"/>
                  </a:cubicBezTo>
                  <a:cubicBezTo>
                    <a:pt x="282" y="107"/>
                    <a:pt x="290" y="92"/>
                    <a:pt x="290" y="92"/>
                  </a:cubicBezTo>
                  <a:cubicBezTo>
                    <a:pt x="291" y="92"/>
                    <a:pt x="291" y="92"/>
                    <a:pt x="291" y="92"/>
                  </a:cubicBezTo>
                  <a:cubicBezTo>
                    <a:pt x="287" y="88"/>
                    <a:pt x="287" y="88"/>
                    <a:pt x="287" y="88"/>
                  </a:cubicBezTo>
                  <a:cubicBezTo>
                    <a:pt x="292" y="88"/>
                    <a:pt x="292" y="88"/>
                    <a:pt x="292" y="88"/>
                  </a:cubicBezTo>
                  <a:cubicBezTo>
                    <a:pt x="290" y="69"/>
                    <a:pt x="290" y="69"/>
                    <a:pt x="290" y="69"/>
                  </a:cubicBezTo>
                  <a:cubicBezTo>
                    <a:pt x="316" y="79"/>
                    <a:pt x="316" y="79"/>
                    <a:pt x="316" y="79"/>
                  </a:cubicBezTo>
                  <a:cubicBezTo>
                    <a:pt x="322" y="89"/>
                    <a:pt x="322" y="104"/>
                    <a:pt x="322" y="120"/>
                  </a:cubicBezTo>
                  <a:cubicBezTo>
                    <a:pt x="332" y="120"/>
                    <a:pt x="332" y="120"/>
                    <a:pt x="332" y="120"/>
                  </a:cubicBezTo>
                  <a:cubicBezTo>
                    <a:pt x="332" y="139"/>
                    <a:pt x="332" y="139"/>
                    <a:pt x="332" y="139"/>
                  </a:cubicBezTo>
                  <a:cubicBezTo>
                    <a:pt x="332" y="147"/>
                    <a:pt x="332" y="147"/>
                    <a:pt x="332" y="147"/>
                  </a:cubicBezTo>
                  <a:cubicBezTo>
                    <a:pt x="332" y="274"/>
                    <a:pt x="332" y="274"/>
                    <a:pt x="332" y="274"/>
                  </a:cubicBezTo>
                  <a:cubicBezTo>
                    <a:pt x="190" y="274"/>
                    <a:pt x="190" y="274"/>
                    <a:pt x="190" y="274"/>
                  </a:cubicBezTo>
                  <a:cubicBezTo>
                    <a:pt x="190" y="147"/>
                    <a:pt x="190" y="147"/>
                    <a:pt x="190" y="147"/>
                  </a:cubicBezTo>
                  <a:cubicBezTo>
                    <a:pt x="147" y="147"/>
                    <a:pt x="147" y="147"/>
                    <a:pt x="147" y="147"/>
                  </a:cubicBezTo>
                  <a:cubicBezTo>
                    <a:pt x="147" y="124"/>
                    <a:pt x="147" y="124"/>
                    <a:pt x="147" y="124"/>
                  </a:cubicBezTo>
                  <a:cubicBezTo>
                    <a:pt x="133" y="124"/>
                    <a:pt x="120" y="124"/>
                    <a:pt x="106" y="123"/>
                  </a:cubicBezTo>
                  <a:cubicBezTo>
                    <a:pt x="105" y="138"/>
                    <a:pt x="103" y="152"/>
                    <a:pt x="102" y="166"/>
                  </a:cubicBezTo>
                  <a:cubicBezTo>
                    <a:pt x="128" y="168"/>
                    <a:pt x="152" y="175"/>
                    <a:pt x="172" y="189"/>
                  </a:cubicBezTo>
                  <a:cubicBezTo>
                    <a:pt x="158" y="217"/>
                    <a:pt x="144" y="246"/>
                    <a:pt x="131" y="275"/>
                  </a:cubicBezTo>
                  <a:cubicBezTo>
                    <a:pt x="123" y="275"/>
                    <a:pt x="116" y="275"/>
                    <a:pt x="108" y="275"/>
                  </a:cubicBezTo>
                  <a:cubicBezTo>
                    <a:pt x="117" y="250"/>
                    <a:pt x="110" y="228"/>
                    <a:pt x="130" y="204"/>
                  </a:cubicBezTo>
                  <a:cubicBezTo>
                    <a:pt x="125" y="204"/>
                    <a:pt x="119" y="203"/>
                    <a:pt x="113" y="203"/>
                  </a:cubicBezTo>
                  <a:close/>
                  <a:moveTo>
                    <a:pt x="226" y="120"/>
                  </a:moveTo>
                  <a:cubicBezTo>
                    <a:pt x="231" y="120"/>
                    <a:pt x="231" y="120"/>
                    <a:pt x="231" y="120"/>
                  </a:cubicBezTo>
                  <a:cubicBezTo>
                    <a:pt x="227" y="107"/>
                    <a:pt x="227" y="107"/>
                    <a:pt x="227" y="107"/>
                  </a:cubicBezTo>
                  <a:cubicBezTo>
                    <a:pt x="226" y="107"/>
                    <a:pt x="226" y="107"/>
                    <a:pt x="226" y="107"/>
                  </a:cubicBezTo>
                  <a:cubicBezTo>
                    <a:pt x="226" y="120"/>
                    <a:pt x="226" y="120"/>
                    <a:pt x="226" y="120"/>
                  </a:cubicBezTo>
                  <a:close/>
                  <a:moveTo>
                    <a:pt x="296" y="120"/>
                  </a:moveTo>
                  <a:cubicBezTo>
                    <a:pt x="301" y="120"/>
                    <a:pt x="301" y="120"/>
                    <a:pt x="301" y="120"/>
                  </a:cubicBezTo>
                  <a:cubicBezTo>
                    <a:pt x="302" y="107"/>
                    <a:pt x="302" y="107"/>
                    <a:pt x="302" y="107"/>
                  </a:cubicBezTo>
                  <a:cubicBezTo>
                    <a:pt x="300" y="107"/>
                    <a:pt x="300" y="107"/>
                    <a:pt x="300" y="107"/>
                  </a:cubicBezTo>
                  <a:lnTo>
                    <a:pt x="296" y="120"/>
                  </a:lnTo>
                  <a:close/>
                </a:path>
              </a:pathLst>
            </a:custGeom>
            <a:solidFill>
              <a:schemeClr val="bg1"/>
            </a:solidFill>
            <a:ln w="9525">
              <a:noFill/>
              <a:round/>
            </a:ln>
          </p:spPr>
          <p:txBody>
            <a:bodyPr/>
            <a:p>
              <a:endParaRPr lang="zh-CN" altLang="en-US"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59" name="组合 15"/>
          <p:cNvGrpSpPr/>
          <p:nvPr/>
        </p:nvGrpSpPr>
        <p:grpSpPr bwMode="auto">
          <a:xfrm>
            <a:off x="4083672" y="3202520"/>
            <a:ext cx="1529877" cy="2165349"/>
            <a:chOff x="0" y="0"/>
            <a:chExt cx="1147515" cy="1624019"/>
          </a:xfrm>
        </p:grpSpPr>
        <p:grpSp>
          <p:nvGrpSpPr>
            <p:cNvPr id="60" name="组合 22"/>
            <p:cNvGrpSpPr/>
            <p:nvPr/>
          </p:nvGrpSpPr>
          <p:grpSpPr bwMode="auto">
            <a:xfrm rot="-5400000">
              <a:off x="-238252" y="238252"/>
              <a:ext cx="1624019" cy="1147515"/>
              <a:chOff x="0" y="0"/>
              <a:chExt cx="2070437" cy="1462949"/>
            </a:xfrm>
          </p:grpSpPr>
          <p:sp>
            <p:nvSpPr>
              <p:cNvPr id="26656" name="等腰三角形 6"/>
              <p:cNvSpPr/>
              <p:nvPr/>
            </p:nvSpPr>
            <p:spPr bwMode="auto">
              <a:xfrm>
                <a:off x="10119" y="900432"/>
                <a:ext cx="597048" cy="562517"/>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p>
                <a:pPr eaLnBrk="1" hangingPunct="1">
                  <a:buFont typeface="Arial" panose="020B0604020202020204" pitchFamily="34" charset="0"/>
                  <a:buNone/>
                  <a:defRPr/>
                </a:pPr>
                <a:endParaRPr lang="zh-CN" altLang="en-US"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657" name="右箭头 5"/>
              <p:cNvSpPr/>
              <p:nvPr/>
            </p:nvSpPr>
            <p:spPr bwMode="auto">
              <a:xfrm>
                <a:off x="1" y="1"/>
                <a:ext cx="2070437" cy="1175620"/>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p>
                <a:pPr eaLnBrk="1" hangingPunct="1">
                  <a:buFont typeface="Arial" panose="020B0604020202020204" pitchFamily="34" charset="0"/>
                  <a:buNone/>
                  <a:defRPr/>
                </a:pPr>
                <a:endParaRPr lang="zh-CN" altLang="en-US"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20498" name="Freeform 21"/>
            <p:cNvSpPr>
              <a:spLocks noEditPoints="1"/>
            </p:cNvSpPr>
            <p:nvPr/>
          </p:nvSpPr>
          <p:spPr bwMode="auto">
            <a:xfrm>
              <a:off x="296372" y="279498"/>
              <a:ext cx="391200" cy="256623"/>
            </a:xfrm>
            <a:custGeom>
              <a:avLst/>
              <a:gdLst>
                <a:gd name="T0" fmla="*/ 2147483646 w 357"/>
                <a:gd name="T1" fmla="*/ 2147483646 h 234"/>
                <a:gd name="T2" fmla="*/ 2147483646 w 357"/>
                <a:gd name="T3" fmla="*/ 2147483646 h 234"/>
                <a:gd name="T4" fmla="*/ 2147483646 w 357"/>
                <a:gd name="T5" fmla="*/ 2147483646 h 234"/>
                <a:gd name="T6" fmla="*/ 0 w 357"/>
                <a:gd name="T7" fmla="*/ 2147483646 h 234"/>
                <a:gd name="T8" fmla="*/ 2147483646 w 357"/>
                <a:gd name="T9" fmla="*/ 2147483646 h 234"/>
                <a:gd name="T10" fmla="*/ 2147483646 w 357"/>
                <a:gd name="T11" fmla="*/ 2147483646 h 234"/>
                <a:gd name="T12" fmla="*/ 2147483646 w 357"/>
                <a:gd name="T13" fmla="*/ 2147483646 h 234"/>
                <a:gd name="T14" fmla="*/ 2147483646 w 357"/>
                <a:gd name="T15" fmla="*/ 2147483646 h 234"/>
                <a:gd name="T16" fmla="*/ 2147483646 w 357"/>
                <a:gd name="T17" fmla="*/ 2147483646 h 234"/>
                <a:gd name="T18" fmla="*/ 2147483646 w 357"/>
                <a:gd name="T19" fmla="*/ 2147483646 h 234"/>
                <a:gd name="T20" fmla="*/ 2147483646 w 357"/>
                <a:gd name="T21" fmla="*/ 2147483646 h 234"/>
                <a:gd name="T22" fmla="*/ 2147483646 w 357"/>
                <a:gd name="T23" fmla="*/ 0 h 234"/>
                <a:gd name="T24" fmla="*/ 2147483646 w 357"/>
                <a:gd name="T25" fmla="*/ 2147483646 h 234"/>
                <a:gd name="T26" fmla="*/ 2147483646 w 357"/>
                <a:gd name="T27" fmla="*/ 2147483646 h 234"/>
                <a:gd name="T28" fmla="*/ 2147483646 w 357"/>
                <a:gd name="T29" fmla="*/ 2147483646 h 234"/>
                <a:gd name="T30" fmla="*/ 2147483646 w 357"/>
                <a:gd name="T31" fmla="*/ 2147483646 h 234"/>
                <a:gd name="T32" fmla="*/ 2147483646 w 357"/>
                <a:gd name="T33" fmla="*/ 2147483646 h 234"/>
                <a:gd name="T34" fmla="*/ 2147483646 w 357"/>
                <a:gd name="T35" fmla="*/ 2147483646 h 234"/>
                <a:gd name="T36" fmla="*/ 2147483646 w 357"/>
                <a:gd name="T37" fmla="*/ 2147483646 h 234"/>
                <a:gd name="T38" fmla="*/ 2147483646 w 357"/>
                <a:gd name="T39" fmla="*/ 2147483646 h 234"/>
                <a:gd name="T40" fmla="*/ 2147483646 w 357"/>
                <a:gd name="T41" fmla="*/ 2147483646 h 234"/>
                <a:gd name="T42" fmla="*/ 2147483646 w 357"/>
                <a:gd name="T43" fmla="*/ 2147483646 h 234"/>
                <a:gd name="T44" fmla="*/ 2147483646 w 357"/>
                <a:gd name="T45" fmla="*/ 2147483646 h 234"/>
                <a:gd name="T46" fmla="*/ 2147483646 w 357"/>
                <a:gd name="T47" fmla="*/ 2147483646 h 234"/>
                <a:gd name="T48" fmla="*/ 2147483646 w 357"/>
                <a:gd name="T49" fmla="*/ 2147483646 h 234"/>
                <a:gd name="T50" fmla="*/ 2147483646 w 357"/>
                <a:gd name="T51" fmla="*/ 2147483646 h 234"/>
                <a:gd name="T52" fmla="*/ 2147483646 w 357"/>
                <a:gd name="T53" fmla="*/ 2147483646 h 234"/>
                <a:gd name="T54" fmla="*/ 2147483646 w 357"/>
                <a:gd name="T55" fmla="*/ 2147483646 h 234"/>
                <a:gd name="T56" fmla="*/ 2147483646 w 357"/>
                <a:gd name="T57" fmla="*/ 0 h 234"/>
                <a:gd name="T58" fmla="*/ 2147483646 w 357"/>
                <a:gd name="T59" fmla="*/ 2147483646 h 234"/>
                <a:gd name="T60" fmla="*/ 2147483646 w 357"/>
                <a:gd name="T61" fmla="*/ 2147483646 h 234"/>
                <a:gd name="T62" fmla="*/ 2147483646 w 357"/>
                <a:gd name="T63" fmla="*/ 2147483646 h 234"/>
                <a:gd name="T64" fmla="*/ 2147483646 w 357"/>
                <a:gd name="T65" fmla="*/ 2147483646 h 234"/>
                <a:gd name="T66" fmla="*/ 2147483646 w 357"/>
                <a:gd name="T67" fmla="*/ 2147483646 h 23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57" h="234">
                  <a:moveTo>
                    <a:pt x="259" y="196"/>
                  </a:moveTo>
                  <a:cubicBezTo>
                    <a:pt x="228" y="170"/>
                    <a:pt x="228" y="170"/>
                    <a:pt x="228" y="170"/>
                  </a:cubicBezTo>
                  <a:cubicBezTo>
                    <a:pt x="239" y="158"/>
                    <a:pt x="239" y="158"/>
                    <a:pt x="239" y="158"/>
                  </a:cubicBezTo>
                  <a:cubicBezTo>
                    <a:pt x="273" y="180"/>
                    <a:pt x="273" y="180"/>
                    <a:pt x="273" y="180"/>
                  </a:cubicBezTo>
                  <a:cubicBezTo>
                    <a:pt x="269" y="185"/>
                    <a:pt x="264" y="191"/>
                    <a:pt x="259" y="196"/>
                  </a:cubicBezTo>
                  <a:close/>
                  <a:moveTo>
                    <a:pt x="80" y="18"/>
                  </a:moveTo>
                  <a:cubicBezTo>
                    <a:pt x="34" y="5"/>
                    <a:pt x="34" y="5"/>
                    <a:pt x="34" y="5"/>
                  </a:cubicBezTo>
                  <a:cubicBezTo>
                    <a:pt x="0" y="124"/>
                    <a:pt x="0" y="124"/>
                    <a:pt x="0" y="124"/>
                  </a:cubicBezTo>
                  <a:cubicBezTo>
                    <a:pt x="47" y="137"/>
                    <a:pt x="47" y="137"/>
                    <a:pt x="47" y="137"/>
                  </a:cubicBezTo>
                  <a:cubicBezTo>
                    <a:pt x="52" y="118"/>
                    <a:pt x="52" y="118"/>
                    <a:pt x="52" y="118"/>
                  </a:cubicBezTo>
                  <a:cubicBezTo>
                    <a:pt x="78" y="139"/>
                    <a:pt x="78" y="139"/>
                    <a:pt x="78" y="139"/>
                  </a:cubicBezTo>
                  <a:cubicBezTo>
                    <a:pt x="141" y="86"/>
                    <a:pt x="141" y="86"/>
                    <a:pt x="141" y="86"/>
                  </a:cubicBezTo>
                  <a:cubicBezTo>
                    <a:pt x="167" y="77"/>
                    <a:pt x="167" y="77"/>
                    <a:pt x="167" y="77"/>
                  </a:cubicBezTo>
                  <a:cubicBezTo>
                    <a:pt x="208" y="101"/>
                    <a:pt x="208" y="101"/>
                    <a:pt x="208" y="101"/>
                  </a:cubicBezTo>
                  <a:cubicBezTo>
                    <a:pt x="221" y="90"/>
                    <a:pt x="221" y="90"/>
                    <a:pt x="221" y="90"/>
                  </a:cubicBezTo>
                  <a:cubicBezTo>
                    <a:pt x="195" y="44"/>
                    <a:pt x="195" y="44"/>
                    <a:pt x="195" y="44"/>
                  </a:cubicBezTo>
                  <a:cubicBezTo>
                    <a:pt x="135" y="41"/>
                    <a:pt x="135" y="41"/>
                    <a:pt x="135" y="41"/>
                  </a:cubicBezTo>
                  <a:cubicBezTo>
                    <a:pt x="90" y="48"/>
                    <a:pt x="90" y="48"/>
                    <a:pt x="90" y="48"/>
                  </a:cubicBezTo>
                  <a:cubicBezTo>
                    <a:pt x="85" y="46"/>
                    <a:pt x="85" y="46"/>
                    <a:pt x="85" y="46"/>
                  </a:cubicBezTo>
                  <a:cubicBezTo>
                    <a:pt x="69" y="76"/>
                    <a:pt x="69" y="76"/>
                    <a:pt x="69" y="76"/>
                  </a:cubicBezTo>
                  <a:cubicBezTo>
                    <a:pt x="64" y="74"/>
                    <a:pt x="64" y="74"/>
                    <a:pt x="64" y="74"/>
                  </a:cubicBezTo>
                  <a:cubicBezTo>
                    <a:pt x="75" y="38"/>
                    <a:pt x="75" y="38"/>
                    <a:pt x="75" y="38"/>
                  </a:cubicBezTo>
                  <a:cubicBezTo>
                    <a:pt x="80" y="18"/>
                    <a:pt x="80" y="18"/>
                    <a:pt x="80" y="18"/>
                  </a:cubicBezTo>
                  <a:close/>
                  <a:moveTo>
                    <a:pt x="280" y="0"/>
                  </a:moveTo>
                  <a:cubicBezTo>
                    <a:pt x="243" y="30"/>
                    <a:pt x="243" y="30"/>
                    <a:pt x="243" y="30"/>
                  </a:cubicBezTo>
                  <a:cubicBezTo>
                    <a:pt x="249" y="38"/>
                    <a:pt x="249" y="38"/>
                    <a:pt x="249" y="38"/>
                  </a:cubicBezTo>
                  <a:cubicBezTo>
                    <a:pt x="249" y="38"/>
                    <a:pt x="249" y="38"/>
                    <a:pt x="249" y="38"/>
                  </a:cubicBezTo>
                  <a:cubicBezTo>
                    <a:pt x="279" y="75"/>
                    <a:pt x="279" y="75"/>
                    <a:pt x="279" y="75"/>
                  </a:cubicBezTo>
                  <a:cubicBezTo>
                    <a:pt x="274" y="79"/>
                    <a:pt x="274" y="79"/>
                    <a:pt x="274" y="79"/>
                  </a:cubicBezTo>
                  <a:cubicBezTo>
                    <a:pt x="233" y="42"/>
                    <a:pt x="233" y="42"/>
                    <a:pt x="233" y="42"/>
                  </a:cubicBezTo>
                  <a:cubicBezTo>
                    <a:pt x="226" y="44"/>
                    <a:pt x="219" y="48"/>
                    <a:pt x="210" y="52"/>
                  </a:cubicBezTo>
                  <a:cubicBezTo>
                    <a:pt x="234" y="89"/>
                    <a:pt x="234" y="89"/>
                    <a:pt x="234" y="89"/>
                  </a:cubicBezTo>
                  <a:cubicBezTo>
                    <a:pt x="210" y="109"/>
                    <a:pt x="210" y="109"/>
                    <a:pt x="210" y="109"/>
                  </a:cubicBezTo>
                  <a:cubicBezTo>
                    <a:pt x="167" y="85"/>
                    <a:pt x="167" y="85"/>
                    <a:pt x="167" y="85"/>
                  </a:cubicBezTo>
                  <a:cubicBezTo>
                    <a:pt x="151" y="90"/>
                    <a:pt x="151" y="90"/>
                    <a:pt x="151" y="90"/>
                  </a:cubicBezTo>
                  <a:cubicBezTo>
                    <a:pt x="121" y="112"/>
                    <a:pt x="92" y="137"/>
                    <a:pt x="69" y="160"/>
                  </a:cubicBezTo>
                  <a:cubicBezTo>
                    <a:pt x="71" y="170"/>
                    <a:pt x="78" y="177"/>
                    <a:pt x="90" y="181"/>
                  </a:cubicBezTo>
                  <a:cubicBezTo>
                    <a:pt x="103" y="169"/>
                    <a:pt x="127" y="150"/>
                    <a:pt x="141" y="139"/>
                  </a:cubicBezTo>
                  <a:cubicBezTo>
                    <a:pt x="143" y="145"/>
                    <a:pt x="143" y="145"/>
                    <a:pt x="143" y="145"/>
                  </a:cubicBezTo>
                  <a:cubicBezTo>
                    <a:pt x="129" y="158"/>
                    <a:pt x="108" y="175"/>
                    <a:pt x="96" y="192"/>
                  </a:cubicBezTo>
                  <a:cubicBezTo>
                    <a:pt x="118" y="210"/>
                    <a:pt x="118" y="210"/>
                    <a:pt x="118" y="210"/>
                  </a:cubicBezTo>
                  <a:cubicBezTo>
                    <a:pt x="128" y="207"/>
                    <a:pt x="143" y="192"/>
                    <a:pt x="158" y="178"/>
                  </a:cubicBezTo>
                  <a:cubicBezTo>
                    <a:pt x="161" y="181"/>
                    <a:pt x="161" y="181"/>
                    <a:pt x="161" y="181"/>
                  </a:cubicBezTo>
                  <a:cubicBezTo>
                    <a:pt x="157" y="187"/>
                    <a:pt x="140" y="206"/>
                    <a:pt x="139" y="214"/>
                  </a:cubicBezTo>
                  <a:cubicBezTo>
                    <a:pt x="145" y="217"/>
                    <a:pt x="152" y="221"/>
                    <a:pt x="158" y="225"/>
                  </a:cubicBezTo>
                  <a:cubicBezTo>
                    <a:pt x="167" y="219"/>
                    <a:pt x="186" y="201"/>
                    <a:pt x="193" y="193"/>
                  </a:cubicBezTo>
                  <a:cubicBezTo>
                    <a:pt x="196" y="195"/>
                    <a:pt x="196" y="195"/>
                    <a:pt x="196" y="195"/>
                  </a:cubicBezTo>
                  <a:cubicBezTo>
                    <a:pt x="194" y="199"/>
                    <a:pt x="186" y="211"/>
                    <a:pt x="185" y="222"/>
                  </a:cubicBezTo>
                  <a:cubicBezTo>
                    <a:pt x="191" y="226"/>
                    <a:pt x="198" y="230"/>
                    <a:pt x="204" y="234"/>
                  </a:cubicBezTo>
                  <a:cubicBezTo>
                    <a:pt x="211" y="229"/>
                    <a:pt x="218" y="223"/>
                    <a:pt x="223" y="217"/>
                  </a:cubicBezTo>
                  <a:cubicBezTo>
                    <a:pt x="227" y="213"/>
                    <a:pt x="227" y="213"/>
                    <a:pt x="227" y="213"/>
                  </a:cubicBezTo>
                  <a:cubicBezTo>
                    <a:pt x="212" y="188"/>
                    <a:pt x="212" y="188"/>
                    <a:pt x="212" y="188"/>
                  </a:cubicBezTo>
                  <a:cubicBezTo>
                    <a:pt x="217" y="169"/>
                    <a:pt x="240" y="147"/>
                    <a:pt x="258" y="139"/>
                  </a:cubicBezTo>
                  <a:cubicBezTo>
                    <a:pt x="285" y="144"/>
                    <a:pt x="285" y="144"/>
                    <a:pt x="285" y="144"/>
                  </a:cubicBezTo>
                  <a:cubicBezTo>
                    <a:pt x="310" y="114"/>
                    <a:pt x="310" y="114"/>
                    <a:pt x="310" y="114"/>
                  </a:cubicBezTo>
                  <a:cubicBezTo>
                    <a:pt x="320" y="126"/>
                    <a:pt x="320" y="126"/>
                    <a:pt x="320" y="126"/>
                  </a:cubicBezTo>
                  <a:cubicBezTo>
                    <a:pt x="357" y="96"/>
                    <a:pt x="357" y="96"/>
                    <a:pt x="357" y="96"/>
                  </a:cubicBezTo>
                  <a:cubicBezTo>
                    <a:pt x="280" y="0"/>
                    <a:pt x="280" y="0"/>
                    <a:pt x="280" y="0"/>
                  </a:cubicBezTo>
                  <a:close/>
                  <a:moveTo>
                    <a:pt x="291" y="151"/>
                  </a:moveTo>
                  <a:cubicBezTo>
                    <a:pt x="260" y="146"/>
                    <a:pt x="260" y="146"/>
                    <a:pt x="260" y="146"/>
                  </a:cubicBezTo>
                  <a:cubicBezTo>
                    <a:pt x="253" y="155"/>
                    <a:pt x="253" y="155"/>
                    <a:pt x="253" y="155"/>
                  </a:cubicBezTo>
                  <a:cubicBezTo>
                    <a:pt x="279" y="172"/>
                    <a:pt x="279" y="172"/>
                    <a:pt x="279" y="172"/>
                  </a:cubicBezTo>
                  <a:cubicBezTo>
                    <a:pt x="283" y="165"/>
                    <a:pt x="287" y="158"/>
                    <a:pt x="291" y="151"/>
                  </a:cubicBezTo>
                  <a:close/>
                  <a:moveTo>
                    <a:pt x="236" y="218"/>
                  </a:moveTo>
                  <a:cubicBezTo>
                    <a:pt x="242" y="213"/>
                    <a:pt x="248" y="207"/>
                    <a:pt x="254" y="201"/>
                  </a:cubicBezTo>
                  <a:cubicBezTo>
                    <a:pt x="229" y="183"/>
                    <a:pt x="229" y="183"/>
                    <a:pt x="229" y="183"/>
                  </a:cubicBezTo>
                  <a:cubicBezTo>
                    <a:pt x="220" y="190"/>
                    <a:pt x="220" y="190"/>
                    <a:pt x="220" y="190"/>
                  </a:cubicBezTo>
                  <a:lnTo>
                    <a:pt x="236" y="218"/>
                  </a:lnTo>
                  <a:close/>
                </a:path>
              </a:pathLst>
            </a:custGeom>
            <a:solidFill>
              <a:schemeClr val="bg1"/>
            </a:solidFill>
            <a:ln w="9525">
              <a:noFill/>
              <a:round/>
            </a:ln>
          </p:spPr>
          <p:txBody>
            <a:bodyPr/>
            <a:p>
              <a:endParaRPr lang="zh-CN" altLang="en-US"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26659" name="TextBox 37"/>
          <p:cNvSpPr txBox="1">
            <a:spLocks noChangeArrowheads="1"/>
          </p:cNvSpPr>
          <p:nvPr/>
        </p:nvSpPr>
        <p:spPr bwMode="auto">
          <a:xfrm>
            <a:off x="717097" y="2106085"/>
            <a:ext cx="1910080" cy="337185"/>
          </a:xfrm>
          <a:prstGeom prst="rect">
            <a:avLst/>
          </a:prstGeom>
          <a:noFill/>
          <a:ln w="9525">
            <a:noFill/>
            <a:miter lim="800000"/>
          </a:ln>
        </p:spPr>
        <p:txBody>
          <a:bodyPr wrap="none">
            <a:spAutoFit/>
          </a:bodyPr>
          <a:p>
            <a:pPr algn="l"/>
            <a:r>
              <a:rPr lang="zh-CN" altLang="en-US" sz="16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1. 强烈的创新动机</a:t>
            </a:r>
            <a:endParaRPr lang="zh-CN" altLang="en-US" sz="16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660" name="矩形 1"/>
          <p:cNvSpPr>
            <a:spLocks noChangeArrowheads="1"/>
          </p:cNvSpPr>
          <p:nvPr/>
        </p:nvSpPr>
        <p:spPr bwMode="auto">
          <a:xfrm>
            <a:off x="717093" y="2444754"/>
            <a:ext cx="3269243" cy="829945"/>
          </a:xfrm>
          <a:prstGeom prst="rect">
            <a:avLst/>
          </a:prstGeom>
          <a:noFill/>
          <a:ln w="9525">
            <a:noFill/>
            <a:miter lim="800000"/>
          </a:ln>
        </p:spPr>
        <p:txBody>
          <a:bodyPr>
            <a:spAutoFit/>
          </a:bodyPr>
          <a:p>
            <a:pPr algn="just" eaLnBrk="1" hangingPunct="1">
              <a:buFont typeface="Arial" panose="020B0604020202020204" pitchFamily="34" charset="0"/>
              <a:buNone/>
            </a:pPr>
            <a:r>
              <a:rPr lang="zh-CN" altLang="en-US" sz="12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创新动机是创新意识的动力源泉，是形成和推动创新行为的内驱力，是引起和维持主体进行创新活动的内部心理过程，也是创新才能得以施展的能源。</a:t>
            </a:r>
            <a:endParaRPr lang="zh-CN" altLang="en-US" sz="12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661" name="TextBox 39"/>
          <p:cNvSpPr txBox="1">
            <a:spLocks noChangeArrowheads="1"/>
          </p:cNvSpPr>
          <p:nvPr/>
        </p:nvSpPr>
        <p:spPr bwMode="auto">
          <a:xfrm>
            <a:off x="717097" y="3966635"/>
            <a:ext cx="1910080" cy="337185"/>
          </a:xfrm>
          <a:prstGeom prst="rect">
            <a:avLst/>
          </a:prstGeom>
          <a:noFill/>
          <a:ln w="9525">
            <a:noFill/>
            <a:miter lim="800000"/>
          </a:ln>
        </p:spPr>
        <p:txBody>
          <a:bodyPr wrap="none">
            <a:spAutoFit/>
          </a:bodyPr>
          <a:p>
            <a:pPr algn="l"/>
            <a:r>
              <a:rPr lang="zh-CN" altLang="en-US" sz="16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4. 坚定的创新意志</a:t>
            </a:r>
            <a:endParaRPr lang="zh-CN" altLang="en-US" sz="16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662" name="矩形 1"/>
          <p:cNvSpPr>
            <a:spLocks noChangeArrowheads="1"/>
          </p:cNvSpPr>
          <p:nvPr/>
        </p:nvSpPr>
        <p:spPr bwMode="auto">
          <a:xfrm>
            <a:off x="717093" y="4305302"/>
            <a:ext cx="3269243" cy="645160"/>
          </a:xfrm>
          <a:prstGeom prst="rect">
            <a:avLst/>
          </a:prstGeom>
          <a:noFill/>
          <a:ln w="9525">
            <a:noFill/>
            <a:miter lim="800000"/>
          </a:ln>
        </p:spPr>
        <p:txBody>
          <a:bodyPr>
            <a:spAutoFit/>
          </a:bodyPr>
          <a:p>
            <a:pPr algn="just" eaLnBrk="1" hangingPunct="1">
              <a:buFont typeface="Arial" panose="020B0604020202020204" pitchFamily="34" charset="0"/>
              <a:buNone/>
            </a:pPr>
            <a:r>
              <a:rPr lang="zh-CN" altLang="en-US" sz="12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创新意志是在创造中克服各种困难、冲破阻碍的心理因素。首先是创新意志的目的性。其次</a:t>
            </a:r>
            <a:endParaRPr lang="zh-CN" altLang="en-US" sz="12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a:p>
            <a:pPr algn="just" eaLnBrk="1" hangingPunct="1">
              <a:buFont typeface="Arial" panose="020B0604020202020204" pitchFamily="34" charset="0"/>
              <a:buNone/>
            </a:pPr>
            <a:r>
              <a:rPr lang="zh-CN" altLang="en-US" sz="12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是创新意志的顽强性。</a:t>
            </a:r>
            <a:endParaRPr lang="zh-CN" altLang="en-US" sz="12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663" name="TextBox 41"/>
          <p:cNvSpPr txBox="1">
            <a:spLocks noChangeArrowheads="1"/>
          </p:cNvSpPr>
          <p:nvPr/>
        </p:nvSpPr>
        <p:spPr bwMode="auto">
          <a:xfrm>
            <a:off x="8201435" y="2106085"/>
            <a:ext cx="1910080" cy="337185"/>
          </a:xfrm>
          <a:prstGeom prst="rect">
            <a:avLst/>
          </a:prstGeom>
          <a:noFill/>
          <a:ln w="9525">
            <a:noFill/>
            <a:miter lim="800000"/>
          </a:ln>
        </p:spPr>
        <p:txBody>
          <a:bodyPr wrap="none">
            <a:spAutoFit/>
          </a:bodyPr>
          <a:p>
            <a:pPr algn="l"/>
            <a:r>
              <a:rPr lang="zh-CN" altLang="en-US" sz="16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2. 浓厚的创新兴趣</a:t>
            </a:r>
            <a:endParaRPr lang="zh-CN" altLang="en-US" sz="16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664" name="矩形 1"/>
          <p:cNvSpPr>
            <a:spLocks noChangeArrowheads="1"/>
          </p:cNvSpPr>
          <p:nvPr/>
        </p:nvSpPr>
        <p:spPr bwMode="auto">
          <a:xfrm>
            <a:off x="8201436" y="2444754"/>
            <a:ext cx="3269240" cy="460375"/>
          </a:xfrm>
          <a:prstGeom prst="rect">
            <a:avLst/>
          </a:prstGeom>
          <a:noFill/>
          <a:ln w="9525">
            <a:noFill/>
            <a:miter lim="800000"/>
          </a:ln>
        </p:spPr>
        <p:txBody>
          <a:bodyPr>
            <a:spAutoFit/>
          </a:bodyPr>
          <a:p>
            <a:pPr algn="just" eaLnBrk="1" hangingPunct="1">
              <a:buFont typeface="Arial" panose="020B0604020202020204" pitchFamily="34" charset="0"/>
              <a:buNone/>
            </a:pPr>
            <a:r>
              <a:rPr lang="zh-CN" altLang="en-US" sz="12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创新兴趣是指人们从事创新活动投入的积极情绪和态度倾向，是创新动机的进一步发展。</a:t>
            </a:r>
            <a:endParaRPr lang="zh-CN" altLang="en-US" sz="12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665" name="TextBox 47"/>
          <p:cNvSpPr txBox="1">
            <a:spLocks noChangeArrowheads="1"/>
          </p:cNvSpPr>
          <p:nvPr/>
        </p:nvSpPr>
        <p:spPr bwMode="auto">
          <a:xfrm>
            <a:off x="8201435" y="4150785"/>
            <a:ext cx="1910080" cy="337185"/>
          </a:xfrm>
          <a:prstGeom prst="rect">
            <a:avLst/>
          </a:prstGeom>
          <a:noFill/>
          <a:ln w="9525">
            <a:noFill/>
            <a:miter lim="800000"/>
          </a:ln>
        </p:spPr>
        <p:txBody>
          <a:bodyPr wrap="none">
            <a:spAutoFit/>
          </a:bodyPr>
          <a:p>
            <a:pPr algn="l"/>
            <a:r>
              <a:rPr lang="zh-CN" altLang="en-US" sz="16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3. 健康的创新情感</a:t>
            </a:r>
            <a:endParaRPr lang="zh-CN" altLang="en-US" sz="1600"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666" name="矩形 1"/>
          <p:cNvSpPr>
            <a:spLocks noChangeArrowheads="1"/>
          </p:cNvSpPr>
          <p:nvPr/>
        </p:nvSpPr>
        <p:spPr bwMode="auto">
          <a:xfrm>
            <a:off x="8201436" y="4489453"/>
            <a:ext cx="3269240" cy="829945"/>
          </a:xfrm>
          <a:prstGeom prst="rect">
            <a:avLst/>
          </a:prstGeom>
          <a:noFill/>
          <a:ln w="9525">
            <a:noFill/>
            <a:miter lim="800000"/>
          </a:ln>
        </p:spPr>
        <p:txBody>
          <a:bodyPr>
            <a:spAutoFit/>
          </a:bodyPr>
          <a:p>
            <a:pPr algn="just" eaLnBrk="1" hangingPunct="1">
              <a:buFont typeface="Arial" panose="020B0604020202020204" pitchFamily="34" charset="0"/>
              <a:buNone/>
            </a:pPr>
            <a:r>
              <a:rPr lang="zh-CN" altLang="en-US" sz="12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创新过程不仅仅是纯粹的智力活动过程，它还需要引起、推进乃至完成创造性活动的创新情感。首先是稳定的创新情感。其次是积极的创新情感。最后是深厚的创新情感。</a:t>
            </a:r>
            <a:endParaRPr lang="zh-CN" altLang="en-US" sz="12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 name="文本框 17"/>
          <p:cNvSpPr txBox="1"/>
          <p:nvPr/>
        </p:nvSpPr>
        <p:spPr>
          <a:xfrm>
            <a:off x="1088390" y="381635"/>
            <a:ext cx="3477895"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创新意识的构成</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5"/>
                                        </p:tgtEl>
                                        <p:attrNameLst>
                                          <p:attrName>style.visibility</p:attrName>
                                        </p:attrNameLst>
                                      </p:cBhvr>
                                      <p:to>
                                        <p:strVal val="visible"/>
                                      </p:to>
                                    </p:set>
                                    <p:anim calcmode="lin" valueType="num">
                                      <p:cBhvr additive="base">
                                        <p:cTn id="11" dur="500" fill="hold"/>
                                        <p:tgtEl>
                                          <p:spTgt spid="55"/>
                                        </p:tgtEl>
                                        <p:attrNameLst>
                                          <p:attrName>ppt_x</p:attrName>
                                        </p:attrNameLst>
                                      </p:cBhvr>
                                      <p:tavLst>
                                        <p:tav tm="0">
                                          <p:val>
                                            <p:strVal val="#ppt_x"/>
                                          </p:val>
                                        </p:tav>
                                        <p:tav tm="100000">
                                          <p:val>
                                            <p:strVal val="#ppt_x"/>
                                          </p:val>
                                        </p:tav>
                                      </p:tavLst>
                                    </p:anim>
                                    <p:anim calcmode="lin" valueType="num">
                                      <p:cBhvr additive="base">
                                        <p:cTn id="12" dur="500" fill="hold"/>
                                        <p:tgtEl>
                                          <p:spTgt spid="55"/>
                                        </p:tgtEl>
                                        <p:attrNameLst>
                                          <p:attrName>ppt_y</p:attrName>
                                        </p:attrNameLst>
                                      </p:cBhvr>
                                      <p:tavLst>
                                        <p:tav tm="0">
                                          <p:val>
                                            <p:strVal val="0-#ppt_h/2"/>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57"/>
                                        </p:tgtEl>
                                        <p:attrNameLst>
                                          <p:attrName>style.visibility</p:attrName>
                                        </p:attrNameLst>
                                      </p:cBhvr>
                                      <p:to>
                                        <p:strVal val="visible"/>
                                      </p:to>
                                    </p:set>
                                    <p:anim calcmode="lin" valueType="num">
                                      <p:cBhvr additive="base">
                                        <p:cTn id="15" dur="500" fill="hold"/>
                                        <p:tgtEl>
                                          <p:spTgt spid="57"/>
                                        </p:tgtEl>
                                        <p:attrNameLst>
                                          <p:attrName>ppt_x</p:attrName>
                                        </p:attrNameLst>
                                      </p:cBhvr>
                                      <p:tavLst>
                                        <p:tav tm="0">
                                          <p:val>
                                            <p:strVal val="1+#ppt_w/2"/>
                                          </p:val>
                                        </p:tav>
                                        <p:tav tm="100000">
                                          <p:val>
                                            <p:strVal val="#ppt_x"/>
                                          </p:val>
                                        </p:tav>
                                      </p:tavLst>
                                    </p:anim>
                                    <p:anim calcmode="lin" valueType="num">
                                      <p:cBhvr additive="base">
                                        <p:cTn id="16" dur="500" fill="hold"/>
                                        <p:tgtEl>
                                          <p:spTgt spid="57"/>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additive="base">
                                        <p:cTn id="19" dur="500" fill="hold"/>
                                        <p:tgtEl>
                                          <p:spTgt spid="59"/>
                                        </p:tgtEl>
                                        <p:attrNameLst>
                                          <p:attrName>ppt_x</p:attrName>
                                        </p:attrNameLst>
                                      </p:cBhvr>
                                      <p:tavLst>
                                        <p:tav tm="0">
                                          <p:val>
                                            <p:strVal val="#ppt_x"/>
                                          </p:val>
                                        </p:tav>
                                        <p:tav tm="100000">
                                          <p:val>
                                            <p:strVal val="#ppt_x"/>
                                          </p:val>
                                        </p:tav>
                                      </p:tavLst>
                                    </p:anim>
                                    <p:anim calcmode="lin" valueType="num">
                                      <p:cBhvr additive="base">
                                        <p:cTn id="20" dur="500" fill="hold"/>
                                        <p:tgtEl>
                                          <p:spTgt spid="59"/>
                                        </p:tgtEl>
                                        <p:attrNameLst>
                                          <p:attrName>ppt_y</p:attrName>
                                        </p:attrNameLst>
                                      </p:cBhvr>
                                      <p:tavLst>
                                        <p:tav tm="0">
                                          <p:val>
                                            <p:strVal val="1+#ppt_h/2"/>
                                          </p:val>
                                        </p:tav>
                                        <p:tav tm="100000">
                                          <p:val>
                                            <p:strVal val="#ppt_y"/>
                                          </p:val>
                                        </p:tav>
                                      </p:tavLst>
                                    </p:anim>
                                  </p:childTnLst>
                                </p:cTn>
                              </p:par>
                              <p:par>
                                <p:cTn id="21" presetID="6" presetClass="entr" presetSubtype="32" fill="hold" grpId="0" nodeType="withEffect">
                                  <p:stCondLst>
                                    <p:cond delay="0"/>
                                  </p:stCondLst>
                                  <p:childTnLst>
                                    <p:set>
                                      <p:cBhvr>
                                        <p:cTn id="22" dur="1" fill="hold">
                                          <p:stCondLst>
                                            <p:cond delay="0"/>
                                          </p:stCondLst>
                                        </p:cTn>
                                        <p:tgtEl>
                                          <p:spTgt spid="26626"/>
                                        </p:tgtEl>
                                        <p:attrNameLst>
                                          <p:attrName>style.visibility</p:attrName>
                                        </p:attrNameLst>
                                      </p:cBhvr>
                                      <p:to>
                                        <p:strVal val="visible"/>
                                      </p:to>
                                    </p:set>
                                    <p:animEffect transition="in" filter="circle(out)">
                                      <p:cBhvr>
                                        <p:cTn id="23" dur="500"/>
                                        <p:tgtEl>
                                          <p:spTgt spid="26626"/>
                                        </p:tgtEl>
                                      </p:cBhvr>
                                    </p:animEffect>
                                  </p:childTnLst>
                                </p:cTn>
                              </p:par>
                            </p:childTnLst>
                          </p:cTn>
                        </p:par>
                        <p:par>
                          <p:cTn id="24" fill="hold">
                            <p:stCondLst>
                              <p:cond delay="500"/>
                            </p:stCondLst>
                            <p:childTnLst>
                              <p:par>
                                <p:cTn id="25" presetID="2" presetClass="entr" presetSubtype="8" fill="hold" grpId="0" nodeType="afterEffect">
                                  <p:stCondLst>
                                    <p:cond delay="0"/>
                                  </p:stCondLst>
                                  <p:childTnLst>
                                    <p:set>
                                      <p:cBhvr>
                                        <p:cTn id="26" dur="1" fill="hold">
                                          <p:stCondLst>
                                            <p:cond delay="0"/>
                                          </p:stCondLst>
                                        </p:cTn>
                                        <p:tgtEl>
                                          <p:spTgt spid="26659"/>
                                        </p:tgtEl>
                                        <p:attrNameLst>
                                          <p:attrName>style.visibility</p:attrName>
                                        </p:attrNameLst>
                                      </p:cBhvr>
                                      <p:to>
                                        <p:strVal val="visible"/>
                                      </p:to>
                                    </p:set>
                                    <p:anim calcmode="lin" valueType="num">
                                      <p:cBhvr additive="base">
                                        <p:cTn id="27" dur="500" fill="hold"/>
                                        <p:tgtEl>
                                          <p:spTgt spid="26659"/>
                                        </p:tgtEl>
                                        <p:attrNameLst>
                                          <p:attrName>ppt_x</p:attrName>
                                        </p:attrNameLst>
                                      </p:cBhvr>
                                      <p:tavLst>
                                        <p:tav tm="0">
                                          <p:val>
                                            <p:strVal val="0-#ppt_w/2"/>
                                          </p:val>
                                        </p:tav>
                                        <p:tav tm="100000">
                                          <p:val>
                                            <p:strVal val="#ppt_x"/>
                                          </p:val>
                                        </p:tav>
                                      </p:tavLst>
                                    </p:anim>
                                    <p:anim calcmode="lin" valueType="num">
                                      <p:cBhvr additive="base">
                                        <p:cTn id="28" dur="500" fill="hold"/>
                                        <p:tgtEl>
                                          <p:spTgt spid="26659"/>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200"/>
                                  </p:stCondLst>
                                  <p:childTnLst>
                                    <p:set>
                                      <p:cBhvr>
                                        <p:cTn id="30" dur="1" fill="hold">
                                          <p:stCondLst>
                                            <p:cond delay="0"/>
                                          </p:stCondLst>
                                        </p:cTn>
                                        <p:tgtEl>
                                          <p:spTgt spid="26660"/>
                                        </p:tgtEl>
                                        <p:attrNameLst>
                                          <p:attrName>style.visibility</p:attrName>
                                        </p:attrNameLst>
                                      </p:cBhvr>
                                      <p:to>
                                        <p:strVal val="visible"/>
                                      </p:to>
                                    </p:set>
                                    <p:anim calcmode="lin" valueType="num">
                                      <p:cBhvr additive="base">
                                        <p:cTn id="31" dur="300" fill="hold"/>
                                        <p:tgtEl>
                                          <p:spTgt spid="26660"/>
                                        </p:tgtEl>
                                        <p:attrNameLst>
                                          <p:attrName>ppt_x</p:attrName>
                                        </p:attrNameLst>
                                      </p:cBhvr>
                                      <p:tavLst>
                                        <p:tav tm="0">
                                          <p:val>
                                            <p:strVal val="1+#ppt_w/2"/>
                                          </p:val>
                                        </p:tav>
                                        <p:tav tm="100000">
                                          <p:val>
                                            <p:strVal val="#ppt_x"/>
                                          </p:val>
                                        </p:tav>
                                      </p:tavLst>
                                    </p:anim>
                                    <p:anim calcmode="lin" valueType="num">
                                      <p:cBhvr additive="base">
                                        <p:cTn id="32" dur="300" fill="hold"/>
                                        <p:tgtEl>
                                          <p:spTgt spid="26660"/>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 presetClass="entr" presetSubtype="8" fill="hold" grpId="0" nodeType="afterEffect">
                                  <p:stCondLst>
                                    <p:cond delay="0"/>
                                  </p:stCondLst>
                                  <p:childTnLst>
                                    <p:set>
                                      <p:cBhvr>
                                        <p:cTn id="35" dur="1" fill="hold">
                                          <p:stCondLst>
                                            <p:cond delay="0"/>
                                          </p:stCondLst>
                                        </p:cTn>
                                        <p:tgtEl>
                                          <p:spTgt spid="26661"/>
                                        </p:tgtEl>
                                        <p:attrNameLst>
                                          <p:attrName>style.visibility</p:attrName>
                                        </p:attrNameLst>
                                      </p:cBhvr>
                                      <p:to>
                                        <p:strVal val="visible"/>
                                      </p:to>
                                    </p:set>
                                    <p:anim calcmode="lin" valueType="num">
                                      <p:cBhvr additive="base">
                                        <p:cTn id="36" dur="500" fill="hold"/>
                                        <p:tgtEl>
                                          <p:spTgt spid="26661"/>
                                        </p:tgtEl>
                                        <p:attrNameLst>
                                          <p:attrName>ppt_x</p:attrName>
                                        </p:attrNameLst>
                                      </p:cBhvr>
                                      <p:tavLst>
                                        <p:tav tm="0">
                                          <p:val>
                                            <p:strVal val="0-#ppt_w/2"/>
                                          </p:val>
                                        </p:tav>
                                        <p:tav tm="100000">
                                          <p:val>
                                            <p:strVal val="#ppt_x"/>
                                          </p:val>
                                        </p:tav>
                                      </p:tavLst>
                                    </p:anim>
                                    <p:anim calcmode="lin" valueType="num">
                                      <p:cBhvr additive="base">
                                        <p:cTn id="37" dur="500" fill="hold"/>
                                        <p:tgtEl>
                                          <p:spTgt spid="26661"/>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200"/>
                                  </p:stCondLst>
                                  <p:childTnLst>
                                    <p:set>
                                      <p:cBhvr>
                                        <p:cTn id="39" dur="1" fill="hold">
                                          <p:stCondLst>
                                            <p:cond delay="0"/>
                                          </p:stCondLst>
                                        </p:cTn>
                                        <p:tgtEl>
                                          <p:spTgt spid="26662"/>
                                        </p:tgtEl>
                                        <p:attrNameLst>
                                          <p:attrName>style.visibility</p:attrName>
                                        </p:attrNameLst>
                                      </p:cBhvr>
                                      <p:to>
                                        <p:strVal val="visible"/>
                                      </p:to>
                                    </p:set>
                                    <p:anim calcmode="lin" valueType="num">
                                      <p:cBhvr additive="base">
                                        <p:cTn id="40" dur="300" fill="hold"/>
                                        <p:tgtEl>
                                          <p:spTgt spid="26662"/>
                                        </p:tgtEl>
                                        <p:attrNameLst>
                                          <p:attrName>ppt_x</p:attrName>
                                        </p:attrNameLst>
                                      </p:cBhvr>
                                      <p:tavLst>
                                        <p:tav tm="0">
                                          <p:val>
                                            <p:strVal val="1+#ppt_w/2"/>
                                          </p:val>
                                        </p:tav>
                                        <p:tav tm="100000">
                                          <p:val>
                                            <p:strVal val="#ppt_x"/>
                                          </p:val>
                                        </p:tav>
                                      </p:tavLst>
                                    </p:anim>
                                    <p:anim calcmode="lin" valueType="num">
                                      <p:cBhvr additive="base">
                                        <p:cTn id="41" dur="300" fill="hold"/>
                                        <p:tgtEl>
                                          <p:spTgt spid="26662"/>
                                        </p:tgtEl>
                                        <p:attrNameLst>
                                          <p:attrName>ppt_y</p:attrName>
                                        </p:attrNameLst>
                                      </p:cBhvr>
                                      <p:tavLst>
                                        <p:tav tm="0">
                                          <p:val>
                                            <p:strVal val="#ppt_y"/>
                                          </p:val>
                                        </p:tav>
                                        <p:tav tm="100000">
                                          <p:val>
                                            <p:strVal val="#ppt_y"/>
                                          </p:val>
                                        </p:tav>
                                      </p:tavLst>
                                    </p:anim>
                                  </p:childTnLst>
                                </p:cTn>
                              </p:par>
                            </p:childTnLst>
                          </p:cTn>
                        </p:par>
                        <p:par>
                          <p:cTn id="42" fill="hold">
                            <p:stCondLst>
                              <p:cond delay="1500"/>
                            </p:stCondLst>
                            <p:childTnLst>
                              <p:par>
                                <p:cTn id="43" presetID="2" presetClass="entr" presetSubtype="8" fill="hold" grpId="0" nodeType="afterEffect">
                                  <p:stCondLst>
                                    <p:cond delay="0"/>
                                  </p:stCondLst>
                                  <p:childTnLst>
                                    <p:set>
                                      <p:cBhvr>
                                        <p:cTn id="44" dur="1" fill="hold">
                                          <p:stCondLst>
                                            <p:cond delay="0"/>
                                          </p:stCondLst>
                                        </p:cTn>
                                        <p:tgtEl>
                                          <p:spTgt spid="26663"/>
                                        </p:tgtEl>
                                        <p:attrNameLst>
                                          <p:attrName>style.visibility</p:attrName>
                                        </p:attrNameLst>
                                      </p:cBhvr>
                                      <p:to>
                                        <p:strVal val="visible"/>
                                      </p:to>
                                    </p:set>
                                    <p:anim calcmode="lin" valueType="num">
                                      <p:cBhvr additive="base">
                                        <p:cTn id="45" dur="500" fill="hold"/>
                                        <p:tgtEl>
                                          <p:spTgt spid="26663"/>
                                        </p:tgtEl>
                                        <p:attrNameLst>
                                          <p:attrName>ppt_x</p:attrName>
                                        </p:attrNameLst>
                                      </p:cBhvr>
                                      <p:tavLst>
                                        <p:tav tm="0">
                                          <p:val>
                                            <p:strVal val="0-#ppt_w/2"/>
                                          </p:val>
                                        </p:tav>
                                        <p:tav tm="100000">
                                          <p:val>
                                            <p:strVal val="#ppt_x"/>
                                          </p:val>
                                        </p:tav>
                                      </p:tavLst>
                                    </p:anim>
                                    <p:anim calcmode="lin" valueType="num">
                                      <p:cBhvr additive="base">
                                        <p:cTn id="46" dur="500" fill="hold"/>
                                        <p:tgtEl>
                                          <p:spTgt spid="26663"/>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200"/>
                                  </p:stCondLst>
                                  <p:childTnLst>
                                    <p:set>
                                      <p:cBhvr>
                                        <p:cTn id="48" dur="1" fill="hold">
                                          <p:stCondLst>
                                            <p:cond delay="0"/>
                                          </p:stCondLst>
                                        </p:cTn>
                                        <p:tgtEl>
                                          <p:spTgt spid="26664"/>
                                        </p:tgtEl>
                                        <p:attrNameLst>
                                          <p:attrName>style.visibility</p:attrName>
                                        </p:attrNameLst>
                                      </p:cBhvr>
                                      <p:to>
                                        <p:strVal val="visible"/>
                                      </p:to>
                                    </p:set>
                                    <p:anim calcmode="lin" valueType="num">
                                      <p:cBhvr additive="base">
                                        <p:cTn id="49" dur="300" fill="hold"/>
                                        <p:tgtEl>
                                          <p:spTgt spid="26664"/>
                                        </p:tgtEl>
                                        <p:attrNameLst>
                                          <p:attrName>ppt_x</p:attrName>
                                        </p:attrNameLst>
                                      </p:cBhvr>
                                      <p:tavLst>
                                        <p:tav tm="0">
                                          <p:val>
                                            <p:strVal val="1+#ppt_w/2"/>
                                          </p:val>
                                        </p:tav>
                                        <p:tav tm="100000">
                                          <p:val>
                                            <p:strVal val="#ppt_x"/>
                                          </p:val>
                                        </p:tav>
                                      </p:tavLst>
                                    </p:anim>
                                    <p:anim calcmode="lin" valueType="num">
                                      <p:cBhvr additive="base">
                                        <p:cTn id="50" dur="300" fill="hold"/>
                                        <p:tgtEl>
                                          <p:spTgt spid="26664"/>
                                        </p:tgtEl>
                                        <p:attrNameLst>
                                          <p:attrName>ppt_y</p:attrName>
                                        </p:attrNameLst>
                                      </p:cBhvr>
                                      <p:tavLst>
                                        <p:tav tm="0">
                                          <p:val>
                                            <p:strVal val="#ppt_y"/>
                                          </p:val>
                                        </p:tav>
                                        <p:tav tm="100000">
                                          <p:val>
                                            <p:strVal val="#ppt_y"/>
                                          </p:val>
                                        </p:tav>
                                      </p:tavLst>
                                    </p:anim>
                                  </p:childTnLst>
                                </p:cTn>
                              </p:par>
                            </p:childTnLst>
                          </p:cTn>
                        </p:par>
                        <p:par>
                          <p:cTn id="51" fill="hold">
                            <p:stCondLst>
                              <p:cond delay="2000"/>
                            </p:stCondLst>
                            <p:childTnLst>
                              <p:par>
                                <p:cTn id="52" presetID="2" presetClass="entr" presetSubtype="8" fill="hold" grpId="0" nodeType="afterEffect">
                                  <p:stCondLst>
                                    <p:cond delay="0"/>
                                  </p:stCondLst>
                                  <p:childTnLst>
                                    <p:set>
                                      <p:cBhvr>
                                        <p:cTn id="53" dur="1" fill="hold">
                                          <p:stCondLst>
                                            <p:cond delay="0"/>
                                          </p:stCondLst>
                                        </p:cTn>
                                        <p:tgtEl>
                                          <p:spTgt spid="26665"/>
                                        </p:tgtEl>
                                        <p:attrNameLst>
                                          <p:attrName>style.visibility</p:attrName>
                                        </p:attrNameLst>
                                      </p:cBhvr>
                                      <p:to>
                                        <p:strVal val="visible"/>
                                      </p:to>
                                    </p:set>
                                    <p:anim calcmode="lin" valueType="num">
                                      <p:cBhvr additive="base">
                                        <p:cTn id="54" dur="500" fill="hold"/>
                                        <p:tgtEl>
                                          <p:spTgt spid="26665"/>
                                        </p:tgtEl>
                                        <p:attrNameLst>
                                          <p:attrName>ppt_x</p:attrName>
                                        </p:attrNameLst>
                                      </p:cBhvr>
                                      <p:tavLst>
                                        <p:tav tm="0">
                                          <p:val>
                                            <p:strVal val="0-#ppt_w/2"/>
                                          </p:val>
                                        </p:tav>
                                        <p:tav tm="100000">
                                          <p:val>
                                            <p:strVal val="#ppt_x"/>
                                          </p:val>
                                        </p:tav>
                                      </p:tavLst>
                                    </p:anim>
                                    <p:anim calcmode="lin" valueType="num">
                                      <p:cBhvr additive="base">
                                        <p:cTn id="55" dur="500" fill="hold"/>
                                        <p:tgtEl>
                                          <p:spTgt spid="26665"/>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200"/>
                                  </p:stCondLst>
                                  <p:childTnLst>
                                    <p:set>
                                      <p:cBhvr>
                                        <p:cTn id="57" dur="1" fill="hold">
                                          <p:stCondLst>
                                            <p:cond delay="0"/>
                                          </p:stCondLst>
                                        </p:cTn>
                                        <p:tgtEl>
                                          <p:spTgt spid="26666"/>
                                        </p:tgtEl>
                                        <p:attrNameLst>
                                          <p:attrName>style.visibility</p:attrName>
                                        </p:attrNameLst>
                                      </p:cBhvr>
                                      <p:to>
                                        <p:strVal val="visible"/>
                                      </p:to>
                                    </p:set>
                                    <p:anim calcmode="lin" valueType="num">
                                      <p:cBhvr additive="base">
                                        <p:cTn id="58" dur="300" fill="hold"/>
                                        <p:tgtEl>
                                          <p:spTgt spid="26666"/>
                                        </p:tgtEl>
                                        <p:attrNameLst>
                                          <p:attrName>ppt_x</p:attrName>
                                        </p:attrNameLst>
                                      </p:cBhvr>
                                      <p:tavLst>
                                        <p:tav tm="0">
                                          <p:val>
                                            <p:strVal val="1+#ppt_w/2"/>
                                          </p:val>
                                        </p:tav>
                                        <p:tav tm="100000">
                                          <p:val>
                                            <p:strVal val="#ppt_x"/>
                                          </p:val>
                                        </p:tav>
                                      </p:tavLst>
                                    </p:anim>
                                    <p:anim calcmode="lin" valueType="num">
                                      <p:cBhvr additive="base">
                                        <p:cTn id="59" dur="300" fill="hold"/>
                                        <p:tgtEl>
                                          <p:spTgt spid="266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bldLvl="0" animBg="1" autoUpdateAnimBg="0"/>
      <p:bldP spid="26659" grpId="0" autoUpdateAnimBg="0"/>
      <p:bldP spid="26660" grpId="0" autoUpdateAnimBg="0"/>
      <p:bldP spid="26661" grpId="0" autoUpdateAnimBg="0"/>
      <p:bldP spid="26662" grpId="0" autoUpdateAnimBg="0"/>
      <p:bldP spid="26663" grpId="0" autoUpdateAnimBg="0"/>
      <p:bldP spid="26664" grpId="0" autoUpdateAnimBg="0"/>
      <p:bldP spid="26665" grpId="0" autoUpdateAnimBg="0"/>
      <p:bldP spid="26666"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446767" y="1700898"/>
            <a:ext cx="3207026" cy="2910862"/>
            <a:chOff x="4492487" y="1700898"/>
            <a:chExt cx="3207026" cy="2910862"/>
          </a:xfrm>
        </p:grpSpPr>
        <p:sp>
          <p:nvSpPr>
            <p:cNvPr id="3" name="Freeform 5"/>
            <p:cNvSpPr>
              <a:spLocks noEditPoints="1"/>
            </p:cNvSpPr>
            <p:nvPr/>
          </p:nvSpPr>
          <p:spPr bwMode="auto">
            <a:xfrm>
              <a:off x="4523833" y="1794937"/>
              <a:ext cx="3175680" cy="2816823"/>
            </a:xfrm>
            <a:custGeom>
              <a:avLst/>
              <a:gdLst>
                <a:gd name="T0" fmla="*/ 802 w 1415"/>
                <a:gd name="T1" fmla="*/ 806 h 1255"/>
                <a:gd name="T2" fmla="*/ 600 w 1415"/>
                <a:gd name="T3" fmla="*/ 797 h 1255"/>
                <a:gd name="T4" fmla="*/ 507 w 1415"/>
                <a:gd name="T5" fmla="*/ 619 h 1255"/>
                <a:gd name="T6" fmla="*/ 615 w 1415"/>
                <a:gd name="T7" fmla="*/ 448 h 1255"/>
                <a:gd name="T8" fmla="*/ 817 w 1415"/>
                <a:gd name="T9" fmla="*/ 456 h 1255"/>
                <a:gd name="T10" fmla="*/ 910 w 1415"/>
                <a:gd name="T11" fmla="*/ 635 h 1255"/>
                <a:gd name="T12" fmla="*/ 802 w 1415"/>
                <a:gd name="T13" fmla="*/ 806 h 1255"/>
                <a:gd name="T14" fmla="*/ 383 w 1415"/>
                <a:gd name="T15" fmla="*/ 0 h 1255"/>
                <a:gd name="T16" fmla="*/ 383 w 1415"/>
                <a:gd name="T17" fmla="*/ 0 h 1255"/>
                <a:gd name="T18" fmla="*/ 382 w 1415"/>
                <a:gd name="T19" fmla="*/ 0 h 1255"/>
                <a:gd name="T20" fmla="*/ 378 w 1415"/>
                <a:gd name="T21" fmla="*/ 2 h 1255"/>
                <a:gd name="T22" fmla="*/ 377 w 1415"/>
                <a:gd name="T23" fmla="*/ 4 h 1255"/>
                <a:gd name="T24" fmla="*/ 2 w 1415"/>
                <a:gd name="T25" fmla="*/ 595 h 1255"/>
                <a:gd name="T26" fmla="*/ 2 w 1415"/>
                <a:gd name="T27" fmla="*/ 602 h 1255"/>
                <a:gd name="T28" fmla="*/ 2 w 1415"/>
                <a:gd name="T29" fmla="*/ 602 h 1255"/>
                <a:gd name="T30" fmla="*/ 326 w 1415"/>
                <a:gd name="T31" fmla="*/ 1222 h 1255"/>
                <a:gd name="T32" fmla="*/ 332 w 1415"/>
                <a:gd name="T33" fmla="*/ 1226 h 1255"/>
                <a:gd name="T34" fmla="*/ 332 w 1415"/>
                <a:gd name="T35" fmla="*/ 1226 h 1255"/>
                <a:gd name="T36" fmla="*/ 1032 w 1415"/>
                <a:gd name="T37" fmla="*/ 1255 h 1255"/>
                <a:gd name="T38" fmla="*/ 1032 w 1415"/>
                <a:gd name="T39" fmla="*/ 1255 h 1255"/>
                <a:gd name="T40" fmla="*/ 1038 w 1415"/>
                <a:gd name="T41" fmla="*/ 1252 h 1255"/>
                <a:gd name="T42" fmla="*/ 1413 w 1415"/>
                <a:gd name="T43" fmla="*/ 661 h 1255"/>
                <a:gd name="T44" fmla="*/ 1413 w 1415"/>
                <a:gd name="T45" fmla="*/ 654 h 1255"/>
                <a:gd name="T46" fmla="*/ 1089 w 1415"/>
                <a:gd name="T47" fmla="*/ 33 h 1255"/>
                <a:gd name="T48" fmla="*/ 1083 w 1415"/>
                <a:gd name="T49" fmla="*/ 29 h 1255"/>
                <a:gd name="T50" fmla="*/ 1083 w 1415"/>
                <a:gd name="T51" fmla="*/ 29 h 1255"/>
                <a:gd name="T52" fmla="*/ 383 w 1415"/>
                <a:gd name="T53" fmla="*/ 0 h 1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15" h="1255">
                  <a:moveTo>
                    <a:pt x="802" y="806"/>
                  </a:moveTo>
                  <a:cubicBezTo>
                    <a:pt x="600" y="797"/>
                    <a:pt x="600" y="797"/>
                    <a:pt x="600" y="797"/>
                  </a:cubicBezTo>
                  <a:cubicBezTo>
                    <a:pt x="507" y="619"/>
                    <a:pt x="507" y="619"/>
                    <a:pt x="507" y="619"/>
                  </a:cubicBezTo>
                  <a:cubicBezTo>
                    <a:pt x="615" y="448"/>
                    <a:pt x="615" y="448"/>
                    <a:pt x="615" y="448"/>
                  </a:cubicBezTo>
                  <a:cubicBezTo>
                    <a:pt x="817" y="456"/>
                    <a:pt x="817" y="456"/>
                    <a:pt x="817" y="456"/>
                  </a:cubicBezTo>
                  <a:cubicBezTo>
                    <a:pt x="910" y="635"/>
                    <a:pt x="910" y="635"/>
                    <a:pt x="910" y="635"/>
                  </a:cubicBezTo>
                  <a:cubicBezTo>
                    <a:pt x="802" y="806"/>
                    <a:pt x="802" y="806"/>
                    <a:pt x="802" y="806"/>
                  </a:cubicBezTo>
                  <a:moveTo>
                    <a:pt x="383" y="0"/>
                  </a:moveTo>
                  <a:cubicBezTo>
                    <a:pt x="383" y="0"/>
                    <a:pt x="383" y="0"/>
                    <a:pt x="383" y="0"/>
                  </a:cubicBezTo>
                  <a:cubicBezTo>
                    <a:pt x="382" y="0"/>
                    <a:pt x="382" y="0"/>
                    <a:pt x="382" y="0"/>
                  </a:cubicBezTo>
                  <a:cubicBezTo>
                    <a:pt x="381" y="0"/>
                    <a:pt x="379" y="1"/>
                    <a:pt x="378" y="2"/>
                  </a:cubicBezTo>
                  <a:cubicBezTo>
                    <a:pt x="378" y="3"/>
                    <a:pt x="377" y="3"/>
                    <a:pt x="377" y="4"/>
                  </a:cubicBezTo>
                  <a:cubicBezTo>
                    <a:pt x="2" y="595"/>
                    <a:pt x="2" y="595"/>
                    <a:pt x="2" y="595"/>
                  </a:cubicBezTo>
                  <a:cubicBezTo>
                    <a:pt x="0" y="597"/>
                    <a:pt x="0" y="600"/>
                    <a:pt x="2" y="602"/>
                  </a:cubicBezTo>
                  <a:cubicBezTo>
                    <a:pt x="2" y="602"/>
                    <a:pt x="2" y="602"/>
                    <a:pt x="2" y="602"/>
                  </a:cubicBezTo>
                  <a:cubicBezTo>
                    <a:pt x="326" y="1222"/>
                    <a:pt x="326" y="1222"/>
                    <a:pt x="326" y="1222"/>
                  </a:cubicBezTo>
                  <a:cubicBezTo>
                    <a:pt x="327" y="1225"/>
                    <a:pt x="330" y="1226"/>
                    <a:pt x="332" y="1226"/>
                  </a:cubicBezTo>
                  <a:cubicBezTo>
                    <a:pt x="332" y="1226"/>
                    <a:pt x="332" y="1226"/>
                    <a:pt x="332" y="1226"/>
                  </a:cubicBezTo>
                  <a:cubicBezTo>
                    <a:pt x="1032" y="1255"/>
                    <a:pt x="1032" y="1255"/>
                    <a:pt x="1032" y="1255"/>
                  </a:cubicBezTo>
                  <a:cubicBezTo>
                    <a:pt x="1032" y="1255"/>
                    <a:pt x="1032" y="1255"/>
                    <a:pt x="1032" y="1255"/>
                  </a:cubicBezTo>
                  <a:cubicBezTo>
                    <a:pt x="1034" y="1255"/>
                    <a:pt x="1037" y="1254"/>
                    <a:pt x="1038" y="1252"/>
                  </a:cubicBezTo>
                  <a:cubicBezTo>
                    <a:pt x="1413" y="661"/>
                    <a:pt x="1413" y="661"/>
                    <a:pt x="1413" y="661"/>
                  </a:cubicBezTo>
                  <a:cubicBezTo>
                    <a:pt x="1414" y="659"/>
                    <a:pt x="1415" y="656"/>
                    <a:pt x="1413" y="654"/>
                  </a:cubicBezTo>
                  <a:cubicBezTo>
                    <a:pt x="1089" y="33"/>
                    <a:pt x="1089" y="33"/>
                    <a:pt x="1089" y="33"/>
                  </a:cubicBezTo>
                  <a:cubicBezTo>
                    <a:pt x="1088" y="31"/>
                    <a:pt x="1085" y="29"/>
                    <a:pt x="1083" y="29"/>
                  </a:cubicBezTo>
                  <a:cubicBezTo>
                    <a:pt x="1083" y="29"/>
                    <a:pt x="1083" y="29"/>
                    <a:pt x="1083" y="29"/>
                  </a:cubicBezTo>
                  <a:cubicBezTo>
                    <a:pt x="383" y="0"/>
                    <a:pt x="383" y="0"/>
                    <a:pt x="383"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Freeform 6"/>
            <p:cNvSpPr/>
            <p:nvPr/>
          </p:nvSpPr>
          <p:spPr bwMode="auto">
            <a:xfrm>
              <a:off x="4510862" y="3076883"/>
              <a:ext cx="1343557" cy="1359771"/>
            </a:xfrm>
            <a:custGeom>
              <a:avLst/>
              <a:gdLst>
                <a:gd name="T0" fmla="*/ 1034 w 1243"/>
                <a:gd name="T1" fmla="*/ 0 h 1258"/>
                <a:gd name="T2" fmla="*/ 1243 w 1243"/>
                <a:gd name="T3" fmla="*/ 363 h 1258"/>
                <a:gd name="T4" fmla="*/ 726 w 1243"/>
                <a:gd name="T5" fmla="*/ 1258 h 1258"/>
                <a:gd name="T6" fmla="*/ 0 w 1243"/>
                <a:gd name="T7" fmla="*/ 0 h 1258"/>
                <a:gd name="T8" fmla="*/ 0 w 1243"/>
                <a:gd name="T9" fmla="*/ 0 h 1258"/>
                <a:gd name="T10" fmla="*/ 1034 w 1243"/>
                <a:gd name="T11" fmla="*/ 0 h 1258"/>
              </a:gdLst>
              <a:ahLst/>
              <a:cxnLst>
                <a:cxn ang="0">
                  <a:pos x="T0" y="T1"/>
                </a:cxn>
                <a:cxn ang="0">
                  <a:pos x="T2" y="T3"/>
                </a:cxn>
                <a:cxn ang="0">
                  <a:pos x="T4" y="T5"/>
                </a:cxn>
                <a:cxn ang="0">
                  <a:pos x="T6" y="T7"/>
                </a:cxn>
                <a:cxn ang="0">
                  <a:pos x="T8" y="T9"/>
                </a:cxn>
                <a:cxn ang="0">
                  <a:pos x="T10" y="T11"/>
                </a:cxn>
              </a:cxnLst>
              <a:rect l="0" t="0" r="r" b="b"/>
              <a:pathLst>
                <a:path w="1243" h="1258">
                  <a:moveTo>
                    <a:pt x="1034" y="0"/>
                  </a:moveTo>
                  <a:lnTo>
                    <a:pt x="1243" y="363"/>
                  </a:lnTo>
                  <a:lnTo>
                    <a:pt x="726" y="1258"/>
                  </a:lnTo>
                  <a:lnTo>
                    <a:pt x="0" y="0"/>
                  </a:lnTo>
                  <a:lnTo>
                    <a:pt x="0" y="0"/>
                  </a:lnTo>
                  <a:lnTo>
                    <a:pt x="1034" y="0"/>
                  </a:lnTo>
                  <a:close/>
                </a:path>
              </a:pathLst>
            </a:custGeom>
            <a:solidFill>
              <a:schemeClr val="accent3">
                <a:lumMod val="60000"/>
                <a:lumOff val="40000"/>
              </a:schemeClr>
            </a:solid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 name="Freeform 7"/>
            <p:cNvSpPr/>
            <p:nvPr/>
          </p:nvSpPr>
          <p:spPr bwMode="auto">
            <a:xfrm>
              <a:off x="4492487" y="3062831"/>
              <a:ext cx="1378145" cy="1400845"/>
            </a:xfrm>
            <a:custGeom>
              <a:avLst/>
              <a:gdLst>
                <a:gd name="T0" fmla="*/ 1051 w 1275"/>
                <a:gd name="T1" fmla="*/ 13 h 1296"/>
                <a:gd name="T2" fmla="*/ 1040 w 1275"/>
                <a:gd name="T3" fmla="*/ 19 h 1296"/>
                <a:gd name="T4" fmla="*/ 1246 w 1275"/>
                <a:gd name="T5" fmla="*/ 376 h 1296"/>
                <a:gd name="T6" fmla="*/ 743 w 1275"/>
                <a:gd name="T7" fmla="*/ 1246 h 1296"/>
                <a:gd name="T8" fmla="*/ 27 w 1275"/>
                <a:gd name="T9" fmla="*/ 7 h 1296"/>
                <a:gd name="T10" fmla="*/ 17 w 1275"/>
                <a:gd name="T11" fmla="*/ 13 h 1296"/>
                <a:gd name="T12" fmla="*/ 23 w 1275"/>
                <a:gd name="T13" fmla="*/ 23 h 1296"/>
                <a:gd name="T14" fmla="*/ 23 w 1275"/>
                <a:gd name="T15" fmla="*/ 23 h 1296"/>
                <a:gd name="T16" fmla="*/ 17 w 1275"/>
                <a:gd name="T17" fmla="*/ 13 h 1296"/>
                <a:gd name="T18" fmla="*/ 17 w 1275"/>
                <a:gd name="T19" fmla="*/ 25 h 1296"/>
                <a:gd name="T20" fmla="*/ 1051 w 1275"/>
                <a:gd name="T21" fmla="*/ 25 h 1296"/>
                <a:gd name="T22" fmla="*/ 1051 w 1275"/>
                <a:gd name="T23" fmla="*/ 13 h 1296"/>
                <a:gd name="T24" fmla="*/ 1040 w 1275"/>
                <a:gd name="T25" fmla="*/ 19 h 1296"/>
                <a:gd name="T26" fmla="*/ 1051 w 1275"/>
                <a:gd name="T27" fmla="*/ 13 h 1296"/>
                <a:gd name="T28" fmla="*/ 1051 w 1275"/>
                <a:gd name="T29" fmla="*/ 0 h 1296"/>
                <a:gd name="T30" fmla="*/ 13 w 1275"/>
                <a:gd name="T31" fmla="*/ 0 h 1296"/>
                <a:gd name="T32" fmla="*/ 8 w 1275"/>
                <a:gd name="T33" fmla="*/ 2 h 1296"/>
                <a:gd name="T34" fmla="*/ 0 w 1275"/>
                <a:gd name="T35" fmla="*/ 9 h 1296"/>
                <a:gd name="T36" fmla="*/ 743 w 1275"/>
                <a:gd name="T37" fmla="*/ 1296 h 1296"/>
                <a:gd name="T38" fmla="*/ 1275 w 1275"/>
                <a:gd name="T39" fmla="*/ 376 h 1296"/>
                <a:gd name="T40" fmla="*/ 1057 w 1275"/>
                <a:gd name="T41" fmla="*/ 0 h 1296"/>
                <a:gd name="T42" fmla="*/ 1051 w 1275"/>
                <a:gd name="T43" fmla="*/ 0 h 1296"/>
                <a:gd name="T44" fmla="*/ 1051 w 1275"/>
                <a:gd name="T45" fmla="*/ 13 h 1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5" h="1296">
                  <a:moveTo>
                    <a:pt x="1051" y="13"/>
                  </a:moveTo>
                  <a:lnTo>
                    <a:pt x="1040" y="19"/>
                  </a:lnTo>
                  <a:lnTo>
                    <a:pt x="1246" y="376"/>
                  </a:lnTo>
                  <a:lnTo>
                    <a:pt x="743" y="1246"/>
                  </a:lnTo>
                  <a:lnTo>
                    <a:pt x="27" y="7"/>
                  </a:lnTo>
                  <a:lnTo>
                    <a:pt x="17" y="13"/>
                  </a:lnTo>
                  <a:lnTo>
                    <a:pt x="23" y="23"/>
                  </a:lnTo>
                  <a:lnTo>
                    <a:pt x="23" y="23"/>
                  </a:lnTo>
                  <a:lnTo>
                    <a:pt x="17" y="13"/>
                  </a:lnTo>
                  <a:lnTo>
                    <a:pt x="17" y="25"/>
                  </a:lnTo>
                  <a:lnTo>
                    <a:pt x="1051" y="25"/>
                  </a:lnTo>
                  <a:lnTo>
                    <a:pt x="1051" y="13"/>
                  </a:lnTo>
                  <a:lnTo>
                    <a:pt x="1040" y="19"/>
                  </a:lnTo>
                  <a:lnTo>
                    <a:pt x="1051" y="13"/>
                  </a:lnTo>
                  <a:lnTo>
                    <a:pt x="1051" y="0"/>
                  </a:lnTo>
                  <a:lnTo>
                    <a:pt x="13" y="0"/>
                  </a:lnTo>
                  <a:lnTo>
                    <a:pt x="8" y="2"/>
                  </a:lnTo>
                  <a:lnTo>
                    <a:pt x="0" y="9"/>
                  </a:lnTo>
                  <a:lnTo>
                    <a:pt x="743" y="1296"/>
                  </a:lnTo>
                  <a:lnTo>
                    <a:pt x="1275" y="376"/>
                  </a:lnTo>
                  <a:lnTo>
                    <a:pt x="1057" y="0"/>
                  </a:lnTo>
                  <a:lnTo>
                    <a:pt x="1051" y="0"/>
                  </a:lnTo>
                  <a:lnTo>
                    <a:pt x="1051" y="1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 name="Freeform 8"/>
            <p:cNvSpPr/>
            <p:nvPr/>
          </p:nvSpPr>
          <p:spPr bwMode="auto">
            <a:xfrm>
              <a:off x="6308397" y="3076883"/>
              <a:ext cx="1344638" cy="1359771"/>
            </a:xfrm>
            <a:custGeom>
              <a:avLst/>
              <a:gdLst>
                <a:gd name="T0" fmla="*/ 1244 w 1244"/>
                <a:gd name="T1" fmla="*/ 0 h 1258"/>
                <a:gd name="T2" fmla="*/ 517 w 1244"/>
                <a:gd name="T3" fmla="*/ 1258 h 1258"/>
                <a:gd name="T4" fmla="*/ 0 w 1244"/>
                <a:gd name="T5" fmla="*/ 363 h 1258"/>
                <a:gd name="T6" fmla="*/ 210 w 1244"/>
                <a:gd name="T7" fmla="*/ 0 h 1258"/>
                <a:gd name="T8" fmla="*/ 1244 w 1244"/>
                <a:gd name="T9" fmla="*/ 0 h 1258"/>
              </a:gdLst>
              <a:ahLst/>
              <a:cxnLst>
                <a:cxn ang="0">
                  <a:pos x="T0" y="T1"/>
                </a:cxn>
                <a:cxn ang="0">
                  <a:pos x="T2" y="T3"/>
                </a:cxn>
                <a:cxn ang="0">
                  <a:pos x="T4" y="T5"/>
                </a:cxn>
                <a:cxn ang="0">
                  <a:pos x="T6" y="T7"/>
                </a:cxn>
                <a:cxn ang="0">
                  <a:pos x="T8" y="T9"/>
                </a:cxn>
              </a:cxnLst>
              <a:rect l="0" t="0" r="r" b="b"/>
              <a:pathLst>
                <a:path w="1244" h="1258">
                  <a:moveTo>
                    <a:pt x="1244" y="0"/>
                  </a:moveTo>
                  <a:lnTo>
                    <a:pt x="517" y="1258"/>
                  </a:lnTo>
                  <a:lnTo>
                    <a:pt x="0" y="363"/>
                  </a:lnTo>
                  <a:lnTo>
                    <a:pt x="210" y="0"/>
                  </a:lnTo>
                  <a:lnTo>
                    <a:pt x="1244" y="0"/>
                  </a:lnTo>
                  <a:close/>
                </a:path>
              </a:pathLst>
            </a:custGeom>
            <a:solidFill>
              <a:schemeClr val="accent2">
                <a:lumMod val="60000"/>
                <a:lumOff val="40000"/>
              </a:schemeClr>
            </a:solid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Freeform 9"/>
            <p:cNvSpPr/>
            <p:nvPr/>
          </p:nvSpPr>
          <p:spPr bwMode="auto">
            <a:xfrm>
              <a:off x="6292183" y="3062831"/>
              <a:ext cx="1373822" cy="1387874"/>
            </a:xfrm>
            <a:custGeom>
              <a:avLst/>
              <a:gdLst>
                <a:gd name="T0" fmla="*/ 606 w 612"/>
                <a:gd name="T1" fmla="*/ 6 h 618"/>
                <a:gd name="T2" fmla="*/ 601 w 612"/>
                <a:gd name="T3" fmla="*/ 3 h 618"/>
                <a:gd name="T4" fmla="*/ 256 w 612"/>
                <a:gd name="T5" fmla="*/ 600 h 618"/>
                <a:gd name="T6" fmla="*/ 14 w 612"/>
                <a:gd name="T7" fmla="*/ 181 h 618"/>
                <a:gd name="T8" fmla="*/ 111 w 612"/>
                <a:gd name="T9" fmla="*/ 12 h 618"/>
                <a:gd name="T10" fmla="*/ 606 w 612"/>
                <a:gd name="T11" fmla="*/ 12 h 618"/>
                <a:gd name="T12" fmla="*/ 606 w 612"/>
                <a:gd name="T13" fmla="*/ 6 h 618"/>
                <a:gd name="T14" fmla="*/ 601 w 612"/>
                <a:gd name="T15" fmla="*/ 3 h 618"/>
                <a:gd name="T16" fmla="*/ 606 w 612"/>
                <a:gd name="T17" fmla="*/ 6 h 618"/>
                <a:gd name="T18" fmla="*/ 606 w 612"/>
                <a:gd name="T19" fmla="*/ 0 h 618"/>
                <a:gd name="T20" fmla="*/ 108 w 612"/>
                <a:gd name="T21" fmla="*/ 0 h 618"/>
                <a:gd name="T22" fmla="*/ 102 w 612"/>
                <a:gd name="T23" fmla="*/ 3 h 618"/>
                <a:gd name="T24" fmla="*/ 1 w 612"/>
                <a:gd name="T25" fmla="*/ 178 h 618"/>
                <a:gd name="T26" fmla="*/ 1 w 612"/>
                <a:gd name="T27" fmla="*/ 184 h 618"/>
                <a:gd name="T28" fmla="*/ 251 w 612"/>
                <a:gd name="T29" fmla="*/ 615 h 618"/>
                <a:gd name="T30" fmla="*/ 256 w 612"/>
                <a:gd name="T31" fmla="*/ 618 h 618"/>
                <a:gd name="T32" fmla="*/ 261 w 612"/>
                <a:gd name="T33" fmla="*/ 615 h 618"/>
                <a:gd name="T34" fmla="*/ 611 w 612"/>
                <a:gd name="T35" fmla="*/ 9 h 618"/>
                <a:gd name="T36" fmla="*/ 611 w 612"/>
                <a:gd name="T37" fmla="*/ 3 h 618"/>
                <a:gd name="T38" fmla="*/ 606 w 612"/>
                <a:gd name="T39" fmla="*/ 0 h 618"/>
                <a:gd name="T40" fmla="*/ 606 w 612"/>
                <a:gd name="T41" fmla="*/ 6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2" h="618">
                  <a:moveTo>
                    <a:pt x="606" y="6"/>
                  </a:moveTo>
                  <a:cubicBezTo>
                    <a:pt x="601" y="3"/>
                    <a:pt x="601" y="3"/>
                    <a:pt x="601" y="3"/>
                  </a:cubicBezTo>
                  <a:cubicBezTo>
                    <a:pt x="256" y="600"/>
                    <a:pt x="256" y="600"/>
                    <a:pt x="256" y="600"/>
                  </a:cubicBezTo>
                  <a:cubicBezTo>
                    <a:pt x="14" y="181"/>
                    <a:pt x="14" y="181"/>
                    <a:pt x="14" y="181"/>
                  </a:cubicBezTo>
                  <a:cubicBezTo>
                    <a:pt x="111" y="12"/>
                    <a:pt x="111" y="12"/>
                    <a:pt x="111" y="12"/>
                  </a:cubicBezTo>
                  <a:cubicBezTo>
                    <a:pt x="606" y="12"/>
                    <a:pt x="606" y="12"/>
                    <a:pt x="606" y="12"/>
                  </a:cubicBezTo>
                  <a:cubicBezTo>
                    <a:pt x="606" y="6"/>
                    <a:pt x="606" y="6"/>
                    <a:pt x="606" y="6"/>
                  </a:cubicBezTo>
                  <a:cubicBezTo>
                    <a:pt x="601" y="3"/>
                    <a:pt x="601" y="3"/>
                    <a:pt x="601" y="3"/>
                  </a:cubicBezTo>
                  <a:cubicBezTo>
                    <a:pt x="606" y="6"/>
                    <a:pt x="606" y="6"/>
                    <a:pt x="606" y="6"/>
                  </a:cubicBezTo>
                  <a:cubicBezTo>
                    <a:pt x="606" y="0"/>
                    <a:pt x="606" y="0"/>
                    <a:pt x="606" y="0"/>
                  </a:cubicBezTo>
                  <a:cubicBezTo>
                    <a:pt x="108" y="0"/>
                    <a:pt x="108" y="0"/>
                    <a:pt x="108" y="0"/>
                  </a:cubicBezTo>
                  <a:cubicBezTo>
                    <a:pt x="105" y="0"/>
                    <a:pt x="103" y="1"/>
                    <a:pt x="102" y="3"/>
                  </a:cubicBezTo>
                  <a:cubicBezTo>
                    <a:pt x="1" y="178"/>
                    <a:pt x="1" y="178"/>
                    <a:pt x="1" y="178"/>
                  </a:cubicBezTo>
                  <a:cubicBezTo>
                    <a:pt x="0" y="179"/>
                    <a:pt x="0" y="182"/>
                    <a:pt x="1" y="184"/>
                  </a:cubicBezTo>
                  <a:cubicBezTo>
                    <a:pt x="251" y="615"/>
                    <a:pt x="251" y="615"/>
                    <a:pt x="251" y="615"/>
                  </a:cubicBezTo>
                  <a:cubicBezTo>
                    <a:pt x="252" y="617"/>
                    <a:pt x="254" y="618"/>
                    <a:pt x="256" y="618"/>
                  </a:cubicBezTo>
                  <a:cubicBezTo>
                    <a:pt x="258" y="618"/>
                    <a:pt x="260" y="617"/>
                    <a:pt x="261" y="615"/>
                  </a:cubicBezTo>
                  <a:cubicBezTo>
                    <a:pt x="611" y="9"/>
                    <a:pt x="611" y="9"/>
                    <a:pt x="611" y="9"/>
                  </a:cubicBezTo>
                  <a:cubicBezTo>
                    <a:pt x="612" y="7"/>
                    <a:pt x="612" y="5"/>
                    <a:pt x="611" y="3"/>
                  </a:cubicBezTo>
                  <a:cubicBezTo>
                    <a:pt x="610" y="1"/>
                    <a:pt x="608" y="0"/>
                    <a:pt x="606" y="0"/>
                  </a:cubicBezTo>
                  <a:lnTo>
                    <a:pt x="606"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8" name="Freeform 10"/>
            <p:cNvSpPr/>
            <p:nvPr/>
          </p:nvSpPr>
          <p:spPr bwMode="auto">
            <a:xfrm>
              <a:off x="5295594" y="1713869"/>
              <a:ext cx="1571627" cy="969567"/>
            </a:xfrm>
            <a:custGeom>
              <a:avLst/>
              <a:gdLst>
                <a:gd name="T0" fmla="*/ 1454 w 1454"/>
                <a:gd name="T1" fmla="*/ 0 h 897"/>
                <a:gd name="T2" fmla="*/ 937 w 1454"/>
                <a:gd name="T3" fmla="*/ 897 h 897"/>
                <a:gd name="T4" fmla="*/ 517 w 1454"/>
                <a:gd name="T5" fmla="*/ 897 h 897"/>
                <a:gd name="T6" fmla="*/ 0 w 1454"/>
                <a:gd name="T7" fmla="*/ 0 h 897"/>
                <a:gd name="T8" fmla="*/ 1454 w 1454"/>
                <a:gd name="T9" fmla="*/ 0 h 897"/>
              </a:gdLst>
              <a:ahLst/>
              <a:cxnLst>
                <a:cxn ang="0">
                  <a:pos x="T0" y="T1"/>
                </a:cxn>
                <a:cxn ang="0">
                  <a:pos x="T2" y="T3"/>
                </a:cxn>
                <a:cxn ang="0">
                  <a:pos x="T4" y="T5"/>
                </a:cxn>
                <a:cxn ang="0">
                  <a:pos x="T6" y="T7"/>
                </a:cxn>
                <a:cxn ang="0">
                  <a:pos x="T8" y="T9"/>
                </a:cxn>
              </a:cxnLst>
              <a:rect l="0" t="0" r="r" b="b"/>
              <a:pathLst>
                <a:path w="1454" h="897">
                  <a:moveTo>
                    <a:pt x="1454" y="0"/>
                  </a:moveTo>
                  <a:lnTo>
                    <a:pt x="937" y="897"/>
                  </a:lnTo>
                  <a:lnTo>
                    <a:pt x="517" y="897"/>
                  </a:lnTo>
                  <a:lnTo>
                    <a:pt x="0" y="0"/>
                  </a:lnTo>
                  <a:lnTo>
                    <a:pt x="1454" y="0"/>
                  </a:ln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Freeform 11"/>
            <p:cNvSpPr/>
            <p:nvPr/>
          </p:nvSpPr>
          <p:spPr bwMode="auto">
            <a:xfrm>
              <a:off x="5280462" y="1700899"/>
              <a:ext cx="1599730" cy="996589"/>
            </a:xfrm>
            <a:custGeom>
              <a:avLst/>
              <a:gdLst>
                <a:gd name="T0" fmla="*/ 707 w 713"/>
                <a:gd name="T1" fmla="*/ 6 h 444"/>
                <a:gd name="T2" fmla="*/ 702 w 713"/>
                <a:gd name="T3" fmla="*/ 3 h 444"/>
                <a:gd name="T4" fmla="*/ 454 w 713"/>
                <a:gd name="T5" fmla="*/ 432 h 444"/>
                <a:gd name="T6" fmla="*/ 259 w 713"/>
                <a:gd name="T7" fmla="*/ 432 h 444"/>
                <a:gd name="T8" fmla="*/ 17 w 713"/>
                <a:gd name="T9" fmla="*/ 12 h 444"/>
                <a:gd name="T10" fmla="*/ 707 w 713"/>
                <a:gd name="T11" fmla="*/ 12 h 444"/>
                <a:gd name="T12" fmla="*/ 707 w 713"/>
                <a:gd name="T13" fmla="*/ 6 h 444"/>
                <a:gd name="T14" fmla="*/ 702 w 713"/>
                <a:gd name="T15" fmla="*/ 3 h 444"/>
                <a:gd name="T16" fmla="*/ 707 w 713"/>
                <a:gd name="T17" fmla="*/ 6 h 444"/>
                <a:gd name="T18" fmla="*/ 707 w 713"/>
                <a:gd name="T19" fmla="*/ 0 h 444"/>
                <a:gd name="T20" fmla="*/ 7 w 713"/>
                <a:gd name="T21" fmla="*/ 0 h 444"/>
                <a:gd name="T22" fmla="*/ 1 w 713"/>
                <a:gd name="T23" fmla="*/ 3 h 444"/>
                <a:gd name="T24" fmla="*/ 1 w 713"/>
                <a:gd name="T25" fmla="*/ 9 h 444"/>
                <a:gd name="T26" fmla="*/ 251 w 713"/>
                <a:gd name="T27" fmla="*/ 441 h 444"/>
                <a:gd name="T28" fmla="*/ 256 w 713"/>
                <a:gd name="T29" fmla="*/ 444 h 444"/>
                <a:gd name="T30" fmla="*/ 458 w 713"/>
                <a:gd name="T31" fmla="*/ 444 h 444"/>
                <a:gd name="T32" fmla="*/ 463 w 713"/>
                <a:gd name="T33" fmla="*/ 441 h 444"/>
                <a:gd name="T34" fmla="*/ 712 w 713"/>
                <a:gd name="T35" fmla="*/ 9 h 444"/>
                <a:gd name="T36" fmla="*/ 712 w 713"/>
                <a:gd name="T37" fmla="*/ 3 h 444"/>
                <a:gd name="T38" fmla="*/ 707 w 713"/>
                <a:gd name="T39" fmla="*/ 0 h 444"/>
                <a:gd name="T40" fmla="*/ 707 w 713"/>
                <a:gd name="T41" fmla="*/ 6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3" h="444">
                  <a:moveTo>
                    <a:pt x="707" y="6"/>
                  </a:moveTo>
                  <a:cubicBezTo>
                    <a:pt x="702" y="3"/>
                    <a:pt x="702" y="3"/>
                    <a:pt x="702" y="3"/>
                  </a:cubicBezTo>
                  <a:cubicBezTo>
                    <a:pt x="454" y="432"/>
                    <a:pt x="454" y="432"/>
                    <a:pt x="454" y="432"/>
                  </a:cubicBezTo>
                  <a:cubicBezTo>
                    <a:pt x="259" y="432"/>
                    <a:pt x="259" y="432"/>
                    <a:pt x="259" y="432"/>
                  </a:cubicBezTo>
                  <a:cubicBezTo>
                    <a:pt x="17" y="12"/>
                    <a:pt x="17" y="12"/>
                    <a:pt x="17" y="12"/>
                  </a:cubicBezTo>
                  <a:cubicBezTo>
                    <a:pt x="707" y="12"/>
                    <a:pt x="707" y="12"/>
                    <a:pt x="707" y="12"/>
                  </a:cubicBezTo>
                  <a:cubicBezTo>
                    <a:pt x="707" y="6"/>
                    <a:pt x="707" y="6"/>
                    <a:pt x="707" y="6"/>
                  </a:cubicBezTo>
                  <a:cubicBezTo>
                    <a:pt x="702" y="3"/>
                    <a:pt x="702" y="3"/>
                    <a:pt x="702" y="3"/>
                  </a:cubicBezTo>
                  <a:cubicBezTo>
                    <a:pt x="707" y="6"/>
                    <a:pt x="707" y="6"/>
                    <a:pt x="707" y="6"/>
                  </a:cubicBezTo>
                  <a:cubicBezTo>
                    <a:pt x="707" y="0"/>
                    <a:pt x="707" y="0"/>
                    <a:pt x="707" y="0"/>
                  </a:cubicBezTo>
                  <a:cubicBezTo>
                    <a:pt x="7" y="0"/>
                    <a:pt x="7" y="0"/>
                    <a:pt x="7" y="0"/>
                  </a:cubicBezTo>
                  <a:cubicBezTo>
                    <a:pt x="4" y="0"/>
                    <a:pt x="2" y="2"/>
                    <a:pt x="1" y="3"/>
                  </a:cubicBezTo>
                  <a:cubicBezTo>
                    <a:pt x="0" y="5"/>
                    <a:pt x="0" y="8"/>
                    <a:pt x="1" y="9"/>
                  </a:cubicBezTo>
                  <a:cubicBezTo>
                    <a:pt x="251" y="441"/>
                    <a:pt x="251" y="441"/>
                    <a:pt x="251" y="441"/>
                  </a:cubicBezTo>
                  <a:cubicBezTo>
                    <a:pt x="252" y="443"/>
                    <a:pt x="254" y="444"/>
                    <a:pt x="256" y="444"/>
                  </a:cubicBezTo>
                  <a:cubicBezTo>
                    <a:pt x="458" y="444"/>
                    <a:pt x="458" y="444"/>
                    <a:pt x="458" y="444"/>
                  </a:cubicBezTo>
                  <a:cubicBezTo>
                    <a:pt x="460" y="444"/>
                    <a:pt x="462" y="443"/>
                    <a:pt x="463" y="441"/>
                  </a:cubicBezTo>
                  <a:cubicBezTo>
                    <a:pt x="712" y="9"/>
                    <a:pt x="712" y="9"/>
                    <a:pt x="712" y="9"/>
                  </a:cubicBezTo>
                  <a:cubicBezTo>
                    <a:pt x="713" y="8"/>
                    <a:pt x="713" y="5"/>
                    <a:pt x="712" y="3"/>
                  </a:cubicBezTo>
                  <a:cubicBezTo>
                    <a:pt x="711" y="2"/>
                    <a:pt x="709" y="0"/>
                    <a:pt x="707" y="0"/>
                  </a:cubicBezTo>
                  <a:lnTo>
                    <a:pt x="707"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Freeform 12"/>
            <p:cNvSpPr/>
            <p:nvPr/>
          </p:nvSpPr>
          <p:spPr bwMode="auto">
            <a:xfrm>
              <a:off x="4698938" y="1842497"/>
              <a:ext cx="2794123" cy="2448237"/>
            </a:xfrm>
            <a:custGeom>
              <a:avLst/>
              <a:gdLst>
                <a:gd name="T0" fmla="*/ 71 w 2585"/>
                <a:gd name="T1" fmla="*/ 1144 h 2265"/>
                <a:gd name="T2" fmla="*/ 19 w 2585"/>
                <a:gd name="T3" fmla="*/ 1175 h 2265"/>
                <a:gd name="T4" fmla="*/ 652 w 2585"/>
                <a:gd name="T5" fmla="*/ 2240 h 2265"/>
                <a:gd name="T6" fmla="*/ 1935 w 2585"/>
                <a:gd name="T7" fmla="*/ 2265 h 2265"/>
                <a:gd name="T8" fmla="*/ 2585 w 2585"/>
                <a:gd name="T9" fmla="*/ 1142 h 2265"/>
                <a:gd name="T10" fmla="*/ 1935 w 2585"/>
                <a:gd name="T11" fmla="*/ 0 h 2265"/>
                <a:gd name="T12" fmla="*/ 619 w 2585"/>
                <a:gd name="T13" fmla="*/ 0 h 2265"/>
                <a:gd name="T14" fmla="*/ 0 w 2585"/>
                <a:gd name="T15" fmla="*/ 1146 h 2265"/>
                <a:gd name="T16" fmla="*/ 19 w 2585"/>
                <a:gd name="T17" fmla="*/ 1175 h 2265"/>
                <a:gd name="T18" fmla="*/ 71 w 2585"/>
                <a:gd name="T19" fmla="*/ 1144 h 2265"/>
                <a:gd name="T20" fmla="*/ 127 w 2585"/>
                <a:gd name="T21" fmla="*/ 1173 h 2265"/>
                <a:gd name="T22" fmla="*/ 694 w 2585"/>
                <a:gd name="T23" fmla="*/ 124 h 2265"/>
                <a:gd name="T24" fmla="*/ 1863 w 2585"/>
                <a:gd name="T25" fmla="*/ 124 h 2265"/>
                <a:gd name="T26" fmla="*/ 2442 w 2585"/>
                <a:gd name="T27" fmla="*/ 1140 h 2265"/>
                <a:gd name="T28" fmla="*/ 1865 w 2585"/>
                <a:gd name="T29" fmla="*/ 2141 h 2265"/>
                <a:gd name="T30" fmla="*/ 723 w 2585"/>
                <a:gd name="T31" fmla="*/ 2116 h 2265"/>
                <a:gd name="T32" fmla="*/ 125 w 2585"/>
                <a:gd name="T33" fmla="*/ 1113 h 2265"/>
                <a:gd name="T34" fmla="*/ 71 w 2585"/>
                <a:gd name="T35" fmla="*/ 1144 h 2265"/>
                <a:gd name="T36" fmla="*/ 127 w 2585"/>
                <a:gd name="T37" fmla="*/ 1173 h 2265"/>
                <a:gd name="T38" fmla="*/ 71 w 2585"/>
                <a:gd name="T39" fmla="*/ 1144 h 2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85" h="2265">
                  <a:moveTo>
                    <a:pt x="71" y="1144"/>
                  </a:moveTo>
                  <a:lnTo>
                    <a:pt x="19" y="1175"/>
                  </a:lnTo>
                  <a:lnTo>
                    <a:pt x="652" y="2240"/>
                  </a:lnTo>
                  <a:lnTo>
                    <a:pt x="1935" y="2265"/>
                  </a:lnTo>
                  <a:lnTo>
                    <a:pt x="2585" y="1142"/>
                  </a:lnTo>
                  <a:lnTo>
                    <a:pt x="1935" y="0"/>
                  </a:lnTo>
                  <a:lnTo>
                    <a:pt x="619" y="0"/>
                  </a:lnTo>
                  <a:lnTo>
                    <a:pt x="0" y="1146"/>
                  </a:lnTo>
                  <a:lnTo>
                    <a:pt x="19" y="1175"/>
                  </a:lnTo>
                  <a:lnTo>
                    <a:pt x="71" y="1144"/>
                  </a:lnTo>
                  <a:lnTo>
                    <a:pt x="127" y="1173"/>
                  </a:lnTo>
                  <a:lnTo>
                    <a:pt x="694" y="124"/>
                  </a:lnTo>
                  <a:lnTo>
                    <a:pt x="1863" y="124"/>
                  </a:lnTo>
                  <a:lnTo>
                    <a:pt x="2442" y="1140"/>
                  </a:lnTo>
                  <a:lnTo>
                    <a:pt x="1865" y="2141"/>
                  </a:lnTo>
                  <a:lnTo>
                    <a:pt x="723" y="2116"/>
                  </a:lnTo>
                  <a:lnTo>
                    <a:pt x="125" y="1113"/>
                  </a:lnTo>
                  <a:lnTo>
                    <a:pt x="71" y="1144"/>
                  </a:lnTo>
                  <a:lnTo>
                    <a:pt x="127" y="1173"/>
                  </a:lnTo>
                  <a:lnTo>
                    <a:pt x="71" y="114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Freeform 13"/>
            <p:cNvSpPr/>
            <p:nvPr/>
          </p:nvSpPr>
          <p:spPr bwMode="auto">
            <a:xfrm>
              <a:off x="5006995" y="2107317"/>
              <a:ext cx="2167201" cy="1932647"/>
            </a:xfrm>
            <a:custGeom>
              <a:avLst/>
              <a:gdLst>
                <a:gd name="T0" fmla="*/ 70 w 2005"/>
                <a:gd name="T1" fmla="*/ 899 h 1788"/>
                <a:gd name="T2" fmla="*/ 16 w 2005"/>
                <a:gd name="T3" fmla="*/ 930 h 1788"/>
                <a:gd name="T4" fmla="*/ 494 w 2005"/>
                <a:gd name="T5" fmla="*/ 1756 h 1788"/>
                <a:gd name="T6" fmla="*/ 1509 w 2005"/>
                <a:gd name="T7" fmla="*/ 1788 h 1788"/>
                <a:gd name="T8" fmla="*/ 2005 w 2005"/>
                <a:gd name="T9" fmla="*/ 905 h 1788"/>
                <a:gd name="T10" fmla="*/ 1515 w 2005"/>
                <a:gd name="T11" fmla="*/ 0 h 1788"/>
                <a:gd name="T12" fmla="*/ 471 w 2005"/>
                <a:gd name="T13" fmla="*/ 0 h 1788"/>
                <a:gd name="T14" fmla="*/ 0 w 2005"/>
                <a:gd name="T15" fmla="*/ 901 h 1788"/>
                <a:gd name="T16" fmla="*/ 16 w 2005"/>
                <a:gd name="T17" fmla="*/ 930 h 1788"/>
                <a:gd name="T18" fmla="*/ 70 w 2005"/>
                <a:gd name="T19" fmla="*/ 899 h 1788"/>
                <a:gd name="T20" fmla="*/ 126 w 2005"/>
                <a:gd name="T21" fmla="*/ 928 h 1788"/>
                <a:gd name="T22" fmla="*/ 546 w 2005"/>
                <a:gd name="T23" fmla="*/ 124 h 1788"/>
                <a:gd name="T24" fmla="*/ 1441 w 2005"/>
                <a:gd name="T25" fmla="*/ 124 h 1788"/>
                <a:gd name="T26" fmla="*/ 1864 w 2005"/>
                <a:gd name="T27" fmla="*/ 903 h 1788"/>
                <a:gd name="T28" fmla="*/ 1438 w 2005"/>
                <a:gd name="T29" fmla="*/ 1661 h 1788"/>
                <a:gd name="T30" fmla="*/ 568 w 2005"/>
                <a:gd name="T31" fmla="*/ 1634 h 1788"/>
                <a:gd name="T32" fmla="*/ 124 w 2005"/>
                <a:gd name="T33" fmla="*/ 868 h 1788"/>
                <a:gd name="T34" fmla="*/ 70 w 2005"/>
                <a:gd name="T35" fmla="*/ 899 h 1788"/>
                <a:gd name="T36" fmla="*/ 126 w 2005"/>
                <a:gd name="T37" fmla="*/ 928 h 1788"/>
                <a:gd name="T38" fmla="*/ 70 w 2005"/>
                <a:gd name="T39" fmla="*/ 899 h 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5" h="1788">
                  <a:moveTo>
                    <a:pt x="70" y="899"/>
                  </a:moveTo>
                  <a:lnTo>
                    <a:pt x="16" y="930"/>
                  </a:lnTo>
                  <a:lnTo>
                    <a:pt x="494" y="1756"/>
                  </a:lnTo>
                  <a:lnTo>
                    <a:pt x="1509" y="1788"/>
                  </a:lnTo>
                  <a:lnTo>
                    <a:pt x="2005" y="905"/>
                  </a:lnTo>
                  <a:lnTo>
                    <a:pt x="1515" y="0"/>
                  </a:lnTo>
                  <a:lnTo>
                    <a:pt x="471" y="0"/>
                  </a:lnTo>
                  <a:lnTo>
                    <a:pt x="0" y="901"/>
                  </a:lnTo>
                  <a:lnTo>
                    <a:pt x="16" y="930"/>
                  </a:lnTo>
                  <a:lnTo>
                    <a:pt x="70" y="899"/>
                  </a:lnTo>
                  <a:lnTo>
                    <a:pt x="126" y="928"/>
                  </a:lnTo>
                  <a:lnTo>
                    <a:pt x="546" y="124"/>
                  </a:lnTo>
                  <a:lnTo>
                    <a:pt x="1441" y="124"/>
                  </a:lnTo>
                  <a:lnTo>
                    <a:pt x="1864" y="903"/>
                  </a:lnTo>
                  <a:lnTo>
                    <a:pt x="1438" y="1661"/>
                  </a:lnTo>
                  <a:lnTo>
                    <a:pt x="568" y="1634"/>
                  </a:lnTo>
                  <a:lnTo>
                    <a:pt x="124" y="868"/>
                  </a:lnTo>
                  <a:lnTo>
                    <a:pt x="70" y="899"/>
                  </a:lnTo>
                  <a:lnTo>
                    <a:pt x="126" y="928"/>
                  </a:lnTo>
                  <a:lnTo>
                    <a:pt x="70" y="89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Freeform 14"/>
            <p:cNvSpPr/>
            <p:nvPr/>
          </p:nvSpPr>
          <p:spPr bwMode="auto">
            <a:xfrm>
              <a:off x="5303161" y="2376461"/>
              <a:ext cx="1568384" cy="1388956"/>
            </a:xfrm>
            <a:custGeom>
              <a:avLst/>
              <a:gdLst>
                <a:gd name="T0" fmla="*/ 70 w 1451"/>
                <a:gd name="T1" fmla="*/ 654 h 1285"/>
                <a:gd name="T2" fmla="*/ 16 w 1451"/>
                <a:gd name="T3" fmla="*/ 685 h 1285"/>
                <a:gd name="T4" fmla="*/ 363 w 1451"/>
                <a:gd name="T5" fmla="*/ 1281 h 1285"/>
                <a:gd name="T6" fmla="*/ 1086 w 1451"/>
                <a:gd name="T7" fmla="*/ 1285 h 1285"/>
                <a:gd name="T8" fmla="*/ 1451 w 1451"/>
                <a:gd name="T9" fmla="*/ 652 h 1285"/>
                <a:gd name="T10" fmla="*/ 1117 w 1451"/>
                <a:gd name="T11" fmla="*/ 0 h 1285"/>
                <a:gd name="T12" fmla="*/ 336 w 1451"/>
                <a:gd name="T13" fmla="*/ 0 h 1285"/>
                <a:gd name="T14" fmla="*/ 0 w 1451"/>
                <a:gd name="T15" fmla="*/ 656 h 1285"/>
                <a:gd name="T16" fmla="*/ 16 w 1451"/>
                <a:gd name="T17" fmla="*/ 685 h 1285"/>
                <a:gd name="T18" fmla="*/ 70 w 1451"/>
                <a:gd name="T19" fmla="*/ 654 h 1285"/>
                <a:gd name="T20" fmla="*/ 126 w 1451"/>
                <a:gd name="T21" fmla="*/ 683 h 1285"/>
                <a:gd name="T22" fmla="*/ 411 w 1451"/>
                <a:gd name="T23" fmla="*/ 125 h 1285"/>
                <a:gd name="T24" fmla="*/ 1042 w 1451"/>
                <a:gd name="T25" fmla="*/ 125 h 1285"/>
                <a:gd name="T26" fmla="*/ 1310 w 1451"/>
                <a:gd name="T27" fmla="*/ 648 h 1285"/>
                <a:gd name="T28" fmla="*/ 1015 w 1451"/>
                <a:gd name="T29" fmla="*/ 1161 h 1285"/>
                <a:gd name="T30" fmla="*/ 434 w 1451"/>
                <a:gd name="T31" fmla="*/ 1157 h 1285"/>
                <a:gd name="T32" fmla="*/ 124 w 1451"/>
                <a:gd name="T33" fmla="*/ 623 h 1285"/>
                <a:gd name="T34" fmla="*/ 70 w 1451"/>
                <a:gd name="T35" fmla="*/ 654 h 1285"/>
                <a:gd name="T36" fmla="*/ 126 w 1451"/>
                <a:gd name="T37" fmla="*/ 683 h 1285"/>
                <a:gd name="T38" fmla="*/ 70 w 1451"/>
                <a:gd name="T39" fmla="*/ 654 h 1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51" h="1285">
                  <a:moveTo>
                    <a:pt x="70" y="654"/>
                  </a:moveTo>
                  <a:lnTo>
                    <a:pt x="16" y="685"/>
                  </a:lnTo>
                  <a:lnTo>
                    <a:pt x="363" y="1281"/>
                  </a:lnTo>
                  <a:lnTo>
                    <a:pt x="1086" y="1285"/>
                  </a:lnTo>
                  <a:lnTo>
                    <a:pt x="1451" y="652"/>
                  </a:lnTo>
                  <a:lnTo>
                    <a:pt x="1117" y="0"/>
                  </a:lnTo>
                  <a:lnTo>
                    <a:pt x="336" y="0"/>
                  </a:lnTo>
                  <a:lnTo>
                    <a:pt x="0" y="656"/>
                  </a:lnTo>
                  <a:lnTo>
                    <a:pt x="16" y="685"/>
                  </a:lnTo>
                  <a:lnTo>
                    <a:pt x="70" y="654"/>
                  </a:lnTo>
                  <a:lnTo>
                    <a:pt x="126" y="683"/>
                  </a:lnTo>
                  <a:lnTo>
                    <a:pt x="411" y="125"/>
                  </a:lnTo>
                  <a:lnTo>
                    <a:pt x="1042" y="125"/>
                  </a:lnTo>
                  <a:lnTo>
                    <a:pt x="1310" y="648"/>
                  </a:lnTo>
                  <a:lnTo>
                    <a:pt x="1015" y="1161"/>
                  </a:lnTo>
                  <a:lnTo>
                    <a:pt x="434" y="1157"/>
                  </a:lnTo>
                  <a:lnTo>
                    <a:pt x="124" y="623"/>
                  </a:lnTo>
                  <a:lnTo>
                    <a:pt x="70" y="654"/>
                  </a:lnTo>
                  <a:lnTo>
                    <a:pt x="126" y="683"/>
                  </a:lnTo>
                  <a:lnTo>
                    <a:pt x="70" y="65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Freeform 15"/>
            <p:cNvSpPr/>
            <p:nvPr/>
          </p:nvSpPr>
          <p:spPr bwMode="auto">
            <a:xfrm>
              <a:off x="5295594" y="3469249"/>
              <a:ext cx="1571627" cy="967405"/>
            </a:xfrm>
            <a:custGeom>
              <a:avLst/>
              <a:gdLst>
                <a:gd name="T0" fmla="*/ 937 w 1454"/>
                <a:gd name="T1" fmla="*/ 0 h 895"/>
                <a:gd name="T2" fmla="*/ 1454 w 1454"/>
                <a:gd name="T3" fmla="*/ 895 h 895"/>
                <a:gd name="T4" fmla="*/ 0 w 1454"/>
                <a:gd name="T5" fmla="*/ 895 h 895"/>
                <a:gd name="T6" fmla="*/ 517 w 1454"/>
                <a:gd name="T7" fmla="*/ 0 h 895"/>
                <a:gd name="T8" fmla="*/ 937 w 1454"/>
                <a:gd name="T9" fmla="*/ 0 h 895"/>
              </a:gdLst>
              <a:ahLst/>
              <a:cxnLst>
                <a:cxn ang="0">
                  <a:pos x="T0" y="T1"/>
                </a:cxn>
                <a:cxn ang="0">
                  <a:pos x="T2" y="T3"/>
                </a:cxn>
                <a:cxn ang="0">
                  <a:pos x="T4" y="T5"/>
                </a:cxn>
                <a:cxn ang="0">
                  <a:pos x="T6" y="T7"/>
                </a:cxn>
                <a:cxn ang="0">
                  <a:pos x="T8" y="T9"/>
                </a:cxn>
              </a:cxnLst>
              <a:rect l="0" t="0" r="r" b="b"/>
              <a:pathLst>
                <a:path w="1454" h="895">
                  <a:moveTo>
                    <a:pt x="937" y="0"/>
                  </a:moveTo>
                  <a:lnTo>
                    <a:pt x="1454" y="895"/>
                  </a:lnTo>
                  <a:lnTo>
                    <a:pt x="0" y="895"/>
                  </a:lnTo>
                  <a:lnTo>
                    <a:pt x="517" y="0"/>
                  </a:lnTo>
                  <a:lnTo>
                    <a:pt x="937" y="0"/>
                  </a:lnTo>
                  <a:close/>
                </a:path>
              </a:pathLst>
            </a:custGeom>
            <a:solidFill>
              <a:schemeClr val="accent3"/>
            </a:solid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4" name="Freeform 16"/>
            <p:cNvSpPr/>
            <p:nvPr/>
          </p:nvSpPr>
          <p:spPr bwMode="auto">
            <a:xfrm>
              <a:off x="5271815" y="3456279"/>
              <a:ext cx="1618105" cy="994427"/>
            </a:xfrm>
            <a:custGeom>
              <a:avLst/>
              <a:gdLst>
                <a:gd name="T0" fmla="*/ 959 w 1497"/>
                <a:gd name="T1" fmla="*/ 12 h 920"/>
                <a:gd name="T2" fmla="*/ 946 w 1497"/>
                <a:gd name="T3" fmla="*/ 18 h 920"/>
                <a:gd name="T4" fmla="*/ 1453 w 1497"/>
                <a:gd name="T5" fmla="*/ 895 h 920"/>
                <a:gd name="T6" fmla="*/ 43 w 1497"/>
                <a:gd name="T7" fmla="*/ 895 h 920"/>
                <a:gd name="T8" fmla="*/ 546 w 1497"/>
                <a:gd name="T9" fmla="*/ 25 h 920"/>
                <a:gd name="T10" fmla="*/ 959 w 1497"/>
                <a:gd name="T11" fmla="*/ 25 h 920"/>
                <a:gd name="T12" fmla="*/ 959 w 1497"/>
                <a:gd name="T13" fmla="*/ 12 h 920"/>
                <a:gd name="T14" fmla="*/ 946 w 1497"/>
                <a:gd name="T15" fmla="*/ 18 h 920"/>
                <a:gd name="T16" fmla="*/ 959 w 1497"/>
                <a:gd name="T17" fmla="*/ 12 h 920"/>
                <a:gd name="T18" fmla="*/ 959 w 1497"/>
                <a:gd name="T19" fmla="*/ 0 h 920"/>
                <a:gd name="T20" fmla="*/ 531 w 1497"/>
                <a:gd name="T21" fmla="*/ 0 h 920"/>
                <a:gd name="T22" fmla="*/ 0 w 1497"/>
                <a:gd name="T23" fmla="*/ 920 h 920"/>
                <a:gd name="T24" fmla="*/ 1497 w 1497"/>
                <a:gd name="T25" fmla="*/ 920 h 920"/>
                <a:gd name="T26" fmla="*/ 965 w 1497"/>
                <a:gd name="T27" fmla="*/ 0 h 920"/>
                <a:gd name="T28" fmla="*/ 959 w 1497"/>
                <a:gd name="T29" fmla="*/ 0 h 920"/>
                <a:gd name="T30" fmla="*/ 959 w 1497"/>
                <a:gd name="T31" fmla="*/ 12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97" h="920">
                  <a:moveTo>
                    <a:pt x="959" y="12"/>
                  </a:moveTo>
                  <a:lnTo>
                    <a:pt x="946" y="18"/>
                  </a:lnTo>
                  <a:lnTo>
                    <a:pt x="1453" y="895"/>
                  </a:lnTo>
                  <a:lnTo>
                    <a:pt x="43" y="895"/>
                  </a:lnTo>
                  <a:lnTo>
                    <a:pt x="546" y="25"/>
                  </a:lnTo>
                  <a:lnTo>
                    <a:pt x="959" y="25"/>
                  </a:lnTo>
                  <a:lnTo>
                    <a:pt x="959" y="12"/>
                  </a:lnTo>
                  <a:lnTo>
                    <a:pt x="946" y="18"/>
                  </a:lnTo>
                  <a:lnTo>
                    <a:pt x="959" y="12"/>
                  </a:lnTo>
                  <a:lnTo>
                    <a:pt x="959" y="0"/>
                  </a:lnTo>
                  <a:lnTo>
                    <a:pt x="531" y="0"/>
                  </a:lnTo>
                  <a:lnTo>
                    <a:pt x="0" y="920"/>
                  </a:lnTo>
                  <a:lnTo>
                    <a:pt x="1497" y="920"/>
                  </a:lnTo>
                  <a:lnTo>
                    <a:pt x="965" y="0"/>
                  </a:lnTo>
                  <a:lnTo>
                    <a:pt x="959" y="0"/>
                  </a:lnTo>
                  <a:lnTo>
                    <a:pt x="959" y="1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5" name="Freeform 17"/>
            <p:cNvSpPr/>
            <p:nvPr/>
          </p:nvSpPr>
          <p:spPr bwMode="auto">
            <a:xfrm>
              <a:off x="6308397" y="1713869"/>
              <a:ext cx="1344638" cy="1363014"/>
            </a:xfrm>
            <a:custGeom>
              <a:avLst/>
              <a:gdLst>
                <a:gd name="T0" fmla="*/ 517 w 1244"/>
                <a:gd name="T1" fmla="*/ 0 h 1261"/>
                <a:gd name="T2" fmla="*/ 1244 w 1244"/>
                <a:gd name="T3" fmla="*/ 1261 h 1261"/>
                <a:gd name="T4" fmla="*/ 210 w 1244"/>
                <a:gd name="T5" fmla="*/ 1261 h 1261"/>
                <a:gd name="T6" fmla="*/ 0 w 1244"/>
                <a:gd name="T7" fmla="*/ 897 h 1261"/>
                <a:gd name="T8" fmla="*/ 517 w 1244"/>
                <a:gd name="T9" fmla="*/ 0 h 1261"/>
              </a:gdLst>
              <a:ahLst/>
              <a:cxnLst>
                <a:cxn ang="0">
                  <a:pos x="T0" y="T1"/>
                </a:cxn>
                <a:cxn ang="0">
                  <a:pos x="T2" y="T3"/>
                </a:cxn>
                <a:cxn ang="0">
                  <a:pos x="T4" y="T5"/>
                </a:cxn>
                <a:cxn ang="0">
                  <a:pos x="T6" y="T7"/>
                </a:cxn>
                <a:cxn ang="0">
                  <a:pos x="T8" y="T9"/>
                </a:cxn>
              </a:cxnLst>
              <a:rect l="0" t="0" r="r" b="b"/>
              <a:pathLst>
                <a:path w="1244" h="1261">
                  <a:moveTo>
                    <a:pt x="517" y="0"/>
                  </a:moveTo>
                  <a:lnTo>
                    <a:pt x="1244" y="1261"/>
                  </a:lnTo>
                  <a:lnTo>
                    <a:pt x="210" y="1261"/>
                  </a:lnTo>
                  <a:lnTo>
                    <a:pt x="0" y="897"/>
                  </a:lnTo>
                  <a:lnTo>
                    <a:pt x="517" y="0"/>
                  </a:lnTo>
                  <a:close/>
                </a:path>
              </a:pathLst>
            </a:custGeom>
            <a:solidFill>
              <a:schemeClr val="accent2"/>
            </a:solid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Freeform 18"/>
            <p:cNvSpPr/>
            <p:nvPr/>
          </p:nvSpPr>
          <p:spPr bwMode="auto">
            <a:xfrm>
              <a:off x="6292183" y="1700899"/>
              <a:ext cx="1373822" cy="1388956"/>
            </a:xfrm>
            <a:custGeom>
              <a:avLst/>
              <a:gdLst>
                <a:gd name="T0" fmla="*/ 256 w 612"/>
                <a:gd name="T1" fmla="*/ 6 h 619"/>
                <a:gd name="T2" fmla="*/ 251 w 612"/>
                <a:gd name="T3" fmla="*/ 9 h 619"/>
                <a:gd name="T4" fmla="*/ 595 w 612"/>
                <a:gd name="T5" fmla="*/ 607 h 619"/>
                <a:gd name="T6" fmla="*/ 111 w 612"/>
                <a:gd name="T7" fmla="*/ 607 h 619"/>
                <a:gd name="T8" fmla="*/ 14 w 612"/>
                <a:gd name="T9" fmla="*/ 438 h 619"/>
                <a:gd name="T10" fmla="*/ 261 w 612"/>
                <a:gd name="T11" fmla="*/ 9 h 619"/>
                <a:gd name="T12" fmla="*/ 256 w 612"/>
                <a:gd name="T13" fmla="*/ 6 h 619"/>
                <a:gd name="T14" fmla="*/ 251 w 612"/>
                <a:gd name="T15" fmla="*/ 9 h 619"/>
                <a:gd name="T16" fmla="*/ 256 w 612"/>
                <a:gd name="T17" fmla="*/ 6 h 619"/>
                <a:gd name="T18" fmla="*/ 251 w 612"/>
                <a:gd name="T19" fmla="*/ 3 h 619"/>
                <a:gd name="T20" fmla="*/ 1 w 612"/>
                <a:gd name="T21" fmla="*/ 435 h 619"/>
                <a:gd name="T22" fmla="*/ 1 w 612"/>
                <a:gd name="T23" fmla="*/ 441 h 619"/>
                <a:gd name="T24" fmla="*/ 102 w 612"/>
                <a:gd name="T25" fmla="*/ 616 h 619"/>
                <a:gd name="T26" fmla="*/ 108 w 612"/>
                <a:gd name="T27" fmla="*/ 619 h 619"/>
                <a:gd name="T28" fmla="*/ 606 w 612"/>
                <a:gd name="T29" fmla="*/ 619 h 619"/>
                <a:gd name="T30" fmla="*/ 611 w 612"/>
                <a:gd name="T31" fmla="*/ 616 h 619"/>
                <a:gd name="T32" fmla="*/ 611 w 612"/>
                <a:gd name="T33" fmla="*/ 610 h 619"/>
                <a:gd name="T34" fmla="*/ 261 w 612"/>
                <a:gd name="T35" fmla="*/ 3 h 619"/>
                <a:gd name="T36" fmla="*/ 256 w 612"/>
                <a:gd name="T37" fmla="*/ 0 h 619"/>
                <a:gd name="T38" fmla="*/ 251 w 612"/>
                <a:gd name="T39" fmla="*/ 3 h 619"/>
                <a:gd name="T40" fmla="*/ 256 w 612"/>
                <a:gd name="T41" fmla="*/ 6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2" h="619">
                  <a:moveTo>
                    <a:pt x="256" y="6"/>
                  </a:moveTo>
                  <a:cubicBezTo>
                    <a:pt x="251" y="9"/>
                    <a:pt x="251" y="9"/>
                    <a:pt x="251" y="9"/>
                  </a:cubicBezTo>
                  <a:cubicBezTo>
                    <a:pt x="595" y="607"/>
                    <a:pt x="595" y="607"/>
                    <a:pt x="595" y="607"/>
                  </a:cubicBezTo>
                  <a:cubicBezTo>
                    <a:pt x="111" y="607"/>
                    <a:pt x="111" y="607"/>
                    <a:pt x="111" y="607"/>
                  </a:cubicBezTo>
                  <a:cubicBezTo>
                    <a:pt x="14" y="438"/>
                    <a:pt x="14" y="438"/>
                    <a:pt x="14" y="438"/>
                  </a:cubicBezTo>
                  <a:cubicBezTo>
                    <a:pt x="261" y="9"/>
                    <a:pt x="261" y="9"/>
                    <a:pt x="261" y="9"/>
                  </a:cubicBezTo>
                  <a:cubicBezTo>
                    <a:pt x="256" y="6"/>
                    <a:pt x="256" y="6"/>
                    <a:pt x="256" y="6"/>
                  </a:cubicBezTo>
                  <a:cubicBezTo>
                    <a:pt x="251" y="9"/>
                    <a:pt x="251" y="9"/>
                    <a:pt x="251" y="9"/>
                  </a:cubicBezTo>
                  <a:cubicBezTo>
                    <a:pt x="256" y="6"/>
                    <a:pt x="256" y="6"/>
                    <a:pt x="256" y="6"/>
                  </a:cubicBezTo>
                  <a:cubicBezTo>
                    <a:pt x="251" y="3"/>
                    <a:pt x="251" y="3"/>
                    <a:pt x="251" y="3"/>
                  </a:cubicBezTo>
                  <a:cubicBezTo>
                    <a:pt x="1" y="435"/>
                    <a:pt x="1" y="435"/>
                    <a:pt x="1" y="435"/>
                  </a:cubicBezTo>
                  <a:cubicBezTo>
                    <a:pt x="0" y="437"/>
                    <a:pt x="0" y="439"/>
                    <a:pt x="1" y="441"/>
                  </a:cubicBezTo>
                  <a:cubicBezTo>
                    <a:pt x="102" y="616"/>
                    <a:pt x="102" y="616"/>
                    <a:pt x="102" y="616"/>
                  </a:cubicBezTo>
                  <a:cubicBezTo>
                    <a:pt x="103" y="618"/>
                    <a:pt x="105" y="619"/>
                    <a:pt x="108" y="619"/>
                  </a:cubicBezTo>
                  <a:cubicBezTo>
                    <a:pt x="606" y="619"/>
                    <a:pt x="606" y="619"/>
                    <a:pt x="606" y="619"/>
                  </a:cubicBezTo>
                  <a:cubicBezTo>
                    <a:pt x="608" y="619"/>
                    <a:pt x="610" y="618"/>
                    <a:pt x="611" y="616"/>
                  </a:cubicBezTo>
                  <a:cubicBezTo>
                    <a:pt x="612" y="614"/>
                    <a:pt x="612" y="612"/>
                    <a:pt x="611" y="610"/>
                  </a:cubicBezTo>
                  <a:cubicBezTo>
                    <a:pt x="261" y="3"/>
                    <a:pt x="261" y="3"/>
                    <a:pt x="261" y="3"/>
                  </a:cubicBezTo>
                  <a:cubicBezTo>
                    <a:pt x="260" y="2"/>
                    <a:pt x="258" y="0"/>
                    <a:pt x="256" y="0"/>
                  </a:cubicBezTo>
                  <a:cubicBezTo>
                    <a:pt x="254" y="0"/>
                    <a:pt x="252" y="2"/>
                    <a:pt x="251" y="3"/>
                  </a:cubicBezTo>
                  <a:lnTo>
                    <a:pt x="256"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Freeform 19"/>
            <p:cNvSpPr/>
            <p:nvPr/>
          </p:nvSpPr>
          <p:spPr bwMode="auto">
            <a:xfrm>
              <a:off x="4510862" y="1713869"/>
              <a:ext cx="1343557" cy="1363014"/>
            </a:xfrm>
            <a:custGeom>
              <a:avLst/>
              <a:gdLst>
                <a:gd name="T0" fmla="*/ 0 w 1243"/>
                <a:gd name="T1" fmla="*/ 1261 h 1261"/>
                <a:gd name="T2" fmla="*/ 0 w 1243"/>
                <a:gd name="T3" fmla="*/ 1261 h 1261"/>
                <a:gd name="T4" fmla="*/ 0 w 1243"/>
                <a:gd name="T5" fmla="*/ 1261 h 1261"/>
                <a:gd name="T6" fmla="*/ 726 w 1243"/>
                <a:gd name="T7" fmla="*/ 0 h 1261"/>
                <a:gd name="T8" fmla="*/ 1243 w 1243"/>
                <a:gd name="T9" fmla="*/ 897 h 1261"/>
                <a:gd name="T10" fmla="*/ 1034 w 1243"/>
                <a:gd name="T11" fmla="*/ 1261 h 1261"/>
                <a:gd name="T12" fmla="*/ 0 w 1243"/>
                <a:gd name="T13" fmla="*/ 1261 h 1261"/>
              </a:gdLst>
              <a:ahLst/>
              <a:cxnLst>
                <a:cxn ang="0">
                  <a:pos x="T0" y="T1"/>
                </a:cxn>
                <a:cxn ang="0">
                  <a:pos x="T2" y="T3"/>
                </a:cxn>
                <a:cxn ang="0">
                  <a:pos x="T4" y="T5"/>
                </a:cxn>
                <a:cxn ang="0">
                  <a:pos x="T6" y="T7"/>
                </a:cxn>
                <a:cxn ang="0">
                  <a:pos x="T8" y="T9"/>
                </a:cxn>
                <a:cxn ang="0">
                  <a:pos x="T10" y="T11"/>
                </a:cxn>
                <a:cxn ang="0">
                  <a:pos x="T12" y="T13"/>
                </a:cxn>
              </a:cxnLst>
              <a:rect l="0" t="0" r="r" b="b"/>
              <a:pathLst>
                <a:path w="1243" h="1261">
                  <a:moveTo>
                    <a:pt x="0" y="1261"/>
                  </a:moveTo>
                  <a:lnTo>
                    <a:pt x="0" y="1261"/>
                  </a:lnTo>
                  <a:lnTo>
                    <a:pt x="0" y="1261"/>
                  </a:lnTo>
                  <a:lnTo>
                    <a:pt x="726" y="0"/>
                  </a:lnTo>
                  <a:lnTo>
                    <a:pt x="1243" y="897"/>
                  </a:lnTo>
                  <a:lnTo>
                    <a:pt x="1034" y="1261"/>
                  </a:lnTo>
                  <a:lnTo>
                    <a:pt x="0" y="1261"/>
                  </a:lnTo>
                  <a:close/>
                </a:path>
              </a:pathLst>
            </a:custGeom>
            <a:solidFill>
              <a:schemeClr val="accent1"/>
            </a:solid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8" name="Freeform 20"/>
            <p:cNvSpPr/>
            <p:nvPr/>
          </p:nvSpPr>
          <p:spPr bwMode="auto">
            <a:xfrm>
              <a:off x="4494649" y="1700898"/>
              <a:ext cx="1373822" cy="1411654"/>
            </a:xfrm>
            <a:custGeom>
              <a:avLst/>
              <a:gdLst>
                <a:gd name="T0" fmla="*/ 7 w 612"/>
                <a:gd name="T1" fmla="*/ 613 h 619"/>
                <a:gd name="T2" fmla="*/ 4 w 612"/>
                <a:gd name="T3" fmla="*/ 608 h 619"/>
                <a:gd name="T4" fmla="*/ 3 w 612"/>
                <a:gd name="T5" fmla="*/ 608 h 619"/>
                <a:gd name="T6" fmla="*/ 7 w 612"/>
                <a:gd name="T7" fmla="*/ 613 h 619"/>
                <a:gd name="T8" fmla="*/ 12 w 612"/>
                <a:gd name="T9" fmla="*/ 610 h 619"/>
                <a:gd name="T10" fmla="*/ 12 w 612"/>
                <a:gd name="T11" fmla="*/ 610 h 619"/>
                <a:gd name="T12" fmla="*/ 7 w 612"/>
                <a:gd name="T13" fmla="*/ 613 h 619"/>
                <a:gd name="T14" fmla="*/ 12 w 612"/>
                <a:gd name="T15" fmla="*/ 616 h 619"/>
                <a:gd name="T16" fmla="*/ 357 w 612"/>
                <a:gd name="T17" fmla="*/ 18 h 619"/>
                <a:gd name="T18" fmla="*/ 599 w 612"/>
                <a:gd name="T19" fmla="*/ 438 h 619"/>
                <a:gd name="T20" fmla="*/ 501 w 612"/>
                <a:gd name="T21" fmla="*/ 607 h 619"/>
                <a:gd name="T22" fmla="*/ 7 w 612"/>
                <a:gd name="T23" fmla="*/ 607 h 619"/>
                <a:gd name="T24" fmla="*/ 4 w 612"/>
                <a:gd name="T25" fmla="*/ 608 h 619"/>
                <a:gd name="T26" fmla="*/ 7 w 612"/>
                <a:gd name="T27" fmla="*/ 613 h 619"/>
                <a:gd name="T28" fmla="*/ 7 w 612"/>
                <a:gd name="T29" fmla="*/ 619 h 619"/>
                <a:gd name="T30" fmla="*/ 505 w 612"/>
                <a:gd name="T31" fmla="*/ 619 h 619"/>
                <a:gd name="T32" fmla="*/ 510 w 612"/>
                <a:gd name="T33" fmla="*/ 616 h 619"/>
                <a:gd name="T34" fmla="*/ 611 w 612"/>
                <a:gd name="T35" fmla="*/ 441 h 619"/>
                <a:gd name="T36" fmla="*/ 611 w 612"/>
                <a:gd name="T37" fmla="*/ 435 h 619"/>
                <a:gd name="T38" fmla="*/ 362 w 612"/>
                <a:gd name="T39" fmla="*/ 3 h 619"/>
                <a:gd name="T40" fmla="*/ 357 w 612"/>
                <a:gd name="T41" fmla="*/ 0 h 619"/>
                <a:gd name="T42" fmla="*/ 351 w 612"/>
                <a:gd name="T43" fmla="*/ 3 h 619"/>
                <a:gd name="T44" fmla="*/ 1 w 612"/>
                <a:gd name="T45" fmla="*/ 610 h 619"/>
                <a:gd name="T46" fmla="*/ 1 w 612"/>
                <a:gd name="T47" fmla="*/ 616 h 619"/>
                <a:gd name="T48" fmla="*/ 2 w 612"/>
                <a:gd name="T49" fmla="*/ 616 h 619"/>
                <a:gd name="T50" fmla="*/ 5 w 612"/>
                <a:gd name="T51" fmla="*/ 619 h 619"/>
                <a:gd name="T52" fmla="*/ 10 w 612"/>
                <a:gd name="T53" fmla="*/ 618 h 619"/>
                <a:gd name="T54" fmla="*/ 10 w 612"/>
                <a:gd name="T55" fmla="*/ 618 h 619"/>
                <a:gd name="T56" fmla="*/ 7 w 612"/>
                <a:gd name="T57" fmla="*/ 613 h 619"/>
                <a:gd name="T58" fmla="*/ 7 w 612"/>
                <a:gd name="T59" fmla="*/ 619 h 619"/>
                <a:gd name="T60" fmla="*/ 7 w 612"/>
                <a:gd name="T61" fmla="*/ 613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12" h="619">
                  <a:moveTo>
                    <a:pt x="7" y="613"/>
                  </a:moveTo>
                  <a:cubicBezTo>
                    <a:pt x="4" y="608"/>
                    <a:pt x="4" y="608"/>
                    <a:pt x="4" y="608"/>
                  </a:cubicBezTo>
                  <a:cubicBezTo>
                    <a:pt x="3" y="608"/>
                    <a:pt x="3" y="608"/>
                    <a:pt x="3" y="608"/>
                  </a:cubicBezTo>
                  <a:cubicBezTo>
                    <a:pt x="7" y="613"/>
                    <a:pt x="7" y="613"/>
                    <a:pt x="7" y="613"/>
                  </a:cubicBezTo>
                  <a:cubicBezTo>
                    <a:pt x="12" y="610"/>
                    <a:pt x="12" y="610"/>
                    <a:pt x="12" y="610"/>
                  </a:cubicBezTo>
                  <a:cubicBezTo>
                    <a:pt x="12" y="610"/>
                    <a:pt x="12" y="610"/>
                    <a:pt x="12" y="610"/>
                  </a:cubicBezTo>
                  <a:cubicBezTo>
                    <a:pt x="7" y="613"/>
                    <a:pt x="7" y="613"/>
                    <a:pt x="7" y="613"/>
                  </a:cubicBezTo>
                  <a:cubicBezTo>
                    <a:pt x="12" y="616"/>
                    <a:pt x="12" y="616"/>
                    <a:pt x="12" y="616"/>
                  </a:cubicBezTo>
                  <a:cubicBezTo>
                    <a:pt x="357" y="18"/>
                    <a:pt x="357" y="18"/>
                    <a:pt x="357" y="18"/>
                  </a:cubicBezTo>
                  <a:cubicBezTo>
                    <a:pt x="599" y="438"/>
                    <a:pt x="599" y="438"/>
                    <a:pt x="599" y="438"/>
                  </a:cubicBezTo>
                  <a:cubicBezTo>
                    <a:pt x="501" y="607"/>
                    <a:pt x="501" y="607"/>
                    <a:pt x="501" y="607"/>
                  </a:cubicBezTo>
                  <a:cubicBezTo>
                    <a:pt x="7" y="607"/>
                    <a:pt x="7" y="607"/>
                    <a:pt x="7" y="607"/>
                  </a:cubicBezTo>
                  <a:cubicBezTo>
                    <a:pt x="6" y="607"/>
                    <a:pt x="5" y="607"/>
                    <a:pt x="4" y="608"/>
                  </a:cubicBezTo>
                  <a:cubicBezTo>
                    <a:pt x="7" y="613"/>
                    <a:pt x="7" y="613"/>
                    <a:pt x="7" y="613"/>
                  </a:cubicBezTo>
                  <a:cubicBezTo>
                    <a:pt x="7" y="619"/>
                    <a:pt x="7" y="619"/>
                    <a:pt x="7" y="619"/>
                  </a:cubicBezTo>
                  <a:cubicBezTo>
                    <a:pt x="505" y="619"/>
                    <a:pt x="505" y="619"/>
                    <a:pt x="505" y="619"/>
                  </a:cubicBezTo>
                  <a:cubicBezTo>
                    <a:pt x="507" y="619"/>
                    <a:pt x="509" y="618"/>
                    <a:pt x="510" y="616"/>
                  </a:cubicBezTo>
                  <a:cubicBezTo>
                    <a:pt x="611" y="441"/>
                    <a:pt x="611" y="441"/>
                    <a:pt x="611" y="441"/>
                  </a:cubicBezTo>
                  <a:cubicBezTo>
                    <a:pt x="612" y="439"/>
                    <a:pt x="612" y="437"/>
                    <a:pt x="611" y="435"/>
                  </a:cubicBezTo>
                  <a:cubicBezTo>
                    <a:pt x="362" y="3"/>
                    <a:pt x="362" y="3"/>
                    <a:pt x="362" y="3"/>
                  </a:cubicBezTo>
                  <a:cubicBezTo>
                    <a:pt x="361" y="2"/>
                    <a:pt x="359" y="0"/>
                    <a:pt x="357" y="0"/>
                  </a:cubicBezTo>
                  <a:cubicBezTo>
                    <a:pt x="354" y="0"/>
                    <a:pt x="352" y="2"/>
                    <a:pt x="351" y="3"/>
                  </a:cubicBezTo>
                  <a:cubicBezTo>
                    <a:pt x="1" y="610"/>
                    <a:pt x="1" y="610"/>
                    <a:pt x="1" y="610"/>
                  </a:cubicBezTo>
                  <a:cubicBezTo>
                    <a:pt x="0" y="612"/>
                    <a:pt x="0" y="614"/>
                    <a:pt x="1" y="616"/>
                  </a:cubicBezTo>
                  <a:cubicBezTo>
                    <a:pt x="2" y="616"/>
                    <a:pt x="2" y="616"/>
                    <a:pt x="2" y="616"/>
                  </a:cubicBezTo>
                  <a:cubicBezTo>
                    <a:pt x="2" y="618"/>
                    <a:pt x="4" y="619"/>
                    <a:pt x="5" y="619"/>
                  </a:cubicBezTo>
                  <a:cubicBezTo>
                    <a:pt x="7" y="619"/>
                    <a:pt x="9" y="619"/>
                    <a:pt x="10" y="618"/>
                  </a:cubicBezTo>
                  <a:cubicBezTo>
                    <a:pt x="10" y="618"/>
                    <a:pt x="10" y="618"/>
                    <a:pt x="10" y="618"/>
                  </a:cubicBezTo>
                  <a:cubicBezTo>
                    <a:pt x="7" y="613"/>
                    <a:pt x="7" y="613"/>
                    <a:pt x="7" y="613"/>
                  </a:cubicBezTo>
                  <a:cubicBezTo>
                    <a:pt x="7" y="619"/>
                    <a:pt x="7" y="619"/>
                    <a:pt x="7" y="619"/>
                  </a:cubicBezTo>
                  <a:lnTo>
                    <a:pt x="7" y="61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19" name="Group 19"/>
          <p:cNvGrpSpPr/>
          <p:nvPr/>
        </p:nvGrpSpPr>
        <p:grpSpPr>
          <a:xfrm>
            <a:off x="5039034" y="2346393"/>
            <a:ext cx="314717" cy="459971"/>
            <a:chOff x="6258454" y="3849160"/>
            <a:chExt cx="330200" cy="482600"/>
          </a:xfrm>
          <a:solidFill>
            <a:schemeClr val="bg1"/>
          </a:solidFill>
        </p:grpSpPr>
        <p:sp>
          <p:nvSpPr>
            <p:cNvPr id="20" name="Freeform 35"/>
            <p:cNvSpPr>
              <a:spLocks noEditPoints="1"/>
            </p:cNvSpPr>
            <p:nvPr/>
          </p:nvSpPr>
          <p:spPr bwMode="auto">
            <a:xfrm>
              <a:off x="6258454" y="3849160"/>
              <a:ext cx="330200" cy="48260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1" name="Freeform 36"/>
            <p:cNvSpPr/>
            <p:nvPr/>
          </p:nvSpPr>
          <p:spPr bwMode="auto">
            <a:xfrm>
              <a:off x="6333066" y="3925360"/>
              <a:ext cx="96837"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22" name="Group 22"/>
          <p:cNvGrpSpPr/>
          <p:nvPr/>
        </p:nvGrpSpPr>
        <p:grpSpPr>
          <a:xfrm>
            <a:off x="6659210" y="2360374"/>
            <a:ext cx="458457" cy="431223"/>
            <a:chOff x="8106304" y="3879322"/>
            <a:chExt cx="481012" cy="452438"/>
          </a:xfrm>
          <a:solidFill>
            <a:schemeClr val="bg1"/>
          </a:solidFill>
        </p:grpSpPr>
        <p:sp>
          <p:nvSpPr>
            <p:cNvPr id="23" name="Freeform 32"/>
            <p:cNvSpPr>
              <a:spLocks noEditPoints="1"/>
            </p:cNvSpPr>
            <p:nvPr/>
          </p:nvSpPr>
          <p:spPr bwMode="auto">
            <a:xfrm>
              <a:off x="8166629" y="3939647"/>
              <a:ext cx="361950" cy="241300"/>
            </a:xfrm>
            <a:custGeom>
              <a:avLst/>
              <a:gdLst>
                <a:gd name="T0" fmla="*/ 92 w 96"/>
                <a:gd name="T1" fmla="*/ 0 h 64"/>
                <a:gd name="T2" fmla="*/ 4 w 96"/>
                <a:gd name="T3" fmla="*/ 0 h 64"/>
                <a:gd name="T4" fmla="*/ 0 w 96"/>
                <a:gd name="T5" fmla="*/ 4 h 64"/>
                <a:gd name="T6" fmla="*/ 0 w 96"/>
                <a:gd name="T7" fmla="*/ 60 h 64"/>
                <a:gd name="T8" fmla="*/ 4 w 96"/>
                <a:gd name="T9" fmla="*/ 64 h 64"/>
                <a:gd name="T10" fmla="*/ 92 w 96"/>
                <a:gd name="T11" fmla="*/ 64 h 64"/>
                <a:gd name="T12" fmla="*/ 96 w 96"/>
                <a:gd name="T13" fmla="*/ 60 h 64"/>
                <a:gd name="T14" fmla="*/ 96 w 96"/>
                <a:gd name="T15" fmla="*/ 4 h 64"/>
                <a:gd name="T16" fmla="*/ 92 w 96"/>
                <a:gd name="T17" fmla="*/ 0 h 64"/>
                <a:gd name="T18" fmla="*/ 92 w 96"/>
                <a:gd name="T19" fmla="*/ 60 h 64"/>
                <a:gd name="T20" fmla="*/ 4 w 96"/>
                <a:gd name="T21" fmla="*/ 60 h 64"/>
                <a:gd name="T22" fmla="*/ 4 w 96"/>
                <a:gd name="T23" fmla="*/ 4 h 64"/>
                <a:gd name="T24" fmla="*/ 92 w 96"/>
                <a:gd name="T25" fmla="*/ 4 h 64"/>
                <a:gd name="T26" fmla="*/ 92 w 96"/>
                <a:gd name="T2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64">
                  <a:moveTo>
                    <a:pt x="92" y="0"/>
                  </a:moveTo>
                  <a:cubicBezTo>
                    <a:pt x="4" y="0"/>
                    <a:pt x="4" y="0"/>
                    <a:pt x="4" y="0"/>
                  </a:cubicBezTo>
                  <a:cubicBezTo>
                    <a:pt x="2" y="0"/>
                    <a:pt x="0" y="2"/>
                    <a:pt x="0" y="4"/>
                  </a:cubicBezTo>
                  <a:cubicBezTo>
                    <a:pt x="0" y="60"/>
                    <a:pt x="0" y="60"/>
                    <a:pt x="0" y="60"/>
                  </a:cubicBezTo>
                  <a:cubicBezTo>
                    <a:pt x="0" y="62"/>
                    <a:pt x="2" y="64"/>
                    <a:pt x="4" y="64"/>
                  </a:cubicBezTo>
                  <a:cubicBezTo>
                    <a:pt x="92" y="64"/>
                    <a:pt x="92" y="64"/>
                    <a:pt x="92" y="64"/>
                  </a:cubicBezTo>
                  <a:cubicBezTo>
                    <a:pt x="94" y="64"/>
                    <a:pt x="96" y="62"/>
                    <a:pt x="96" y="60"/>
                  </a:cubicBezTo>
                  <a:cubicBezTo>
                    <a:pt x="96" y="4"/>
                    <a:pt x="96" y="4"/>
                    <a:pt x="96" y="4"/>
                  </a:cubicBezTo>
                  <a:cubicBezTo>
                    <a:pt x="96" y="2"/>
                    <a:pt x="94" y="0"/>
                    <a:pt x="92" y="0"/>
                  </a:cubicBezTo>
                  <a:close/>
                  <a:moveTo>
                    <a:pt x="92" y="60"/>
                  </a:moveTo>
                  <a:cubicBezTo>
                    <a:pt x="4" y="60"/>
                    <a:pt x="4" y="60"/>
                    <a:pt x="4" y="60"/>
                  </a:cubicBezTo>
                  <a:cubicBezTo>
                    <a:pt x="4" y="4"/>
                    <a:pt x="4" y="4"/>
                    <a:pt x="4" y="4"/>
                  </a:cubicBezTo>
                  <a:cubicBezTo>
                    <a:pt x="92" y="4"/>
                    <a:pt x="92" y="4"/>
                    <a:pt x="92" y="4"/>
                  </a:cubicBezTo>
                  <a:lnTo>
                    <a:pt x="92" y="60"/>
                  </a:lnTo>
                  <a:close/>
                </a:path>
              </a:pathLst>
            </a:custGeom>
            <a:grpFill/>
            <a:ln>
              <a:noFill/>
            </a:ln>
          </p:spPr>
          <p:txBody>
            <a:bodyPr vert="horz" wrap="square" lIns="91440" tIns="45720" rIns="91440" bIns="45720" numCol="1" anchor="t" anchorCtr="0" compatLnSpc="1"/>
            <a:lstStyle/>
            <a:p>
              <a:endParaRPr lang="id-ID">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4" name="Freeform 33"/>
            <p:cNvSpPr>
              <a:spLocks noEditPoints="1"/>
            </p:cNvSpPr>
            <p:nvPr/>
          </p:nvSpPr>
          <p:spPr bwMode="auto">
            <a:xfrm>
              <a:off x="8106304" y="3879322"/>
              <a:ext cx="481012" cy="452438"/>
            </a:xfrm>
            <a:custGeom>
              <a:avLst/>
              <a:gdLst>
                <a:gd name="T0" fmla="*/ 116 w 128"/>
                <a:gd name="T1" fmla="*/ 0 h 120"/>
                <a:gd name="T2" fmla="*/ 12 w 128"/>
                <a:gd name="T3" fmla="*/ 0 h 120"/>
                <a:gd name="T4" fmla="*/ 0 w 128"/>
                <a:gd name="T5" fmla="*/ 12 h 120"/>
                <a:gd name="T6" fmla="*/ 0 w 128"/>
                <a:gd name="T7" fmla="*/ 92 h 120"/>
                <a:gd name="T8" fmla="*/ 12 w 128"/>
                <a:gd name="T9" fmla="*/ 104 h 120"/>
                <a:gd name="T10" fmla="*/ 52 w 128"/>
                <a:gd name="T11" fmla="*/ 104 h 120"/>
                <a:gd name="T12" fmla="*/ 52 w 128"/>
                <a:gd name="T13" fmla="*/ 109 h 120"/>
                <a:gd name="T14" fmla="*/ 27 w 128"/>
                <a:gd name="T15" fmla="*/ 112 h 120"/>
                <a:gd name="T16" fmla="*/ 24 w 128"/>
                <a:gd name="T17" fmla="*/ 116 h 120"/>
                <a:gd name="T18" fmla="*/ 28 w 128"/>
                <a:gd name="T19" fmla="*/ 120 h 120"/>
                <a:gd name="T20" fmla="*/ 100 w 128"/>
                <a:gd name="T21" fmla="*/ 120 h 120"/>
                <a:gd name="T22" fmla="*/ 104 w 128"/>
                <a:gd name="T23" fmla="*/ 116 h 120"/>
                <a:gd name="T24" fmla="*/ 101 w 128"/>
                <a:gd name="T25" fmla="*/ 112 h 120"/>
                <a:gd name="T26" fmla="*/ 76 w 128"/>
                <a:gd name="T27" fmla="*/ 109 h 120"/>
                <a:gd name="T28" fmla="*/ 76 w 128"/>
                <a:gd name="T29" fmla="*/ 104 h 120"/>
                <a:gd name="T30" fmla="*/ 116 w 128"/>
                <a:gd name="T31" fmla="*/ 104 h 120"/>
                <a:gd name="T32" fmla="*/ 128 w 128"/>
                <a:gd name="T33" fmla="*/ 92 h 120"/>
                <a:gd name="T34" fmla="*/ 128 w 128"/>
                <a:gd name="T35" fmla="*/ 12 h 120"/>
                <a:gd name="T36" fmla="*/ 116 w 128"/>
                <a:gd name="T37" fmla="*/ 0 h 120"/>
                <a:gd name="T38" fmla="*/ 120 w 128"/>
                <a:gd name="T39" fmla="*/ 92 h 120"/>
                <a:gd name="T40" fmla="*/ 116 w 128"/>
                <a:gd name="T41" fmla="*/ 96 h 120"/>
                <a:gd name="T42" fmla="*/ 80 w 128"/>
                <a:gd name="T43" fmla="*/ 96 h 120"/>
                <a:gd name="T44" fmla="*/ 48 w 128"/>
                <a:gd name="T45" fmla="*/ 96 h 120"/>
                <a:gd name="T46" fmla="*/ 12 w 128"/>
                <a:gd name="T47" fmla="*/ 96 h 120"/>
                <a:gd name="T48" fmla="*/ 8 w 128"/>
                <a:gd name="T49" fmla="*/ 92 h 120"/>
                <a:gd name="T50" fmla="*/ 8 w 128"/>
                <a:gd name="T51" fmla="*/ 12 h 120"/>
                <a:gd name="T52" fmla="*/ 12 w 128"/>
                <a:gd name="T53" fmla="*/ 8 h 120"/>
                <a:gd name="T54" fmla="*/ 116 w 128"/>
                <a:gd name="T55" fmla="*/ 8 h 120"/>
                <a:gd name="T56" fmla="*/ 120 w 128"/>
                <a:gd name="T57" fmla="*/ 12 h 120"/>
                <a:gd name="T58" fmla="*/ 120 w 128"/>
                <a:gd name="T59" fmla="*/ 9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20">
                  <a:moveTo>
                    <a:pt x="116" y="0"/>
                  </a:moveTo>
                  <a:cubicBezTo>
                    <a:pt x="12" y="0"/>
                    <a:pt x="12" y="0"/>
                    <a:pt x="12" y="0"/>
                  </a:cubicBezTo>
                  <a:cubicBezTo>
                    <a:pt x="5" y="0"/>
                    <a:pt x="0" y="5"/>
                    <a:pt x="0" y="12"/>
                  </a:cubicBezTo>
                  <a:cubicBezTo>
                    <a:pt x="0" y="92"/>
                    <a:pt x="0" y="92"/>
                    <a:pt x="0" y="92"/>
                  </a:cubicBezTo>
                  <a:cubicBezTo>
                    <a:pt x="0" y="99"/>
                    <a:pt x="5" y="104"/>
                    <a:pt x="12" y="104"/>
                  </a:cubicBezTo>
                  <a:cubicBezTo>
                    <a:pt x="52" y="104"/>
                    <a:pt x="52" y="104"/>
                    <a:pt x="52" y="104"/>
                  </a:cubicBezTo>
                  <a:cubicBezTo>
                    <a:pt x="52" y="109"/>
                    <a:pt x="52" y="109"/>
                    <a:pt x="52" y="109"/>
                  </a:cubicBezTo>
                  <a:cubicBezTo>
                    <a:pt x="27" y="112"/>
                    <a:pt x="27" y="112"/>
                    <a:pt x="27" y="112"/>
                  </a:cubicBezTo>
                  <a:cubicBezTo>
                    <a:pt x="25" y="113"/>
                    <a:pt x="24" y="114"/>
                    <a:pt x="24" y="116"/>
                  </a:cubicBezTo>
                  <a:cubicBezTo>
                    <a:pt x="24" y="118"/>
                    <a:pt x="26" y="120"/>
                    <a:pt x="28" y="120"/>
                  </a:cubicBezTo>
                  <a:cubicBezTo>
                    <a:pt x="100" y="120"/>
                    <a:pt x="100" y="120"/>
                    <a:pt x="100" y="120"/>
                  </a:cubicBezTo>
                  <a:cubicBezTo>
                    <a:pt x="102" y="120"/>
                    <a:pt x="104" y="118"/>
                    <a:pt x="104" y="116"/>
                  </a:cubicBezTo>
                  <a:cubicBezTo>
                    <a:pt x="104" y="114"/>
                    <a:pt x="103" y="113"/>
                    <a:pt x="101" y="112"/>
                  </a:cubicBezTo>
                  <a:cubicBezTo>
                    <a:pt x="76" y="109"/>
                    <a:pt x="76" y="109"/>
                    <a:pt x="76" y="109"/>
                  </a:cubicBezTo>
                  <a:cubicBezTo>
                    <a:pt x="76" y="104"/>
                    <a:pt x="76" y="104"/>
                    <a:pt x="76" y="104"/>
                  </a:cubicBezTo>
                  <a:cubicBezTo>
                    <a:pt x="116" y="104"/>
                    <a:pt x="116" y="104"/>
                    <a:pt x="116" y="104"/>
                  </a:cubicBezTo>
                  <a:cubicBezTo>
                    <a:pt x="123" y="104"/>
                    <a:pt x="128" y="99"/>
                    <a:pt x="128" y="92"/>
                  </a:cubicBezTo>
                  <a:cubicBezTo>
                    <a:pt x="128" y="12"/>
                    <a:pt x="128" y="12"/>
                    <a:pt x="128" y="12"/>
                  </a:cubicBezTo>
                  <a:cubicBezTo>
                    <a:pt x="128" y="5"/>
                    <a:pt x="123" y="0"/>
                    <a:pt x="116" y="0"/>
                  </a:cubicBezTo>
                  <a:close/>
                  <a:moveTo>
                    <a:pt x="120" y="92"/>
                  </a:moveTo>
                  <a:cubicBezTo>
                    <a:pt x="120" y="94"/>
                    <a:pt x="118" y="96"/>
                    <a:pt x="116" y="96"/>
                  </a:cubicBezTo>
                  <a:cubicBezTo>
                    <a:pt x="80" y="96"/>
                    <a:pt x="80" y="96"/>
                    <a:pt x="80" y="96"/>
                  </a:cubicBezTo>
                  <a:cubicBezTo>
                    <a:pt x="48" y="96"/>
                    <a:pt x="48" y="96"/>
                    <a:pt x="48" y="96"/>
                  </a:cubicBezTo>
                  <a:cubicBezTo>
                    <a:pt x="12" y="96"/>
                    <a:pt x="12" y="96"/>
                    <a:pt x="12" y="96"/>
                  </a:cubicBezTo>
                  <a:cubicBezTo>
                    <a:pt x="10" y="96"/>
                    <a:pt x="8" y="94"/>
                    <a:pt x="8" y="92"/>
                  </a:cubicBezTo>
                  <a:cubicBezTo>
                    <a:pt x="8" y="12"/>
                    <a:pt x="8" y="12"/>
                    <a:pt x="8" y="12"/>
                  </a:cubicBezTo>
                  <a:cubicBezTo>
                    <a:pt x="8" y="10"/>
                    <a:pt x="10" y="8"/>
                    <a:pt x="12" y="8"/>
                  </a:cubicBezTo>
                  <a:cubicBezTo>
                    <a:pt x="116" y="8"/>
                    <a:pt x="116" y="8"/>
                    <a:pt x="116" y="8"/>
                  </a:cubicBezTo>
                  <a:cubicBezTo>
                    <a:pt x="118" y="8"/>
                    <a:pt x="120" y="10"/>
                    <a:pt x="120" y="12"/>
                  </a:cubicBezTo>
                  <a:lnTo>
                    <a:pt x="120" y="92"/>
                  </a:lnTo>
                  <a:close/>
                </a:path>
              </a:pathLst>
            </a:custGeom>
            <a:grpFill/>
            <a:ln>
              <a:noFill/>
            </a:ln>
          </p:spPr>
          <p:txBody>
            <a:bodyPr vert="horz" wrap="square" lIns="91440" tIns="45720" rIns="91440" bIns="45720" numCol="1" anchor="t" anchorCtr="0" compatLnSpc="1"/>
            <a:lstStyle/>
            <a:p>
              <a:endParaRPr lang="id-ID">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25" name="Group 25"/>
          <p:cNvGrpSpPr/>
          <p:nvPr/>
        </p:nvGrpSpPr>
        <p:grpSpPr>
          <a:xfrm>
            <a:off x="5798167" y="3811012"/>
            <a:ext cx="535571" cy="443809"/>
            <a:chOff x="-1587" y="1789113"/>
            <a:chExt cx="963613" cy="798512"/>
          </a:xfrm>
          <a:solidFill>
            <a:schemeClr val="bg1"/>
          </a:solidFill>
        </p:grpSpPr>
        <p:sp>
          <p:nvSpPr>
            <p:cNvPr id="26" name="Freeform 11"/>
            <p:cNvSpPr>
              <a:spLocks noEditPoints="1"/>
            </p:cNvSpPr>
            <p:nvPr/>
          </p:nvSpPr>
          <p:spPr bwMode="auto">
            <a:xfrm>
              <a:off x="-1587" y="1789113"/>
              <a:ext cx="963613" cy="798512"/>
            </a:xfrm>
            <a:custGeom>
              <a:avLst/>
              <a:gdLst>
                <a:gd name="T0" fmla="*/ 174 w 256"/>
                <a:gd name="T1" fmla="*/ 16 h 212"/>
                <a:gd name="T2" fmla="*/ 240 w 256"/>
                <a:gd name="T3" fmla="*/ 82 h 212"/>
                <a:gd name="T4" fmla="*/ 240 w 256"/>
                <a:gd name="T5" fmla="*/ 85 h 212"/>
                <a:gd name="T6" fmla="*/ 174 w 256"/>
                <a:gd name="T7" fmla="*/ 148 h 212"/>
                <a:gd name="T8" fmla="*/ 136 w 256"/>
                <a:gd name="T9" fmla="*/ 148 h 212"/>
                <a:gd name="T10" fmla="*/ 75 w 256"/>
                <a:gd name="T11" fmla="*/ 195 h 212"/>
                <a:gd name="T12" fmla="*/ 82 w 256"/>
                <a:gd name="T13" fmla="*/ 149 h 212"/>
                <a:gd name="T14" fmla="*/ 16 w 256"/>
                <a:gd name="T15" fmla="*/ 85 h 212"/>
                <a:gd name="T16" fmla="*/ 16 w 256"/>
                <a:gd name="T17" fmla="*/ 82 h 212"/>
                <a:gd name="T18" fmla="*/ 83 w 256"/>
                <a:gd name="T19" fmla="*/ 16 h 212"/>
                <a:gd name="T20" fmla="*/ 172 w 256"/>
                <a:gd name="T21" fmla="*/ 16 h 212"/>
                <a:gd name="T22" fmla="*/ 174 w 256"/>
                <a:gd name="T23" fmla="*/ 0 h 212"/>
                <a:gd name="T24" fmla="*/ 83 w 256"/>
                <a:gd name="T25" fmla="*/ 0 h 212"/>
                <a:gd name="T26" fmla="*/ 0 w 256"/>
                <a:gd name="T27" fmla="*/ 82 h 212"/>
                <a:gd name="T28" fmla="*/ 0 w 256"/>
                <a:gd name="T29" fmla="*/ 85 h 212"/>
                <a:gd name="T30" fmla="*/ 63 w 256"/>
                <a:gd name="T31" fmla="*/ 164 h 212"/>
                <a:gd name="T32" fmla="*/ 59 w 256"/>
                <a:gd name="T33" fmla="*/ 193 h 212"/>
                <a:gd name="T34" fmla="*/ 66 w 256"/>
                <a:gd name="T35" fmla="*/ 209 h 212"/>
                <a:gd name="T36" fmla="*/ 75 w 256"/>
                <a:gd name="T37" fmla="*/ 212 h 212"/>
                <a:gd name="T38" fmla="*/ 84 w 256"/>
                <a:gd name="T39" fmla="*/ 208 h 212"/>
                <a:gd name="T40" fmla="*/ 141 w 256"/>
                <a:gd name="T41" fmla="*/ 164 h 212"/>
                <a:gd name="T42" fmla="*/ 174 w 256"/>
                <a:gd name="T43" fmla="*/ 164 h 212"/>
                <a:gd name="T44" fmla="*/ 256 w 256"/>
                <a:gd name="T45" fmla="*/ 85 h 212"/>
                <a:gd name="T46" fmla="*/ 256 w 256"/>
                <a:gd name="T47" fmla="*/ 82 h 212"/>
                <a:gd name="T48" fmla="*/ 174 w 256"/>
                <a:gd name="T49"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6" h="212">
                  <a:moveTo>
                    <a:pt x="174" y="16"/>
                  </a:moveTo>
                  <a:cubicBezTo>
                    <a:pt x="210" y="16"/>
                    <a:pt x="240" y="46"/>
                    <a:pt x="240" y="82"/>
                  </a:cubicBezTo>
                  <a:cubicBezTo>
                    <a:pt x="240" y="85"/>
                    <a:pt x="240" y="85"/>
                    <a:pt x="240" y="85"/>
                  </a:cubicBezTo>
                  <a:cubicBezTo>
                    <a:pt x="240" y="121"/>
                    <a:pt x="210" y="148"/>
                    <a:pt x="174" y="148"/>
                  </a:cubicBezTo>
                  <a:cubicBezTo>
                    <a:pt x="136" y="148"/>
                    <a:pt x="136" y="148"/>
                    <a:pt x="136" y="148"/>
                  </a:cubicBezTo>
                  <a:cubicBezTo>
                    <a:pt x="75" y="195"/>
                    <a:pt x="75" y="195"/>
                    <a:pt x="75" y="195"/>
                  </a:cubicBezTo>
                  <a:cubicBezTo>
                    <a:pt x="82" y="149"/>
                    <a:pt x="82" y="149"/>
                    <a:pt x="82" y="149"/>
                  </a:cubicBezTo>
                  <a:cubicBezTo>
                    <a:pt x="46" y="149"/>
                    <a:pt x="16" y="121"/>
                    <a:pt x="16" y="85"/>
                  </a:cubicBezTo>
                  <a:cubicBezTo>
                    <a:pt x="16" y="82"/>
                    <a:pt x="16" y="82"/>
                    <a:pt x="16" y="82"/>
                  </a:cubicBezTo>
                  <a:cubicBezTo>
                    <a:pt x="16" y="46"/>
                    <a:pt x="47" y="16"/>
                    <a:pt x="83" y="16"/>
                  </a:cubicBezTo>
                  <a:cubicBezTo>
                    <a:pt x="172" y="16"/>
                    <a:pt x="172" y="16"/>
                    <a:pt x="172" y="16"/>
                  </a:cubicBezTo>
                  <a:moveTo>
                    <a:pt x="174" y="0"/>
                  </a:moveTo>
                  <a:cubicBezTo>
                    <a:pt x="83" y="0"/>
                    <a:pt x="83" y="0"/>
                    <a:pt x="83" y="0"/>
                  </a:cubicBezTo>
                  <a:cubicBezTo>
                    <a:pt x="38" y="0"/>
                    <a:pt x="0" y="37"/>
                    <a:pt x="0" y="82"/>
                  </a:cubicBezTo>
                  <a:cubicBezTo>
                    <a:pt x="0" y="85"/>
                    <a:pt x="0" y="85"/>
                    <a:pt x="0" y="85"/>
                  </a:cubicBezTo>
                  <a:cubicBezTo>
                    <a:pt x="0" y="123"/>
                    <a:pt x="28" y="155"/>
                    <a:pt x="63" y="164"/>
                  </a:cubicBezTo>
                  <a:cubicBezTo>
                    <a:pt x="59" y="193"/>
                    <a:pt x="59" y="193"/>
                    <a:pt x="59" y="193"/>
                  </a:cubicBezTo>
                  <a:cubicBezTo>
                    <a:pt x="58" y="200"/>
                    <a:pt x="61" y="206"/>
                    <a:pt x="66" y="209"/>
                  </a:cubicBezTo>
                  <a:cubicBezTo>
                    <a:pt x="69" y="211"/>
                    <a:pt x="72" y="212"/>
                    <a:pt x="75" y="212"/>
                  </a:cubicBezTo>
                  <a:cubicBezTo>
                    <a:pt x="78" y="212"/>
                    <a:pt x="82" y="210"/>
                    <a:pt x="84" y="208"/>
                  </a:cubicBezTo>
                  <a:cubicBezTo>
                    <a:pt x="141" y="164"/>
                    <a:pt x="141" y="164"/>
                    <a:pt x="141" y="164"/>
                  </a:cubicBezTo>
                  <a:cubicBezTo>
                    <a:pt x="174" y="164"/>
                    <a:pt x="174" y="164"/>
                    <a:pt x="174" y="164"/>
                  </a:cubicBezTo>
                  <a:cubicBezTo>
                    <a:pt x="219" y="164"/>
                    <a:pt x="256" y="130"/>
                    <a:pt x="256" y="85"/>
                  </a:cubicBezTo>
                  <a:cubicBezTo>
                    <a:pt x="256" y="82"/>
                    <a:pt x="256" y="82"/>
                    <a:pt x="256" y="82"/>
                  </a:cubicBezTo>
                  <a:cubicBezTo>
                    <a:pt x="256" y="37"/>
                    <a:pt x="219" y="0"/>
                    <a:pt x="174" y="0"/>
                  </a:cubicBezTo>
                  <a:close/>
                </a:path>
              </a:pathLst>
            </a:custGeom>
            <a:grp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7" name="Freeform 12"/>
            <p:cNvSpPr/>
            <p:nvPr/>
          </p:nvSpPr>
          <p:spPr bwMode="auto">
            <a:xfrm>
              <a:off x="220663" y="1901825"/>
              <a:ext cx="58738" cy="33337"/>
            </a:xfrm>
            <a:custGeom>
              <a:avLst/>
              <a:gdLst>
                <a:gd name="T0" fmla="*/ 4 w 16"/>
                <a:gd name="T1" fmla="*/ 9 h 9"/>
                <a:gd name="T2" fmla="*/ 0 w 16"/>
                <a:gd name="T3" fmla="*/ 5 h 9"/>
                <a:gd name="T4" fmla="*/ 4 w 16"/>
                <a:gd name="T5" fmla="*/ 1 h 9"/>
                <a:gd name="T6" fmla="*/ 12 w 16"/>
                <a:gd name="T7" fmla="*/ 0 h 9"/>
                <a:gd name="T8" fmla="*/ 16 w 16"/>
                <a:gd name="T9" fmla="*/ 4 h 9"/>
                <a:gd name="T10" fmla="*/ 12 w 16"/>
                <a:gd name="T11" fmla="*/ 8 h 9"/>
                <a:gd name="T12" fmla="*/ 5 w 16"/>
                <a:gd name="T13" fmla="*/ 9 h 9"/>
                <a:gd name="T14" fmla="*/ 4 w 16"/>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9">
                  <a:moveTo>
                    <a:pt x="4" y="9"/>
                  </a:moveTo>
                  <a:cubicBezTo>
                    <a:pt x="3" y="9"/>
                    <a:pt x="1" y="7"/>
                    <a:pt x="0" y="5"/>
                  </a:cubicBezTo>
                  <a:cubicBezTo>
                    <a:pt x="0" y="3"/>
                    <a:pt x="2" y="1"/>
                    <a:pt x="4" y="1"/>
                  </a:cubicBezTo>
                  <a:cubicBezTo>
                    <a:pt x="6" y="0"/>
                    <a:pt x="9" y="0"/>
                    <a:pt x="12" y="0"/>
                  </a:cubicBezTo>
                  <a:cubicBezTo>
                    <a:pt x="14" y="0"/>
                    <a:pt x="16" y="2"/>
                    <a:pt x="16" y="4"/>
                  </a:cubicBezTo>
                  <a:cubicBezTo>
                    <a:pt x="16" y="6"/>
                    <a:pt x="14" y="8"/>
                    <a:pt x="12" y="8"/>
                  </a:cubicBezTo>
                  <a:cubicBezTo>
                    <a:pt x="10" y="8"/>
                    <a:pt x="7" y="8"/>
                    <a:pt x="5" y="9"/>
                  </a:cubicBezTo>
                  <a:cubicBezTo>
                    <a:pt x="5" y="9"/>
                    <a:pt x="5" y="9"/>
                    <a:pt x="4" y="9"/>
                  </a:cubicBezTo>
                  <a:close/>
                </a:path>
              </a:pathLst>
            </a:custGeom>
            <a:grp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8" name="Freeform 13"/>
            <p:cNvSpPr/>
            <p:nvPr/>
          </p:nvSpPr>
          <p:spPr bwMode="auto">
            <a:xfrm>
              <a:off x="88901" y="1912938"/>
              <a:ext cx="131763" cy="192087"/>
            </a:xfrm>
            <a:custGeom>
              <a:avLst/>
              <a:gdLst>
                <a:gd name="T0" fmla="*/ 4 w 35"/>
                <a:gd name="T1" fmla="*/ 51 h 51"/>
                <a:gd name="T2" fmla="*/ 0 w 35"/>
                <a:gd name="T3" fmla="*/ 47 h 51"/>
                <a:gd name="T4" fmla="*/ 0 w 35"/>
                <a:gd name="T5" fmla="*/ 46 h 51"/>
                <a:gd name="T6" fmla="*/ 29 w 35"/>
                <a:gd name="T7" fmla="*/ 0 h 51"/>
                <a:gd name="T8" fmla="*/ 34 w 35"/>
                <a:gd name="T9" fmla="*/ 2 h 51"/>
                <a:gd name="T10" fmla="*/ 32 w 35"/>
                <a:gd name="T11" fmla="*/ 8 h 51"/>
                <a:gd name="T12" fmla="*/ 8 w 35"/>
                <a:gd name="T13" fmla="*/ 46 h 51"/>
                <a:gd name="T14" fmla="*/ 8 w 35"/>
                <a:gd name="T15" fmla="*/ 47 h 51"/>
                <a:gd name="T16" fmla="*/ 4 w 35"/>
                <a:gd name="T1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51">
                  <a:moveTo>
                    <a:pt x="4" y="51"/>
                  </a:moveTo>
                  <a:cubicBezTo>
                    <a:pt x="2" y="51"/>
                    <a:pt x="0" y="49"/>
                    <a:pt x="0" y="47"/>
                  </a:cubicBezTo>
                  <a:cubicBezTo>
                    <a:pt x="0" y="46"/>
                    <a:pt x="0" y="46"/>
                    <a:pt x="0" y="46"/>
                  </a:cubicBezTo>
                  <a:cubicBezTo>
                    <a:pt x="0" y="27"/>
                    <a:pt x="12" y="8"/>
                    <a:pt x="29" y="0"/>
                  </a:cubicBezTo>
                  <a:cubicBezTo>
                    <a:pt x="31" y="0"/>
                    <a:pt x="34" y="0"/>
                    <a:pt x="34" y="2"/>
                  </a:cubicBezTo>
                  <a:cubicBezTo>
                    <a:pt x="35" y="4"/>
                    <a:pt x="34" y="7"/>
                    <a:pt x="32" y="8"/>
                  </a:cubicBezTo>
                  <a:cubicBezTo>
                    <a:pt x="18" y="14"/>
                    <a:pt x="8" y="30"/>
                    <a:pt x="8" y="46"/>
                  </a:cubicBezTo>
                  <a:cubicBezTo>
                    <a:pt x="8" y="47"/>
                    <a:pt x="8" y="47"/>
                    <a:pt x="8" y="47"/>
                  </a:cubicBezTo>
                  <a:cubicBezTo>
                    <a:pt x="8" y="49"/>
                    <a:pt x="6" y="51"/>
                    <a:pt x="4" y="51"/>
                  </a:cubicBezTo>
                  <a:close/>
                </a:path>
              </a:pathLst>
            </a:custGeom>
            <a:grp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9" name="Freeform 14"/>
            <p:cNvSpPr>
              <a:spLocks noEditPoints="1"/>
            </p:cNvSpPr>
            <p:nvPr/>
          </p:nvSpPr>
          <p:spPr bwMode="auto">
            <a:xfrm>
              <a:off x="231776" y="2052638"/>
              <a:ext cx="134938" cy="134937"/>
            </a:xfrm>
            <a:custGeom>
              <a:avLst/>
              <a:gdLst>
                <a:gd name="T0" fmla="*/ 18 w 36"/>
                <a:gd name="T1" fmla="*/ 36 h 36"/>
                <a:gd name="T2" fmla="*/ 0 w 36"/>
                <a:gd name="T3" fmla="*/ 18 h 36"/>
                <a:gd name="T4" fmla="*/ 18 w 36"/>
                <a:gd name="T5" fmla="*/ 0 h 36"/>
                <a:gd name="T6" fmla="*/ 36 w 36"/>
                <a:gd name="T7" fmla="*/ 18 h 36"/>
                <a:gd name="T8" fmla="*/ 18 w 36"/>
                <a:gd name="T9" fmla="*/ 36 h 36"/>
                <a:gd name="T10" fmla="*/ 18 w 36"/>
                <a:gd name="T11" fmla="*/ 8 h 36"/>
                <a:gd name="T12" fmla="*/ 8 w 36"/>
                <a:gd name="T13" fmla="*/ 18 h 36"/>
                <a:gd name="T14" fmla="*/ 18 w 36"/>
                <a:gd name="T15" fmla="*/ 28 h 36"/>
                <a:gd name="T16" fmla="*/ 28 w 36"/>
                <a:gd name="T17" fmla="*/ 18 h 36"/>
                <a:gd name="T18" fmla="*/ 18 w 36"/>
                <a:gd name="T19"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6">
                  <a:moveTo>
                    <a:pt x="18" y="36"/>
                  </a:moveTo>
                  <a:cubicBezTo>
                    <a:pt x="8" y="36"/>
                    <a:pt x="0" y="28"/>
                    <a:pt x="0" y="18"/>
                  </a:cubicBezTo>
                  <a:cubicBezTo>
                    <a:pt x="0" y="8"/>
                    <a:pt x="8" y="0"/>
                    <a:pt x="18" y="0"/>
                  </a:cubicBezTo>
                  <a:cubicBezTo>
                    <a:pt x="28" y="0"/>
                    <a:pt x="36" y="8"/>
                    <a:pt x="36" y="18"/>
                  </a:cubicBezTo>
                  <a:cubicBezTo>
                    <a:pt x="36" y="28"/>
                    <a:pt x="28" y="36"/>
                    <a:pt x="18" y="36"/>
                  </a:cubicBezTo>
                  <a:close/>
                  <a:moveTo>
                    <a:pt x="18" y="8"/>
                  </a:moveTo>
                  <a:cubicBezTo>
                    <a:pt x="12" y="8"/>
                    <a:pt x="8" y="13"/>
                    <a:pt x="8" y="18"/>
                  </a:cubicBezTo>
                  <a:cubicBezTo>
                    <a:pt x="8" y="24"/>
                    <a:pt x="12" y="28"/>
                    <a:pt x="18" y="28"/>
                  </a:cubicBezTo>
                  <a:cubicBezTo>
                    <a:pt x="23" y="28"/>
                    <a:pt x="28" y="24"/>
                    <a:pt x="28" y="18"/>
                  </a:cubicBezTo>
                  <a:cubicBezTo>
                    <a:pt x="28" y="13"/>
                    <a:pt x="23" y="8"/>
                    <a:pt x="18" y="8"/>
                  </a:cubicBezTo>
                  <a:close/>
                </a:path>
              </a:pathLst>
            </a:custGeom>
            <a:grp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0" name="Freeform 15"/>
            <p:cNvSpPr>
              <a:spLocks noEditPoints="1"/>
            </p:cNvSpPr>
            <p:nvPr/>
          </p:nvSpPr>
          <p:spPr bwMode="auto">
            <a:xfrm>
              <a:off x="411163" y="2052638"/>
              <a:ext cx="136525" cy="134937"/>
            </a:xfrm>
            <a:custGeom>
              <a:avLst/>
              <a:gdLst>
                <a:gd name="T0" fmla="*/ 18 w 36"/>
                <a:gd name="T1" fmla="*/ 36 h 36"/>
                <a:gd name="T2" fmla="*/ 0 w 36"/>
                <a:gd name="T3" fmla="*/ 18 h 36"/>
                <a:gd name="T4" fmla="*/ 18 w 36"/>
                <a:gd name="T5" fmla="*/ 0 h 36"/>
                <a:gd name="T6" fmla="*/ 36 w 36"/>
                <a:gd name="T7" fmla="*/ 18 h 36"/>
                <a:gd name="T8" fmla="*/ 18 w 36"/>
                <a:gd name="T9" fmla="*/ 36 h 36"/>
                <a:gd name="T10" fmla="*/ 18 w 36"/>
                <a:gd name="T11" fmla="*/ 8 h 36"/>
                <a:gd name="T12" fmla="*/ 8 w 36"/>
                <a:gd name="T13" fmla="*/ 18 h 36"/>
                <a:gd name="T14" fmla="*/ 18 w 36"/>
                <a:gd name="T15" fmla="*/ 28 h 36"/>
                <a:gd name="T16" fmla="*/ 28 w 36"/>
                <a:gd name="T17" fmla="*/ 18 h 36"/>
                <a:gd name="T18" fmla="*/ 18 w 36"/>
                <a:gd name="T19"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6">
                  <a:moveTo>
                    <a:pt x="18" y="36"/>
                  </a:moveTo>
                  <a:cubicBezTo>
                    <a:pt x="8" y="36"/>
                    <a:pt x="0" y="28"/>
                    <a:pt x="0" y="18"/>
                  </a:cubicBezTo>
                  <a:cubicBezTo>
                    <a:pt x="0" y="8"/>
                    <a:pt x="8" y="0"/>
                    <a:pt x="18" y="0"/>
                  </a:cubicBezTo>
                  <a:cubicBezTo>
                    <a:pt x="28" y="0"/>
                    <a:pt x="36" y="8"/>
                    <a:pt x="36" y="18"/>
                  </a:cubicBezTo>
                  <a:cubicBezTo>
                    <a:pt x="36" y="28"/>
                    <a:pt x="28" y="36"/>
                    <a:pt x="18" y="36"/>
                  </a:cubicBezTo>
                  <a:close/>
                  <a:moveTo>
                    <a:pt x="18" y="8"/>
                  </a:moveTo>
                  <a:cubicBezTo>
                    <a:pt x="12" y="8"/>
                    <a:pt x="8" y="13"/>
                    <a:pt x="8" y="18"/>
                  </a:cubicBezTo>
                  <a:cubicBezTo>
                    <a:pt x="8" y="24"/>
                    <a:pt x="12" y="28"/>
                    <a:pt x="18" y="28"/>
                  </a:cubicBezTo>
                  <a:cubicBezTo>
                    <a:pt x="23" y="28"/>
                    <a:pt x="28" y="24"/>
                    <a:pt x="28" y="18"/>
                  </a:cubicBezTo>
                  <a:cubicBezTo>
                    <a:pt x="28" y="13"/>
                    <a:pt x="23" y="8"/>
                    <a:pt x="18" y="8"/>
                  </a:cubicBezTo>
                  <a:close/>
                </a:path>
              </a:pathLst>
            </a:custGeom>
            <a:grp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1" name="Freeform 16"/>
            <p:cNvSpPr>
              <a:spLocks noEditPoints="1"/>
            </p:cNvSpPr>
            <p:nvPr/>
          </p:nvSpPr>
          <p:spPr bwMode="auto">
            <a:xfrm>
              <a:off x="592138" y="2052638"/>
              <a:ext cx="136525" cy="134937"/>
            </a:xfrm>
            <a:custGeom>
              <a:avLst/>
              <a:gdLst>
                <a:gd name="T0" fmla="*/ 18 w 36"/>
                <a:gd name="T1" fmla="*/ 36 h 36"/>
                <a:gd name="T2" fmla="*/ 0 w 36"/>
                <a:gd name="T3" fmla="*/ 18 h 36"/>
                <a:gd name="T4" fmla="*/ 18 w 36"/>
                <a:gd name="T5" fmla="*/ 0 h 36"/>
                <a:gd name="T6" fmla="*/ 36 w 36"/>
                <a:gd name="T7" fmla="*/ 18 h 36"/>
                <a:gd name="T8" fmla="*/ 18 w 36"/>
                <a:gd name="T9" fmla="*/ 36 h 36"/>
                <a:gd name="T10" fmla="*/ 18 w 36"/>
                <a:gd name="T11" fmla="*/ 8 h 36"/>
                <a:gd name="T12" fmla="*/ 8 w 36"/>
                <a:gd name="T13" fmla="*/ 18 h 36"/>
                <a:gd name="T14" fmla="*/ 18 w 36"/>
                <a:gd name="T15" fmla="*/ 28 h 36"/>
                <a:gd name="T16" fmla="*/ 28 w 36"/>
                <a:gd name="T17" fmla="*/ 18 h 36"/>
                <a:gd name="T18" fmla="*/ 18 w 36"/>
                <a:gd name="T19"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6">
                  <a:moveTo>
                    <a:pt x="18" y="36"/>
                  </a:moveTo>
                  <a:cubicBezTo>
                    <a:pt x="8" y="36"/>
                    <a:pt x="0" y="28"/>
                    <a:pt x="0" y="18"/>
                  </a:cubicBezTo>
                  <a:cubicBezTo>
                    <a:pt x="0" y="8"/>
                    <a:pt x="8" y="0"/>
                    <a:pt x="18" y="0"/>
                  </a:cubicBezTo>
                  <a:cubicBezTo>
                    <a:pt x="28" y="0"/>
                    <a:pt x="36" y="8"/>
                    <a:pt x="36" y="18"/>
                  </a:cubicBezTo>
                  <a:cubicBezTo>
                    <a:pt x="36" y="28"/>
                    <a:pt x="28" y="36"/>
                    <a:pt x="18" y="36"/>
                  </a:cubicBezTo>
                  <a:close/>
                  <a:moveTo>
                    <a:pt x="18" y="8"/>
                  </a:moveTo>
                  <a:cubicBezTo>
                    <a:pt x="12" y="8"/>
                    <a:pt x="8" y="13"/>
                    <a:pt x="8" y="18"/>
                  </a:cubicBezTo>
                  <a:cubicBezTo>
                    <a:pt x="8" y="24"/>
                    <a:pt x="12" y="28"/>
                    <a:pt x="18" y="28"/>
                  </a:cubicBezTo>
                  <a:cubicBezTo>
                    <a:pt x="23" y="28"/>
                    <a:pt x="28" y="24"/>
                    <a:pt x="28" y="18"/>
                  </a:cubicBezTo>
                  <a:cubicBezTo>
                    <a:pt x="28" y="13"/>
                    <a:pt x="23" y="8"/>
                    <a:pt x="18" y="8"/>
                  </a:cubicBezTo>
                  <a:close/>
                </a:path>
              </a:pathLst>
            </a:custGeom>
            <a:grp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32" name="Rectangle 29"/>
          <p:cNvSpPr/>
          <p:nvPr/>
        </p:nvSpPr>
        <p:spPr>
          <a:xfrm>
            <a:off x="7929245" y="2026285"/>
            <a:ext cx="3347720" cy="2143125"/>
          </a:xfrm>
          <a:prstGeom prst="rect">
            <a:avLst/>
          </a:prstGeom>
        </p:spPr>
        <p:txBody>
          <a:bodyPr wrap="square">
            <a:spAutoFit/>
          </a:bodyPr>
          <a:lstStyle/>
          <a:p>
            <a:pPr lvl="0">
              <a:lnSpc>
                <a:spcPts val="2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由于创新意识植根于社会生产方式，因此，它的形成和发展必然推动着社会生产方式的进步，进一步带动经济的飞速发展，从而促使上层建筑的进步，既而推动人类思想的解放，有利于人们形成开拓意识和领先意识，促进社会政治向更加民主、宽容的方向发展。反过来，这些条件又能够促进创新意识的扩展，有利于创新活动的进行。</a:t>
            </a:r>
            <a:endPar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3" name="Rectangle 30"/>
          <p:cNvSpPr/>
          <p:nvPr/>
        </p:nvSpPr>
        <p:spPr>
          <a:xfrm>
            <a:off x="7929245" y="1229995"/>
            <a:ext cx="3348000" cy="829945"/>
          </a:xfrm>
          <a:prstGeom prst="rect">
            <a:avLst/>
          </a:prstGeom>
        </p:spPr>
        <p:txBody>
          <a:bodyPr wrap="square" anchor="b" anchorCtr="0">
            <a:spAutoFit/>
          </a:bodyPr>
          <a:lstStyle/>
          <a:p>
            <a:pPr lvl="0" defTabSz="91440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charset="0"/>
                <a:sym typeface="思源黑体" panose="020B0500000000000000" pitchFamily="34" charset="-122"/>
              </a:rPr>
              <a:t>（二）创新意识可促成社会多种因素的变化，推动社会的全面进步</a:t>
            </a:r>
            <a:endPar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34" name="Rectangle 29"/>
          <p:cNvSpPr/>
          <p:nvPr/>
        </p:nvSpPr>
        <p:spPr>
          <a:xfrm>
            <a:off x="826135" y="2059940"/>
            <a:ext cx="3347720" cy="860425"/>
          </a:xfrm>
          <a:prstGeom prst="rect">
            <a:avLst/>
          </a:prstGeom>
        </p:spPr>
        <p:txBody>
          <a:bodyPr wrap="square">
            <a:spAutoFit/>
          </a:bodyPr>
          <a:lstStyle/>
          <a:p>
            <a:pPr lvl="0" algn="r">
              <a:lnSpc>
                <a:spcPts val="2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当今的创新能力是一个国家和民族解决自身生存、发展问题能力大小的最客观和最重要的标志，更是一个国家、民族发展能力的代名词。</a:t>
            </a:r>
            <a:endPar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5" name="Rectangle 30"/>
          <p:cNvSpPr/>
          <p:nvPr/>
        </p:nvSpPr>
        <p:spPr>
          <a:xfrm>
            <a:off x="826135" y="1476375"/>
            <a:ext cx="3348000" cy="583565"/>
          </a:xfrm>
          <a:prstGeom prst="rect">
            <a:avLst/>
          </a:prstGeom>
        </p:spPr>
        <p:txBody>
          <a:bodyPr wrap="square" anchor="b" anchorCtr="0">
            <a:spAutoFit/>
          </a:bodyPr>
          <a:lstStyle/>
          <a:p>
            <a:pPr lvl="0" algn="r" defTabSz="91440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charset="0"/>
                <a:sym typeface="思源黑体" panose="020B0500000000000000" pitchFamily="34" charset="-122"/>
              </a:rPr>
              <a:t> （一）创新意识是决定一个国家、民族创新能力最直接的精神力量</a:t>
            </a:r>
            <a:endPar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36" name="Rectangle 29"/>
          <p:cNvSpPr/>
          <p:nvPr/>
        </p:nvSpPr>
        <p:spPr>
          <a:xfrm>
            <a:off x="3336290" y="5429885"/>
            <a:ext cx="5519420" cy="860425"/>
          </a:xfrm>
          <a:prstGeom prst="rect">
            <a:avLst/>
          </a:prstGeom>
        </p:spPr>
        <p:txBody>
          <a:bodyPr wrap="square">
            <a:spAutoFit/>
          </a:bodyPr>
          <a:lstStyle/>
          <a:p>
            <a:pPr lvl="0" algn="ctr">
              <a:lnSpc>
                <a:spcPts val="2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创新实质上确定了一种新的人才标准，它代表着人才素质变化的性质和方向，输出着一种重要的信息：社会需要充满生机和活力的人、有开拓精神的人、有新思想道德素质和现代科学文化素质的人。</a:t>
            </a:r>
            <a:endPar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7" name="Rectangle 30"/>
          <p:cNvSpPr/>
          <p:nvPr/>
        </p:nvSpPr>
        <p:spPr>
          <a:xfrm>
            <a:off x="3844925" y="4846320"/>
            <a:ext cx="4502150" cy="583565"/>
          </a:xfrm>
          <a:prstGeom prst="rect">
            <a:avLst/>
          </a:prstGeom>
        </p:spPr>
        <p:txBody>
          <a:bodyPr wrap="square">
            <a:spAutoFit/>
          </a:bodyPr>
          <a:lstStyle/>
          <a:p>
            <a:pPr lvl="0" algn="ctr" defTabSz="91440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charset="0"/>
                <a:sym typeface="思源黑体" panose="020B0500000000000000" pitchFamily="34" charset="-122"/>
              </a:rPr>
              <a:t>（三）创新意识能促成人才素质结构的变化，提升人的本质力量</a:t>
            </a:r>
            <a:endPar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43" name="文本框 17"/>
          <p:cNvSpPr txBox="1"/>
          <p:nvPr/>
        </p:nvSpPr>
        <p:spPr>
          <a:xfrm>
            <a:off x="1088390" y="381635"/>
            <a:ext cx="3477895"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创新意识的价值与作用</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1000"/>
                                        <p:tgtEl>
                                          <p:spTgt spid="34"/>
                                        </p:tgtEl>
                                      </p:cBhvr>
                                    </p:animEffect>
                                    <p:anim calcmode="lin" valueType="num">
                                      <p:cBhvr>
                                        <p:cTn id="19" dur="1000" fill="hold"/>
                                        <p:tgtEl>
                                          <p:spTgt spid="34"/>
                                        </p:tgtEl>
                                        <p:attrNameLst>
                                          <p:attrName>ppt_x</p:attrName>
                                        </p:attrNameLst>
                                      </p:cBhvr>
                                      <p:tavLst>
                                        <p:tav tm="0">
                                          <p:val>
                                            <p:strVal val="#ppt_x"/>
                                          </p:val>
                                        </p:tav>
                                        <p:tav tm="100000">
                                          <p:val>
                                            <p:strVal val="#ppt_x"/>
                                          </p:val>
                                        </p:tav>
                                      </p:tavLst>
                                    </p:anim>
                                    <p:anim calcmode="lin" valueType="num">
                                      <p:cBhvr>
                                        <p:cTn id="20" dur="1000" fill="hold"/>
                                        <p:tgtEl>
                                          <p:spTgt spid="34"/>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1000"/>
                                        <p:tgtEl>
                                          <p:spTgt spid="35"/>
                                        </p:tgtEl>
                                      </p:cBhvr>
                                    </p:animEffect>
                                    <p:anim calcmode="lin" valueType="num">
                                      <p:cBhvr>
                                        <p:cTn id="24" dur="1000" fill="hold"/>
                                        <p:tgtEl>
                                          <p:spTgt spid="35"/>
                                        </p:tgtEl>
                                        <p:attrNameLst>
                                          <p:attrName>ppt_x</p:attrName>
                                        </p:attrNameLst>
                                      </p:cBhvr>
                                      <p:tavLst>
                                        <p:tav tm="0">
                                          <p:val>
                                            <p:strVal val="#ppt_x"/>
                                          </p:val>
                                        </p:tav>
                                        <p:tav tm="100000">
                                          <p:val>
                                            <p:strVal val="#ppt_x"/>
                                          </p:val>
                                        </p:tav>
                                      </p:tavLst>
                                    </p:anim>
                                    <p:anim calcmode="lin" valueType="num">
                                      <p:cBhvr>
                                        <p:cTn id="25" dur="1000" fill="hold"/>
                                        <p:tgtEl>
                                          <p:spTgt spid="35"/>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1000"/>
                                        <p:tgtEl>
                                          <p:spTgt spid="36"/>
                                        </p:tgtEl>
                                      </p:cBhvr>
                                    </p:animEffect>
                                    <p:anim calcmode="lin" valueType="num">
                                      <p:cBhvr>
                                        <p:cTn id="30" dur="1000" fill="hold"/>
                                        <p:tgtEl>
                                          <p:spTgt spid="36"/>
                                        </p:tgtEl>
                                        <p:attrNameLst>
                                          <p:attrName>ppt_x</p:attrName>
                                        </p:attrNameLst>
                                      </p:cBhvr>
                                      <p:tavLst>
                                        <p:tav tm="0">
                                          <p:val>
                                            <p:strVal val="#ppt_x"/>
                                          </p:val>
                                        </p:tav>
                                        <p:tav tm="100000">
                                          <p:val>
                                            <p:strVal val="#ppt_x"/>
                                          </p:val>
                                        </p:tav>
                                      </p:tavLst>
                                    </p:anim>
                                    <p:anim calcmode="lin" valueType="num">
                                      <p:cBhvr>
                                        <p:cTn id="31" dur="1000" fill="hold"/>
                                        <p:tgtEl>
                                          <p:spTgt spid="36"/>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1000"/>
                                        <p:tgtEl>
                                          <p:spTgt spid="37"/>
                                        </p:tgtEl>
                                      </p:cBhvr>
                                    </p:animEffect>
                                    <p:anim calcmode="lin" valueType="num">
                                      <p:cBhvr>
                                        <p:cTn id="35" dur="1000" fill="hold"/>
                                        <p:tgtEl>
                                          <p:spTgt spid="37"/>
                                        </p:tgtEl>
                                        <p:attrNameLst>
                                          <p:attrName>ppt_x</p:attrName>
                                        </p:attrNameLst>
                                      </p:cBhvr>
                                      <p:tavLst>
                                        <p:tav tm="0">
                                          <p:val>
                                            <p:strVal val="#ppt_x"/>
                                          </p:val>
                                        </p:tav>
                                        <p:tav tm="100000">
                                          <p:val>
                                            <p:strVal val="#ppt_x"/>
                                          </p:val>
                                        </p:tav>
                                      </p:tavLst>
                                    </p:anim>
                                    <p:anim calcmode="lin" valueType="num">
                                      <p:cBhvr>
                                        <p:cTn id="36"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9"/>
          <p:cNvSpPr/>
          <p:nvPr/>
        </p:nvSpPr>
        <p:spPr bwMode="auto">
          <a:xfrm>
            <a:off x="5475817" y="3175"/>
            <a:ext cx="6716183"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75000"/>
            </a:schemeClr>
          </a:solidFill>
          <a:ln>
            <a:noFill/>
          </a:ln>
        </p:spPr>
        <p:txBody>
          <a:bodyPr vert="horz" wrap="square" lIns="91440" tIns="45720" rIns="91440" bIns="45720" numCol="1" anchor="t" anchorCtr="0" compatLnSpc="1"/>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Freeform 9"/>
          <p:cNvSpPr/>
          <p:nvPr/>
        </p:nvSpPr>
        <p:spPr bwMode="auto">
          <a:xfrm>
            <a:off x="8905461" y="3630414"/>
            <a:ext cx="3286538" cy="3227586"/>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noAutofit/>
          </a:bodyPr>
          <a:lstStyle/>
          <a:p>
            <a:pPr algn="r" defTabSz="914400"/>
            <a:endParaRPr 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7" name="文本框 9"/>
          <p:cNvSpPr txBox="1"/>
          <p:nvPr/>
        </p:nvSpPr>
        <p:spPr>
          <a:xfrm>
            <a:off x="-765979" y="2908947"/>
            <a:ext cx="2436860" cy="2646878"/>
          </a:xfrm>
          <a:prstGeom prst="rect">
            <a:avLst/>
          </a:prstGeom>
          <a:noFill/>
        </p:spPr>
        <p:txBody>
          <a:bodyPr wrap="square" rtlCol="0">
            <a:spAutoFit/>
          </a:bodyPr>
          <a:lstStyle/>
          <a:p>
            <a:r>
              <a:rPr lang="zh-CN" altLang="en-US" sz="16600" dirty="0">
                <a:gradFill>
                  <a:gsLst>
                    <a:gs pos="0">
                      <a:schemeClr val="accent1"/>
                    </a:gs>
                    <a:gs pos="43000">
                      <a:schemeClr val="accent2"/>
                    </a:gs>
                  </a:gsLst>
                  <a:lin ang="10800000" scaled="1"/>
                </a:gradFill>
                <a:latin typeface="思源黑体" panose="020B0500000000000000" pitchFamily="34" charset="-122"/>
                <a:ea typeface="思源黑体" panose="020B0500000000000000" pitchFamily="34" charset="-122"/>
                <a:cs typeface="Open Sans" charset="0"/>
                <a:sym typeface="思源黑体" panose="020B0500000000000000" pitchFamily="34" charset="-122"/>
              </a:rPr>
              <a:t>“</a:t>
            </a:r>
            <a:endParaRPr lang="zh-CN" altLang="en-US" sz="16600" dirty="0">
              <a:gradFill>
                <a:gsLst>
                  <a:gs pos="0">
                    <a:schemeClr val="accent1"/>
                  </a:gs>
                  <a:gs pos="43000">
                    <a:schemeClr val="accent2"/>
                  </a:gs>
                </a:gsLst>
                <a:lin ang="10800000" scaled="1"/>
              </a:gradFill>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8" name="半闭框 6"/>
          <p:cNvSpPr/>
          <p:nvPr/>
        </p:nvSpPr>
        <p:spPr>
          <a:xfrm rot="5400000">
            <a:off x="7642979" y="1662031"/>
            <a:ext cx="809804" cy="776251"/>
          </a:xfrm>
          <a:prstGeom prst="halfFrame">
            <a:avLst>
              <a:gd name="adj1" fmla="val 5058"/>
              <a:gd name="adj2" fmla="val 448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PA-矩形 3"/>
          <p:cNvSpPr/>
          <p:nvPr>
            <p:custDataLst>
              <p:tags r:id="rId1"/>
            </p:custDataLst>
          </p:nvPr>
        </p:nvSpPr>
        <p:spPr>
          <a:xfrm>
            <a:off x="1969584" y="2291585"/>
            <a:ext cx="5690172" cy="1015663"/>
          </a:xfrm>
          <a:prstGeom prst="rect">
            <a:avLst/>
          </a:prstGeom>
        </p:spPr>
        <p:txBody>
          <a:bodyPr wrap="square">
            <a:spAutoFit/>
          </a:bodyPr>
          <a:lstStyle/>
          <a:p>
            <a:pPr algn="dist"/>
            <a:r>
              <a:rPr lang="zh-CN" altLang="en-US" sz="60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思源黑体" panose="020B0500000000000000" pitchFamily="34" charset="-122"/>
              </a:rPr>
              <a:t>谢谢观看</a:t>
            </a:r>
            <a:endParaRPr lang="zh-CN" altLang="en-US" sz="60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思源黑体" panose="020B0500000000000000" pitchFamily="34" charset="-122"/>
            </a:endParaRPr>
          </a:p>
        </p:txBody>
      </p:sp>
      <p:sp>
        <p:nvSpPr>
          <p:cNvPr id="10" name="PA-文本框 6"/>
          <p:cNvSpPr txBox="1"/>
          <p:nvPr>
            <p:custDataLst>
              <p:tags r:id="rId2"/>
            </p:custDataLst>
          </p:nvPr>
        </p:nvSpPr>
        <p:spPr>
          <a:xfrm>
            <a:off x="2010484" y="3368804"/>
            <a:ext cx="6537168" cy="584775"/>
          </a:xfrm>
          <a:prstGeom prst="rect">
            <a:avLst/>
          </a:prstGeom>
          <a:solidFill>
            <a:schemeClr val="tx1">
              <a:alpha val="0"/>
            </a:schemeClr>
          </a:solidFill>
          <a:effectLst/>
        </p:spPr>
        <p:txBody>
          <a:bodyPr wrap="square" rtlCol="0">
            <a:spAutoFit/>
          </a:bodyPr>
          <a:lstStyle>
            <a:defPPr>
              <a:defRPr lang="zh-CN"/>
            </a:defPPr>
            <a:lvl1pPr>
              <a:defRPr sz="4800">
                <a:solidFill>
                  <a:schemeClr val="bg1"/>
                </a:solidFill>
                <a:latin typeface="思源黑体 CN Heavy" panose="020B0A00000000000000" pitchFamily="34" charset="-122"/>
                <a:ea typeface="思源黑体 CN Heavy" panose="020B0A00000000000000" pitchFamily="34" charset="-122"/>
              </a:defRPr>
            </a:lvl1pPr>
          </a:lstStyle>
          <a:p>
            <a:r>
              <a:rPr lang="en-US" altLang="zh-CN" sz="3200" spc="3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rPr>
              <a:t>POWERPOINT TEMPLATE</a:t>
            </a:r>
            <a:endParaRPr lang="en-US" altLang="zh-CN" sz="3200" spc="3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矩形 41"/>
          <p:cNvSpPr/>
          <p:nvPr/>
        </p:nvSpPr>
        <p:spPr>
          <a:xfrm>
            <a:off x="2010484" y="4232386"/>
            <a:ext cx="5039672" cy="922020"/>
          </a:xfrm>
          <a:prstGeom prst="rect">
            <a:avLst/>
          </a:prstGeom>
        </p:spPr>
        <p:txBody>
          <a:bodyPr wrap="square">
            <a:spAutoFit/>
          </a:bodyPr>
          <a:lstStyle/>
          <a:p>
            <a:pPr lvl="0" defTabSz="914400">
              <a:lnSpc>
                <a:spcPct val="150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本书主要特色有：教材框架结构新颖，章节清晰易于理解，案例展现形式多样且较为丰富，让教与学在具备很强的参与性和实践性的同时，也增加了本书的可读性。</a:t>
            </a:r>
            <a:endPar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2" presetClass="entr" presetSubtype="6" fill="hold" grpId="0" nodeType="withEffect" p14:presetBounceEnd="80000">
                                      <p:stCondLst>
                                        <p:cond delay="250"/>
                                      </p:stCondLst>
                                      <p:childTnLst>
                                        <p:set>
                                          <p:cBhvr>
                                            <p:cTn id="9" dur="1" fill="hold">
                                              <p:stCondLst>
                                                <p:cond delay="0"/>
                                              </p:stCondLst>
                                            </p:cTn>
                                            <p:tgtEl>
                                              <p:spTgt spid="2"/>
                                            </p:tgtEl>
                                            <p:attrNameLst>
                                              <p:attrName>style.visibility</p:attrName>
                                            </p:attrNameLst>
                                          </p:cBhvr>
                                          <p:to>
                                            <p:strVal val="visible"/>
                                          </p:to>
                                        </p:set>
                                        <p:anim calcmode="lin" valueType="num" p14:bounceEnd="80000">
                                          <p:cBhvr additive="base">
                                            <p:cTn id="10" dur="500" fill="hold"/>
                                            <p:tgtEl>
                                              <p:spTgt spid="2"/>
                                            </p:tgtEl>
                                            <p:attrNameLst>
                                              <p:attrName>ppt_x</p:attrName>
                                            </p:attrNameLst>
                                          </p:cBhvr>
                                          <p:tavLst>
                                            <p:tav tm="0">
                                              <p:val>
                                                <p:strVal val="1+#ppt_w/2"/>
                                              </p:val>
                                            </p:tav>
                                            <p:tav tm="100000">
                                              <p:val>
                                                <p:strVal val="#ppt_x"/>
                                              </p:val>
                                            </p:tav>
                                          </p:tavLst>
                                        </p:anim>
                                        <p:anim calcmode="lin" valueType="num" p14:bounceEnd="80000">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par>
                                    <p:cTn id="17" presetID="47" presetClass="entr" presetSubtype="0" fill="hold" grpId="0" nodeType="withEffect">
                                      <p:stCondLst>
                                        <p:cond delay="11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16" presetClass="entr" presetSubtype="37" fill="hold" grpId="0" nodeType="withEffect">
                                      <p:stCondLst>
                                        <p:cond delay="2000"/>
                                      </p:stCondLst>
                                      <p:childTnLst>
                                        <p:set>
                                          <p:cBhvr>
                                            <p:cTn id="23" dur="1" fill="hold">
                                              <p:stCondLst>
                                                <p:cond delay="0"/>
                                              </p:stCondLst>
                                            </p:cTn>
                                            <p:tgtEl>
                                              <p:spTgt spid="10"/>
                                            </p:tgtEl>
                                            <p:attrNameLst>
                                              <p:attrName>style.visibility</p:attrName>
                                            </p:attrNameLst>
                                          </p:cBhvr>
                                          <p:to>
                                            <p:strVal val="visible"/>
                                          </p:to>
                                        </p:set>
                                        <p:animEffect transition="in" filter="barn(outVertical)">
                                          <p:cBhvr>
                                            <p:cTn id="24" dur="500"/>
                                            <p:tgtEl>
                                              <p:spTgt spid="10"/>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randombar(horizontal)">
                                          <p:cBhvr>
                                            <p:cTn id="27"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p:bldP spid="9" grpId="0"/>
          <p:bldP spid="10" grpId="0" animBg="1"/>
          <p:bldP spid="12"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2" presetClass="entr" presetSubtype="6" fill="hold" grpId="0" nodeType="withEffect">
                                      <p:stCondLst>
                                        <p:cond delay="25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1+#ppt_w/2"/>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par>
                                    <p:cTn id="17" presetID="47" presetClass="entr" presetSubtype="0" fill="hold" grpId="0" nodeType="withEffect">
                                      <p:stCondLst>
                                        <p:cond delay="11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16" presetClass="entr" presetSubtype="37" fill="hold" grpId="0" nodeType="withEffect">
                                      <p:stCondLst>
                                        <p:cond delay="2000"/>
                                      </p:stCondLst>
                                      <p:childTnLst>
                                        <p:set>
                                          <p:cBhvr>
                                            <p:cTn id="23" dur="1" fill="hold">
                                              <p:stCondLst>
                                                <p:cond delay="0"/>
                                              </p:stCondLst>
                                            </p:cTn>
                                            <p:tgtEl>
                                              <p:spTgt spid="10"/>
                                            </p:tgtEl>
                                            <p:attrNameLst>
                                              <p:attrName>style.visibility</p:attrName>
                                            </p:attrNameLst>
                                          </p:cBhvr>
                                          <p:to>
                                            <p:strVal val="visible"/>
                                          </p:to>
                                        </p:set>
                                        <p:animEffect transition="in" filter="barn(outVertical)">
                                          <p:cBhvr>
                                            <p:cTn id="24" dur="500"/>
                                            <p:tgtEl>
                                              <p:spTgt spid="10"/>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randombar(horizontal)">
                                          <p:cBhvr>
                                            <p:cTn id="27"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p:bldP spid="9" grpId="0"/>
          <p:bldP spid="10" grpId="0" animBg="1"/>
          <p:bldP spid="12"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reeform 9"/>
          <p:cNvSpPr/>
          <p:nvPr/>
        </p:nvSpPr>
        <p:spPr bwMode="auto">
          <a:xfrm rot="10800000">
            <a:off x="3550508" y="3175"/>
            <a:ext cx="6716183"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75000"/>
            </a:schemeClr>
          </a:solidFill>
          <a:ln>
            <a:noFill/>
          </a:ln>
        </p:spPr>
        <p:txBody>
          <a:bodyPr vert="horz" wrap="square" lIns="91440" tIns="45720" rIns="91440" bIns="45720" numCol="1" anchor="t" anchorCtr="0" compatLnSpc="1"/>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7" name="Freeform 9"/>
          <p:cNvSpPr/>
          <p:nvPr/>
        </p:nvSpPr>
        <p:spPr bwMode="auto">
          <a:xfrm>
            <a:off x="9554817" y="4268122"/>
            <a:ext cx="2637181" cy="2589877"/>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noAutofit/>
          </a:bodyPr>
          <a:lstStyle/>
          <a:p>
            <a:pPr algn="r" defTabSz="914400"/>
            <a:endParaRPr 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2" name="矩形 1"/>
          <p:cNvSpPr/>
          <p:nvPr/>
        </p:nvSpPr>
        <p:spPr>
          <a:xfrm>
            <a:off x="0" y="0"/>
            <a:ext cx="35505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24" name="组合 23"/>
          <p:cNvGrpSpPr/>
          <p:nvPr/>
        </p:nvGrpSpPr>
        <p:grpSpPr>
          <a:xfrm>
            <a:off x="10221595" y="1500505"/>
            <a:ext cx="1117600" cy="3860800"/>
            <a:chOff x="16029" y="2451"/>
            <a:chExt cx="1760" cy="6080"/>
          </a:xfrm>
        </p:grpSpPr>
        <p:sp>
          <p:nvSpPr>
            <p:cNvPr id="4" name="圆角矩形 3"/>
            <p:cNvSpPr/>
            <p:nvPr/>
          </p:nvSpPr>
          <p:spPr>
            <a:xfrm>
              <a:off x="16029" y="2451"/>
              <a:ext cx="1760" cy="6080"/>
            </a:xfrm>
            <a:prstGeom prst="roundRect">
              <a:avLst/>
            </a:prstGeom>
            <a:solidFill>
              <a:schemeClr val="bg1"/>
            </a:solidFill>
            <a:ln>
              <a:noFill/>
            </a:ln>
            <a:effectLst>
              <a:outerShdw blurRad="368300" dist="38100" dir="8100000" sx="108000" sy="108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 name="文本框 4"/>
            <p:cNvSpPr txBox="1"/>
            <p:nvPr/>
          </p:nvSpPr>
          <p:spPr>
            <a:xfrm>
              <a:off x="16279" y="2718"/>
              <a:ext cx="1260" cy="5545"/>
            </a:xfrm>
            <a:prstGeom prst="rect">
              <a:avLst/>
            </a:prstGeom>
            <a:noFill/>
          </p:spPr>
          <p:txBody>
            <a:bodyPr vert="eaVert" wrap="square" rtlCol="0">
              <a:spAutoFit/>
            </a:bodyPr>
            <a:lstStyle/>
            <a:p>
              <a:pPr algn="ctr"/>
              <a:r>
                <a:rPr lang="en-US" altLang="zh-CN" sz="4000" b="1"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CONTENTS</a:t>
              </a:r>
              <a:endParaRPr lang="zh-CN" altLang="en-US" sz="4000" b="1"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39" name="组合 38"/>
          <p:cNvGrpSpPr/>
          <p:nvPr/>
        </p:nvGrpSpPr>
        <p:grpSpPr>
          <a:xfrm>
            <a:off x="4587875" y="429260"/>
            <a:ext cx="4540250" cy="881380"/>
            <a:chOff x="7225" y="676"/>
            <a:chExt cx="7150" cy="1388"/>
          </a:xfrm>
        </p:grpSpPr>
        <p:grpSp>
          <p:nvGrpSpPr>
            <p:cNvPr id="7" name="íślîḑê"/>
            <p:cNvGrpSpPr/>
            <p:nvPr/>
          </p:nvGrpSpPr>
          <p:grpSpPr>
            <a:xfrm rot="0">
              <a:off x="7225" y="676"/>
              <a:ext cx="7150" cy="1223"/>
              <a:chOff x="2034026" y="1655335"/>
              <a:chExt cx="3649631" cy="624349"/>
            </a:xfrm>
          </p:grpSpPr>
          <p:sp>
            <p:nvSpPr>
              <p:cNvPr id="21" name="ïş1îḓê"/>
              <p:cNvSpPr/>
              <p:nvPr/>
            </p:nvSpPr>
            <p:spPr>
              <a:xfrm>
                <a:off x="2034026" y="1655335"/>
                <a:ext cx="624349" cy="624349"/>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07</a:t>
                </a:r>
                <a:endParaRPr lang="en-US" altLang="zh-CN" sz="2400">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2" name="ïṣḷîḓe"/>
              <p:cNvSpPr/>
              <p:nvPr/>
            </p:nvSpPr>
            <p:spPr bwMode="auto">
              <a:xfrm>
                <a:off x="2763151" y="1795287"/>
                <a:ext cx="2920506" cy="34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创业机会与风险</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cxnSp>
          <p:nvCxnSpPr>
            <p:cNvPr id="11" name="直接连接符 19"/>
            <p:cNvCxnSpPr/>
            <p:nvPr/>
          </p:nvCxnSpPr>
          <p:spPr>
            <a:xfrm>
              <a:off x="8857" y="2064"/>
              <a:ext cx="4755"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a:off x="4587875" y="1414780"/>
            <a:ext cx="5323205" cy="881380"/>
            <a:chOff x="7225" y="2228"/>
            <a:chExt cx="8383" cy="1388"/>
          </a:xfrm>
        </p:grpSpPr>
        <p:grpSp>
          <p:nvGrpSpPr>
            <p:cNvPr id="8" name="ïslidé"/>
            <p:cNvGrpSpPr/>
            <p:nvPr/>
          </p:nvGrpSpPr>
          <p:grpSpPr>
            <a:xfrm rot="0">
              <a:off x="7225" y="2228"/>
              <a:ext cx="8383" cy="1223"/>
              <a:chOff x="2034026" y="2490855"/>
              <a:chExt cx="4279269" cy="624349"/>
            </a:xfrm>
          </p:grpSpPr>
          <p:sp>
            <p:nvSpPr>
              <p:cNvPr id="19" name="išḻíḋê"/>
              <p:cNvSpPr/>
              <p:nvPr/>
            </p:nvSpPr>
            <p:spPr>
              <a:xfrm>
                <a:off x="2034026" y="2490855"/>
                <a:ext cx="624349" cy="62434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08</a:t>
                </a:r>
                <a:endParaRPr lang="en-US" altLang="zh-CN" sz="2400"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0" name="ïSľíḑe"/>
              <p:cNvSpPr/>
              <p:nvPr/>
            </p:nvSpPr>
            <p:spPr bwMode="auto">
              <a:xfrm>
                <a:off x="2762977" y="2630734"/>
                <a:ext cx="3550318" cy="344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创业资源整合与融资</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cxnSp>
          <p:nvCxnSpPr>
            <p:cNvPr id="12" name="直接连接符 20"/>
            <p:cNvCxnSpPr/>
            <p:nvPr/>
          </p:nvCxnSpPr>
          <p:spPr>
            <a:xfrm>
              <a:off x="8857" y="3616"/>
              <a:ext cx="4771"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4587875" y="2400935"/>
            <a:ext cx="4494530" cy="881380"/>
            <a:chOff x="7225" y="3781"/>
            <a:chExt cx="7078" cy="1388"/>
          </a:xfrm>
        </p:grpSpPr>
        <p:grpSp>
          <p:nvGrpSpPr>
            <p:cNvPr id="9" name="ísļïďe"/>
            <p:cNvGrpSpPr/>
            <p:nvPr/>
          </p:nvGrpSpPr>
          <p:grpSpPr>
            <a:xfrm rot="0">
              <a:off x="7225" y="3781"/>
              <a:ext cx="7078" cy="1223"/>
              <a:chOff x="2034026" y="3326376"/>
              <a:chExt cx="3612919" cy="624349"/>
            </a:xfrm>
          </p:grpSpPr>
          <p:sp>
            <p:nvSpPr>
              <p:cNvPr id="17" name="íšḻídè"/>
              <p:cNvSpPr/>
              <p:nvPr/>
            </p:nvSpPr>
            <p:spPr>
              <a:xfrm>
                <a:off x="2034026" y="3326376"/>
                <a:ext cx="624349" cy="624349"/>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09</a:t>
                </a:r>
                <a:endParaRPr lang="en-US" altLang="zh-CN" sz="2400">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8" name="îśļïḑè"/>
              <p:cNvSpPr/>
              <p:nvPr/>
            </p:nvSpPr>
            <p:spPr bwMode="auto">
              <a:xfrm>
                <a:off x="2763151" y="3466328"/>
                <a:ext cx="2883794" cy="34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商业模式设计</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cxnSp>
          <p:nvCxnSpPr>
            <p:cNvPr id="13" name="直接连接符 21"/>
            <p:cNvCxnSpPr/>
            <p:nvPr/>
          </p:nvCxnSpPr>
          <p:spPr>
            <a:xfrm>
              <a:off x="8857" y="5169"/>
              <a:ext cx="4787"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3" name="MH_Others_1"/>
          <p:cNvSpPr txBox="1"/>
          <p:nvPr>
            <p:custDataLst>
              <p:tags r:id="rId1"/>
            </p:custDataLst>
          </p:nvPr>
        </p:nvSpPr>
        <p:spPr>
          <a:xfrm>
            <a:off x="700179" y="2982026"/>
            <a:ext cx="2150150" cy="923290"/>
          </a:xfrm>
          <a:prstGeom prst="rect">
            <a:avLst/>
          </a:prstGeom>
          <a:noFill/>
        </p:spPr>
        <p:txBody>
          <a:bodyPr wrap="square" lIns="108000" tIns="0" rIns="0" bIns="0" rtlCol="0" anchor="ctr" anchorCtr="0">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600" normalizeH="0" baseline="0" noProof="0" dirty="0">
                <a:ln>
                  <a:noFill/>
                </a:ln>
                <a:solidFill>
                  <a:schemeClr val="bg1"/>
                </a:solidFill>
                <a:uLnTx/>
                <a:uFillTx/>
                <a:latin typeface="思源黑体" panose="020B0500000000000000" pitchFamily="34" charset="-122"/>
                <a:ea typeface="思源黑体" panose="020B0500000000000000" pitchFamily="34" charset="-122"/>
                <a:cs typeface="微软雅黑" panose="020B0503020204020204" pitchFamily="34" charset="-122"/>
                <a:sym typeface="思源黑体" panose="020B0500000000000000" pitchFamily="34" charset="-122"/>
              </a:rPr>
              <a:t>目录</a:t>
            </a:r>
            <a:endParaRPr kumimoji="0" lang="zh-CN" altLang="en-US" sz="6000" b="1" i="0" u="none" strike="noStrike" kern="1200" cap="none" spc="600" normalizeH="0" baseline="0" noProof="0" dirty="0">
              <a:ln>
                <a:noFill/>
              </a:ln>
              <a:solidFill>
                <a:schemeClr val="bg1"/>
              </a:solidFill>
              <a:uLnTx/>
              <a:uFillTx/>
              <a:latin typeface="思源黑体" panose="020B0500000000000000" pitchFamily="34" charset="-122"/>
              <a:ea typeface="思源黑体" panose="020B0500000000000000" pitchFamily="34" charset="-122"/>
              <a:cs typeface="微软雅黑" panose="020B0503020204020204" pitchFamily="34" charset="-122"/>
              <a:sym typeface="思源黑体" panose="020B0500000000000000" pitchFamily="34" charset="-122"/>
            </a:endParaRPr>
          </a:p>
        </p:txBody>
      </p:sp>
      <p:grpSp>
        <p:nvGrpSpPr>
          <p:cNvPr id="40" name="组合 39"/>
          <p:cNvGrpSpPr/>
          <p:nvPr/>
        </p:nvGrpSpPr>
        <p:grpSpPr>
          <a:xfrm>
            <a:off x="4587875" y="3386455"/>
            <a:ext cx="4469130" cy="881380"/>
            <a:chOff x="7225" y="5333"/>
            <a:chExt cx="7038" cy="1388"/>
          </a:xfrm>
        </p:grpSpPr>
        <p:sp>
          <p:nvSpPr>
            <p:cNvPr id="15" name="ïṡlïḓè"/>
            <p:cNvSpPr/>
            <p:nvPr/>
          </p:nvSpPr>
          <p:spPr>
            <a:xfrm>
              <a:off x="7225" y="5333"/>
              <a:ext cx="1223" cy="1223"/>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10</a:t>
              </a:r>
              <a:endParaRPr lang="en-US" altLang="zh-CN" sz="2400"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isļíḋe"/>
            <p:cNvSpPr/>
            <p:nvPr/>
          </p:nvSpPr>
          <p:spPr bwMode="auto">
            <a:xfrm>
              <a:off x="8653" y="5607"/>
              <a:ext cx="5610" cy="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创业计划书</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cxnSp>
          <p:nvCxnSpPr>
            <p:cNvPr id="14" name="直接连接符 22"/>
            <p:cNvCxnSpPr/>
            <p:nvPr/>
          </p:nvCxnSpPr>
          <p:spPr>
            <a:xfrm>
              <a:off x="8857" y="6721"/>
              <a:ext cx="4787"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4587875" y="4361180"/>
            <a:ext cx="4494530" cy="881380"/>
            <a:chOff x="7225" y="6868"/>
            <a:chExt cx="7078" cy="1388"/>
          </a:xfrm>
        </p:grpSpPr>
        <p:grpSp>
          <p:nvGrpSpPr>
            <p:cNvPr id="25" name="ísļïďe"/>
            <p:cNvGrpSpPr/>
            <p:nvPr/>
          </p:nvGrpSpPr>
          <p:grpSpPr>
            <a:xfrm rot="0">
              <a:off x="7225" y="6868"/>
              <a:ext cx="7078" cy="1223"/>
              <a:chOff x="2034026" y="3326376"/>
              <a:chExt cx="3612919" cy="624349"/>
            </a:xfrm>
          </p:grpSpPr>
          <p:sp>
            <p:nvSpPr>
              <p:cNvPr id="28" name="íšḻídè"/>
              <p:cNvSpPr/>
              <p:nvPr/>
            </p:nvSpPr>
            <p:spPr>
              <a:xfrm>
                <a:off x="2034026" y="3326376"/>
                <a:ext cx="624349" cy="624349"/>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11</a:t>
                </a:r>
                <a:endParaRPr lang="en-US" altLang="zh-CN" sz="2400">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9" name="îśļïḑè"/>
              <p:cNvSpPr/>
              <p:nvPr/>
            </p:nvSpPr>
            <p:spPr bwMode="auto">
              <a:xfrm>
                <a:off x="2763151" y="3466328"/>
                <a:ext cx="2883794" cy="34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创办新企业</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cxnSp>
          <p:nvCxnSpPr>
            <p:cNvPr id="33" name="直接连接符 21"/>
            <p:cNvCxnSpPr/>
            <p:nvPr/>
          </p:nvCxnSpPr>
          <p:spPr>
            <a:xfrm>
              <a:off x="8857" y="8256"/>
              <a:ext cx="4787"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strVal val="#ppt_w*0.70"/>
                                              </p:val>
                                            </p:tav>
                                            <p:tav tm="100000">
                                              <p:val>
                                                <p:strVal val="#ppt_w"/>
                                              </p:val>
                                            </p:tav>
                                          </p:tavLst>
                                        </p:anim>
                                        <p:anim calcmode="lin" valueType="num">
                                          <p:cBhvr>
                                            <p:cTn id="8" dur="1000" fill="hold"/>
                                            <p:tgtEl>
                                              <p:spTgt spid="23"/>
                                            </p:tgtEl>
                                            <p:attrNameLst>
                                              <p:attrName>ppt_h</p:attrName>
                                            </p:attrNameLst>
                                          </p:cBhvr>
                                          <p:tavLst>
                                            <p:tav tm="0">
                                              <p:val>
                                                <p:strVal val="#ppt_h"/>
                                              </p:val>
                                            </p:tav>
                                            <p:tav tm="100000">
                                              <p:val>
                                                <p:strVal val="#ppt_h"/>
                                              </p:val>
                                            </p:tav>
                                          </p:tavLst>
                                        </p:anim>
                                        <p:animEffect transition="in" filter="fade">
                                          <p:cBhvr>
                                            <p:cTn id="9" dur="10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randombar(horizontal)">
                                          <p:cBhvr>
                                            <p:cTn id="14" dur="500"/>
                                            <p:tgtEl>
                                              <p:spTgt spid="27"/>
                                            </p:tgtEl>
                                          </p:cBhvr>
                                        </p:animEffect>
                                      </p:childTnLst>
                                    </p:cTn>
                                  </p:par>
                                  <p:par>
                                    <p:cTn id="15" presetID="2" presetClass="entr" presetSubtype="6" fill="hold" grpId="0" nodeType="withEffect" p14:presetBounceEnd="80000">
                                      <p:stCondLst>
                                        <p:cond delay="250"/>
                                      </p:stCondLst>
                                      <p:childTnLst>
                                        <p:set>
                                          <p:cBhvr>
                                            <p:cTn id="16" dur="1" fill="hold">
                                              <p:stCondLst>
                                                <p:cond delay="0"/>
                                              </p:stCondLst>
                                            </p:cTn>
                                            <p:tgtEl>
                                              <p:spTgt spid="26"/>
                                            </p:tgtEl>
                                            <p:attrNameLst>
                                              <p:attrName>style.visibility</p:attrName>
                                            </p:attrNameLst>
                                          </p:cBhvr>
                                          <p:to>
                                            <p:strVal val="visible"/>
                                          </p:to>
                                        </p:set>
                                        <p:anim calcmode="lin" valueType="num" p14:bounceEnd="80000">
                                          <p:cBhvr additive="base">
                                            <p:cTn id="17" dur="500" fill="hold"/>
                                            <p:tgtEl>
                                              <p:spTgt spid="26"/>
                                            </p:tgtEl>
                                            <p:attrNameLst>
                                              <p:attrName>ppt_x</p:attrName>
                                            </p:attrNameLst>
                                          </p:cBhvr>
                                          <p:tavLst>
                                            <p:tav tm="0">
                                              <p:val>
                                                <p:strVal val="1+#ppt_w/2"/>
                                              </p:val>
                                            </p:tav>
                                            <p:tav tm="100000">
                                              <p:val>
                                                <p:strVal val="#ppt_x"/>
                                              </p:val>
                                            </p:tav>
                                          </p:tavLst>
                                        </p:anim>
                                        <p:anim calcmode="lin" valueType="num" p14:bounceEnd="80000">
                                          <p:cBhvr additive="base">
                                            <p:cTn id="1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P spid="2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strVal val="#ppt_w*0.70"/>
                                              </p:val>
                                            </p:tav>
                                            <p:tav tm="100000">
                                              <p:val>
                                                <p:strVal val="#ppt_w"/>
                                              </p:val>
                                            </p:tav>
                                          </p:tavLst>
                                        </p:anim>
                                        <p:anim calcmode="lin" valueType="num">
                                          <p:cBhvr>
                                            <p:cTn id="8" dur="1000" fill="hold"/>
                                            <p:tgtEl>
                                              <p:spTgt spid="23"/>
                                            </p:tgtEl>
                                            <p:attrNameLst>
                                              <p:attrName>ppt_h</p:attrName>
                                            </p:attrNameLst>
                                          </p:cBhvr>
                                          <p:tavLst>
                                            <p:tav tm="0">
                                              <p:val>
                                                <p:strVal val="#ppt_h"/>
                                              </p:val>
                                            </p:tav>
                                            <p:tav tm="100000">
                                              <p:val>
                                                <p:strVal val="#ppt_h"/>
                                              </p:val>
                                            </p:tav>
                                          </p:tavLst>
                                        </p:anim>
                                        <p:animEffect transition="in" filter="fade">
                                          <p:cBhvr>
                                            <p:cTn id="9" dur="10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randombar(horizontal)">
                                          <p:cBhvr>
                                            <p:cTn id="14" dur="500"/>
                                            <p:tgtEl>
                                              <p:spTgt spid="27"/>
                                            </p:tgtEl>
                                          </p:cBhvr>
                                        </p:animEffect>
                                      </p:childTnLst>
                                    </p:cTn>
                                  </p:par>
                                  <p:par>
                                    <p:cTn id="15" presetID="2" presetClass="entr" presetSubtype="6" fill="hold" grpId="0" nodeType="withEffect">
                                      <p:stCondLst>
                                        <p:cond delay="25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1+#ppt_w/2"/>
                                              </p:val>
                                            </p:tav>
                                            <p:tav tm="100000">
                                              <p:val>
                                                <p:strVal val="#ppt_x"/>
                                              </p:val>
                                            </p:tav>
                                          </p:tavLst>
                                        </p:anim>
                                        <p:anim calcmode="lin" valueType="num">
                                          <p:cBhvr additive="base">
                                            <p:cTn id="1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P spid="23"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9"/>
          <p:cNvSpPr/>
          <p:nvPr/>
        </p:nvSpPr>
        <p:spPr bwMode="auto">
          <a:xfrm>
            <a:off x="5935844" y="472698"/>
            <a:ext cx="6256156" cy="6385302"/>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75000"/>
            </a:schemeClr>
          </a:solidFill>
          <a:ln>
            <a:noFill/>
          </a:ln>
        </p:spPr>
        <p:txBody>
          <a:bodyPr vert="horz" wrap="square" lIns="91440" tIns="45720" rIns="91440" bIns="45720" numCol="1" anchor="t" anchorCtr="0" compatLnSpc="1"/>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矩形 13"/>
          <p:cNvSpPr/>
          <p:nvPr/>
        </p:nvSpPr>
        <p:spPr>
          <a:xfrm>
            <a:off x="0" y="1815548"/>
            <a:ext cx="12192000" cy="3783496"/>
          </a:xfrm>
          <a:prstGeom prst="rect">
            <a:avLst/>
          </a:prstGeom>
          <a:blipFill>
            <a:blip r:embed="rId1"/>
            <a:stretch>
              <a:fillRect t="-57242" b="-5724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矩形 12"/>
          <p:cNvSpPr/>
          <p:nvPr/>
        </p:nvSpPr>
        <p:spPr>
          <a:xfrm>
            <a:off x="0" y="1815548"/>
            <a:ext cx="12192000" cy="3783496"/>
          </a:xfrm>
          <a:prstGeom prst="rect">
            <a:avLst/>
          </a:prstGeom>
          <a:solidFill>
            <a:schemeClr val="accent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椭圆 5"/>
          <p:cNvSpPr/>
          <p:nvPr/>
        </p:nvSpPr>
        <p:spPr>
          <a:xfrm>
            <a:off x="452451" y="426058"/>
            <a:ext cx="551745" cy="551745"/>
          </a:xfrm>
          <a:prstGeom prst="ellipse">
            <a:avLst/>
          </a:pr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noAutofit/>
          </a:bodyPr>
          <a:lstStyle/>
          <a:p>
            <a:pPr algn="r" defTabSz="914400"/>
            <a:endParaRPr lang="zh-CN" alt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5" name="TextBox 7"/>
          <p:cNvSpPr txBox="1"/>
          <p:nvPr/>
        </p:nvSpPr>
        <p:spPr>
          <a:xfrm>
            <a:off x="1357981" y="472698"/>
            <a:ext cx="3652520" cy="521970"/>
          </a:xfrm>
          <a:prstGeom prst="rect">
            <a:avLst/>
          </a:prstGeom>
          <a:noFill/>
        </p:spPr>
        <p:txBody>
          <a:bodyPr wrap="none" rtlCol="0">
            <a:spAutoFit/>
          </a:bodyPr>
          <a:lstStyle/>
          <a:p>
            <a:pPr algn="l"/>
            <a:r>
              <a:rPr lang="zh-CN" sz="2800" b="1" spc="6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rPr>
              <a:t>第一章　创新意识</a:t>
            </a:r>
            <a:endParaRPr lang="zh-CN" sz="2800" b="1" spc="6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12" name="Group 11"/>
          <p:cNvGrpSpPr/>
          <p:nvPr/>
        </p:nvGrpSpPr>
        <p:grpSpPr>
          <a:xfrm>
            <a:off x="1838036" y="2611830"/>
            <a:ext cx="2381772" cy="2190932"/>
            <a:chOff x="1470701" y="1821913"/>
            <a:chExt cx="3820826" cy="3607097"/>
          </a:xfrm>
        </p:grpSpPr>
        <p:sp>
          <p:nvSpPr>
            <p:cNvPr id="8" name="矩形 1"/>
            <p:cNvSpPr/>
            <p:nvPr/>
          </p:nvSpPr>
          <p:spPr>
            <a:xfrm>
              <a:off x="1470701" y="1821913"/>
              <a:ext cx="3820826" cy="36070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矩形 3"/>
            <p:cNvSpPr/>
            <p:nvPr/>
          </p:nvSpPr>
          <p:spPr>
            <a:xfrm>
              <a:off x="1470701" y="4952492"/>
              <a:ext cx="1339401" cy="47651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矩形 4"/>
            <p:cNvSpPr/>
            <p:nvPr/>
          </p:nvSpPr>
          <p:spPr>
            <a:xfrm>
              <a:off x="2810101" y="4952492"/>
              <a:ext cx="1566931" cy="4765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文本框 15"/>
            <p:cNvSpPr txBox="1"/>
            <p:nvPr/>
          </p:nvSpPr>
          <p:spPr>
            <a:xfrm>
              <a:off x="2019199" y="2450755"/>
              <a:ext cx="2723828" cy="19738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a:ln>
                    <a:noFill/>
                  </a:ln>
                  <a:solidFill>
                    <a:schemeClr val="accent1"/>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案例</a:t>
              </a:r>
              <a:endParaRPr kumimoji="0" lang="en-US" altLang="zh-CN" sz="3600" b="0" i="0" u="none" strike="noStrike" kern="0" cap="none" spc="0" normalizeH="0" baseline="0" noProof="0" dirty="0">
                <a:ln>
                  <a:noFill/>
                </a:ln>
                <a:solidFill>
                  <a:schemeClr val="accent1"/>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a:ln>
                    <a:noFill/>
                  </a:ln>
                  <a:solidFill>
                    <a:schemeClr val="accent1"/>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小故事</a:t>
              </a:r>
              <a:endParaRPr kumimoji="0" lang="en-US" altLang="zh-CN" sz="3600" b="0" i="0" u="none" strike="noStrike" kern="0" cap="none" spc="0" normalizeH="0" baseline="0" noProof="0" dirty="0">
                <a:ln>
                  <a:noFill/>
                </a:ln>
                <a:solidFill>
                  <a:schemeClr val="accent1"/>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14" name="文本框 17"/>
          <p:cNvSpPr txBox="1"/>
          <p:nvPr/>
        </p:nvSpPr>
        <p:spPr>
          <a:xfrm>
            <a:off x="4857750" y="2611755"/>
            <a:ext cx="5334000" cy="521970"/>
          </a:xfrm>
          <a:prstGeom prst="rect">
            <a:avLst/>
          </a:prstGeom>
          <a:noFill/>
        </p:spPr>
        <p:txBody>
          <a:bodyPr wrap="square" rtlCol="0">
            <a:spAutoFit/>
          </a:bodyPr>
          <a:lstStyle/>
          <a:p>
            <a:r>
              <a:rPr lang="zh-CN" altLang="en-US" sz="28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巧算灯泡容积</a:t>
            </a:r>
            <a:endParaRPr lang="zh-CN" altLang="en-US" sz="28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PA-文本框 9"/>
          <p:cNvSpPr txBox="1"/>
          <p:nvPr>
            <p:custDataLst>
              <p:tags r:id="rId2"/>
            </p:custDataLst>
          </p:nvPr>
        </p:nvSpPr>
        <p:spPr>
          <a:xfrm>
            <a:off x="4857750" y="3133725"/>
            <a:ext cx="5854065" cy="2009775"/>
          </a:xfrm>
          <a:prstGeom prst="rect">
            <a:avLst/>
          </a:prstGeom>
        </p:spPr>
        <p:txBody>
          <a:bodyPr wrap="square">
            <a:sp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dirty="0">
                <a:solidFill>
                  <a:schemeClr val="bg1">
                    <a:lumMod val="95000"/>
                  </a:schemeClr>
                </a:solidFill>
                <a:latin typeface="思源黑体" panose="020B0500000000000000" pitchFamily="34" charset="-122"/>
                <a:ea typeface="思源黑体" panose="020B0500000000000000" pitchFamily="34" charset="-122"/>
                <a:sym typeface="思源黑体" panose="020B0500000000000000" pitchFamily="34" charset="-122"/>
              </a:rPr>
              <a:t>一天，发明家爱迪生把一只灯泡交给他的助手——普林斯顿大学的数学系毕业生阿普顿，要他算出玻璃灯泡的容积，阿普顿拿着灯泡琢磨了好长时间，于是用皮尺在灯泡上左右、上下量了一阵，又在纸上画了好多的草图，写满了各种尺寸，列了许多道算式，算来算去还未有个结果。爱迪生见他算得满头大汗，就对他说：“我的上帝，你还是用这个方法算吧！”他在灯泡里倒满了水递给阿普顿说：“把这些水倒进量杯里，看一看它的体积，就是灯泡的容积了。”助手听了顿时恍然大悟，于是照法很快就算了出来。鉴于此，青少年学习知识时，要把书本知识和实践结合起来，才能学得活，记得住，更便于应用。</a:t>
            </a:r>
            <a:endParaRPr lang="zh-CN" altLang="en-US" dirty="0">
              <a:solidFill>
                <a:schemeClr val="bg1">
                  <a:lumMod val="9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14:presetBounceEnd="80000">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14:bounceEnd="80000">
                                          <p:cBhvr additive="base">
                                            <p:cTn id="7" dur="500" fill="hold"/>
                                            <p:tgtEl>
                                              <p:spTgt spid="6"/>
                                            </p:tgtEl>
                                            <p:attrNameLst>
                                              <p:attrName>ppt_x</p:attrName>
                                            </p:attrNameLst>
                                          </p:cBhvr>
                                          <p:tavLst>
                                            <p:tav tm="0">
                                              <p:val>
                                                <p:strVal val="1+#ppt_w/2"/>
                                              </p:val>
                                            </p:tav>
                                            <p:tav tm="100000">
                                              <p:val>
                                                <p:strVal val="#ppt_x"/>
                                              </p:val>
                                            </p:tav>
                                          </p:tavLst>
                                        </p:anim>
                                        <p:anim calcmode="lin" valueType="num" p14:bounceEnd="80000">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2" presetClass="entr" presetSubtype="1" fill="hold" grpId="0" nodeType="withEffect">
                                      <p:stCondLst>
                                        <p:cond delay="100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2" presetClass="entr" presetSubtype="1" fill="hold" grpId="0" nodeType="withEffect">
                                      <p:stCondLst>
                                        <p:cond delay="100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7"/>
          <p:cNvSpPr txBox="1"/>
          <p:nvPr/>
        </p:nvSpPr>
        <p:spPr>
          <a:xfrm>
            <a:off x="1094105" y="410845"/>
            <a:ext cx="4188460" cy="368300"/>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第一节　创新原理</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Picture Placeholder 2"/>
          <p:cNvSpPr txBox="1"/>
          <p:nvPr/>
        </p:nvSpPr>
        <p:spPr>
          <a:xfrm>
            <a:off x="7036872" y="1214372"/>
            <a:ext cx="2901172" cy="1919756"/>
          </a:xfrm>
          <a:custGeom>
            <a:avLst/>
            <a:gdLst>
              <a:gd name="connsiteX0" fmla="*/ 0 w 2927525"/>
              <a:gd name="connsiteY0" fmla="*/ 0 h 2244435"/>
              <a:gd name="connsiteX1" fmla="*/ 2927525 w 2927525"/>
              <a:gd name="connsiteY1" fmla="*/ 0 h 2244435"/>
              <a:gd name="connsiteX2" fmla="*/ 2927525 w 2927525"/>
              <a:gd name="connsiteY2" fmla="*/ 2244435 h 2244435"/>
              <a:gd name="connsiteX3" fmla="*/ 0 w 2927525"/>
              <a:gd name="connsiteY3" fmla="*/ 2244435 h 2244435"/>
            </a:gdLst>
            <a:ahLst/>
            <a:cxnLst>
              <a:cxn ang="0">
                <a:pos x="connsiteX0" y="connsiteY0"/>
              </a:cxn>
              <a:cxn ang="0">
                <a:pos x="connsiteX1" y="connsiteY1"/>
              </a:cxn>
              <a:cxn ang="0">
                <a:pos x="connsiteX2" y="connsiteY2"/>
              </a:cxn>
              <a:cxn ang="0">
                <a:pos x="connsiteX3" y="connsiteY3"/>
              </a:cxn>
            </a:cxnLst>
            <a:rect l="l" t="t" r="r" b="b"/>
            <a:pathLst>
              <a:path w="2927525" h="2244435">
                <a:moveTo>
                  <a:pt x="0" y="0"/>
                </a:moveTo>
                <a:lnTo>
                  <a:pt x="2927525" y="0"/>
                </a:lnTo>
                <a:lnTo>
                  <a:pt x="2927525" y="2244435"/>
                </a:lnTo>
                <a:lnTo>
                  <a:pt x="0" y="2244435"/>
                </a:lnTo>
                <a:close/>
              </a:path>
            </a:pathLst>
          </a:custGeom>
          <a:blipFill>
            <a:blip r:embed="rId1"/>
            <a:stretch>
              <a:fillRect l="-408" r="-408"/>
            </a:stretch>
          </a:blipFill>
        </p:spPr>
        <p:txBody>
          <a:bodyPr/>
          <a:lstStyle/>
          <a:p>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Picture Placeholder 4"/>
          <p:cNvSpPr txBox="1"/>
          <p:nvPr/>
        </p:nvSpPr>
        <p:spPr>
          <a:xfrm>
            <a:off x="7028133" y="3134128"/>
            <a:ext cx="2909911" cy="2415635"/>
          </a:xfrm>
          <a:custGeom>
            <a:avLst/>
            <a:gdLst>
              <a:gd name="connsiteX0" fmla="*/ 0 w 2927525"/>
              <a:gd name="connsiteY0" fmla="*/ 0 h 3429000"/>
              <a:gd name="connsiteX1" fmla="*/ 2927525 w 2927525"/>
              <a:gd name="connsiteY1" fmla="*/ 0 h 3429000"/>
              <a:gd name="connsiteX2" fmla="*/ 2927525 w 2927525"/>
              <a:gd name="connsiteY2" fmla="*/ 3429000 h 3429000"/>
              <a:gd name="connsiteX3" fmla="*/ 0 w 292752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2927525" h="3429000">
                <a:moveTo>
                  <a:pt x="0" y="0"/>
                </a:moveTo>
                <a:lnTo>
                  <a:pt x="2927525" y="0"/>
                </a:lnTo>
                <a:lnTo>
                  <a:pt x="2927525" y="3429000"/>
                </a:lnTo>
                <a:lnTo>
                  <a:pt x="0" y="3429000"/>
                </a:lnTo>
                <a:close/>
              </a:path>
            </a:pathLst>
          </a:custGeom>
          <a:blipFill>
            <a:blip r:embed="rId2"/>
            <a:stretch>
              <a:fillRect l="-11899" r="-11899"/>
            </a:stretch>
          </a:blipFill>
        </p:spPr>
        <p:txBody>
          <a:bodyPr/>
          <a:lstStyle/>
          <a:p>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4" name="Group 9"/>
          <p:cNvGrpSpPr/>
          <p:nvPr/>
        </p:nvGrpSpPr>
        <p:grpSpPr>
          <a:xfrm>
            <a:off x="1888068" y="4130651"/>
            <a:ext cx="1800200" cy="383610"/>
            <a:chOff x="12808681" y="9666312"/>
            <a:chExt cx="5068776" cy="1080120"/>
          </a:xfrm>
        </p:grpSpPr>
        <p:sp>
          <p:nvSpPr>
            <p:cNvPr id="5" name="Rounded Rectangle 10"/>
            <p:cNvSpPr/>
            <p:nvPr/>
          </p:nvSpPr>
          <p:spPr>
            <a:xfrm>
              <a:off x="12808681" y="9666312"/>
              <a:ext cx="5068776" cy="1080120"/>
            </a:xfrm>
            <a:prstGeom prst="roundRect">
              <a:avLst>
                <a:gd name="adj" fmla="val 50000"/>
              </a:avLst>
            </a:prstGeom>
            <a:solidFill>
              <a:schemeClr val="accent1"/>
            </a:solidFill>
            <a:ln>
              <a:noFill/>
            </a:ln>
            <a:effectLst>
              <a:outerShdw blurRad="495300" sx="111000" sy="111000" algn="ct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思源黑体" panose="020B0500000000000000" pitchFamily="34" charset="-122"/>
                  <a:ea typeface="思源黑体" panose="020B0500000000000000" pitchFamily="34" charset="-122"/>
                  <a:sym typeface="思源黑体" panose="020B0500000000000000" pitchFamily="34" charset="-122"/>
                </a:rPr>
                <a:t>概念化过程</a:t>
              </a:r>
              <a:endParaRPr lang="zh-CN" altLang="en-US" sz="12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 name="Freeform 166"/>
            <p:cNvSpPr/>
            <p:nvPr/>
          </p:nvSpPr>
          <p:spPr bwMode="auto">
            <a:xfrm>
              <a:off x="16797337" y="10013844"/>
              <a:ext cx="207931" cy="385057"/>
            </a:xfrm>
            <a:custGeom>
              <a:avLst/>
              <a:gdLst>
                <a:gd name="T0" fmla="*/ 6 w 187"/>
                <a:gd name="T1" fmla="*/ 321 h 346"/>
                <a:gd name="T2" fmla="*/ 6 w 187"/>
                <a:gd name="T3" fmla="*/ 341 h 346"/>
                <a:gd name="T4" fmla="*/ 25 w 187"/>
                <a:gd name="T5" fmla="*/ 341 h 346"/>
                <a:gd name="T6" fmla="*/ 182 w 187"/>
                <a:gd name="T7" fmla="*/ 183 h 346"/>
                <a:gd name="T8" fmla="*/ 182 w 187"/>
                <a:gd name="T9" fmla="*/ 163 h 346"/>
                <a:gd name="T10" fmla="*/ 25 w 187"/>
                <a:gd name="T11" fmla="*/ 5 h 346"/>
                <a:gd name="T12" fmla="*/ 6 w 187"/>
                <a:gd name="T13" fmla="*/ 5 h 346"/>
                <a:gd name="T14" fmla="*/ 6 w 187"/>
                <a:gd name="T15" fmla="*/ 25 h 346"/>
                <a:gd name="T16" fmla="*/ 149 w 187"/>
                <a:gd name="T17" fmla="*/ 173 h 346"/>
                <a:gd name="T18" fmla="*/ 6 w 187"/>
                <a:gd name="T19" fmla="*/ 32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346">
                  <a:moveTo>
                    <a:pt x="6" y="321"/>
                  </a:moveTo>
                  <a:cubicBezTo>
                    <a:pt x="0" y="327"/>
                    <a:pt x="0" y="335"/>
                    <a:pt x="6" y="341"/>
                  </a:cubicBezTo>
                  <a:cubicBezTo>
                    <a:pt x="11" y="346"/>
                    <a:pt x="20" y="346"/>
                    <a:pt x="25" y="341"/>
                  </a:cubicBezTo>
                  <a:cubicBezTo>
                    <a:pt x="182" y="183"/>
                    <a:pt x="182" y="183"/>
                    <a:pt x="182" y="183"/>
                  </a:cubicBezTo>
                  <a:cubicBezTo>
                    <a:pt x="187" y="177"/>
                    <a:pt x="187" y="169"/>
                    <a:pt x="182" y="163"/>
                  </a:cubicBezTo>
                  <a:cubicBezTo>
                    <a:pt x="25" y="5"/>
                    <a:pt x="25" y="5"/>
                    <a:pt x="25" y="5"/>
                  </a:cubicBezTo>
                  <a:cubicBezTo>
                    <a:pt x="20" y="0"/>
                    <a:pt x="11" y="0"/>
                    <a:pt x="6" y="5"/>
                  </a:cubicBezTo>
                  <a:cubicBezTo>
                    <a:pt x="0" y="10"/>
                    <a:pt x="0" y="19"/>
                    <a:pt x="6" y="25"/>
                  </a:cubicBezTo>
                  <a:cubicBezTo>
                    <a:pt x="149" y="173"/>
                    <a:pt x="149" y="173"/>
                    <a:pt x="149" y="173"/>
                  </a:cubicBezTo>
                  <a:lnTo>
                    <a:pt x="6" y="321"/>
                  </a:lnTo>
                  <a:close/>
                </a:path>
              </a:pathLst>
            </a:custGeom>
            <a:solidFill>
              <a:schemeClr val="bg1"/>
            </a:solidFill>
            <a:ln>
              <a:solidFill>
                <a:schemeClr val="bg1"/>
              </a:solidFill>
            </a:ln>
          </p:spPr>
          <p:txBody>
            <a:bodyPr vert="horz" wrap="square" lIns="45720" tIns="22860" rIns="45720" bIns="22860" numCol="1" anchor="t" anchorCtr="0" compatLnSpc="1"/>
            <a:lstStyle/>
            <a:p>
              <a:endParaRPr lang="en-AU" sz="7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7" name="TextBox 7"/>
          <p:cNvSpPr txBox="1"/>
          <p:nvPr/>
        </p:nvSpPr>
        <p:spPr>
          <a:xfrm>
            <a:off x="1874733" y="1398903"/>
            <a:ext cx="3027680" cy="583565"/>
          </a:xfrm>
          <a:prstGeom prst="rect">
            <a:avLst/>
          </a:prstGeom>
          <a:noFill/>
        </p:spPr>
        <p:txBody>
          <a:bodyPr wrap="none" rtlCol="0">
            <a:spAutoFit/>
          </a:bodyPr>
          <a:lstStyle/>
          <a:p>
            <a:pPr algn="l"/>
            <a:r>
              <a:rPr lang="zh-CN" altLang="en-US" sz="32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什么是</a:t>
            </a:r>
            <a:r>
              <a:rPr lang="zh-CN" altLang="en-US" sz="32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rPr>
              <a:t>‘创新’</a:t>
            </a:r>
            <a:endParaRPr lang="zh-CN" altLang="en-US" sz="32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TextBox 24"/>
          <p:cNvSpPr txBox="1"/>
          <p:nvPr/>
        </p:nvSpPr>
        <p:spPr>
          <a:xfrm>
            <a:off x="1874345" y="2418315"/>
            <a:ext cx="4221655" cy="1372235"/>
          </a:xfrm>
          <a:prstGeom prst="rect">
            <a:avLst/>
          </a:prstGeom>
          <a:noFill/>
        </p:spPr>
        <p:txBody>
          <a:bodyPr wrap="square" lIns="91423" tIns="45712" rIns="91423" bIns="45712" rtlCol="0">
            <a:spAutoFit/>
          </a:bodyPr>
          <a:lstStyle/>
          <a:p>
            <a:pPr lvl="0" defTabSz="1217930">
              <a:lnSpc>
                <a:spcPts val="2000"/>
              </a:lnSpc>
              <a:defRPr/>
            </a:pPr>
            <a:r>
              <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创新是指以现有的思维模式提出有别于常规或常人思路的见解为导向，利用现有的知识和物质，在特定的环境中，本着理想化需要或为满足社会需求，而改进或创造新的事物、方法、元素、路径、环境，并能获得一定有益效果的行为。</a:t>
            </a:r>
            <a:endPar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5" name="TextBox 24"/>
          <p:cNvSpPr txBox="1"/>
          <p:nvPr/>
        </p:nvSpPr>
        <p:spPr>
          <a:xfrm>
            <a:off x="1887855" y="4796155"/>
            <a:ext cx="3539490" cy="602615"/>
          </a:xfrm>
          <a:prstGeom prst="rect">
            <a:avLst/>
          </a:prstGeom>
          <a:noFill/>
        </p:spPr>
        <p:txBody>
          <a:bodyPr wrap="square" lIns="91423" tIns="45712" rIns="91423" bIns="45712" rtlCol="0">
            <a:spAutoFit/>
          </a:bodyPr>
          <a:p>
            <a:pPr lvl="0" defTabSz="1217930">
              <a:lnSpc>
                <a:spcPts val="2000"/>
              </a:lnSpc>
              <a:defRPr/>
            </a:pPr>
            <a:r>
              <a:rPr lang="zh-CN" altLang="en-US" sz="1400" dirty="0">
                <a:solidFill>
                  <a:schemeClr val="bg1">
                    <a:lumMod val="50000"/>
                  </a:schemeClr>
                </a:solidFill>
                <a:latin typeface="楷体_GB2312" panose="02010609030101010101" charset="-122"/>
                <a:ea typeface="楷体_GB2312" panose="02010609030101010101" charset="-122"/>
                <a:sym typeface="思源黑体" panose="020B0500000000000000" pitchFamily="34" charset="-122"/>
              </a:rPr>
              <a:t>创新是</a:t>
            </a:r>
            <a:r>
              <a:rPr lang="zh-CN" altLang="en-US" sz="1400" b="1" dirty="0">
                <a:solidFill>
                  <a:schemeClr val="accent1"/>
                </a:solidFill>
                <a:latin typeface="楷体_GB2312" panose="02010609030101010101" charset="-122"/>
                <a:ea typeface="楷体_GB2312" panose="02010609030101010101" charset="-122"/>
                <a:sym typeface="思源黑体" panose="020B0500000000000000" pitchFamily="34" charset="-122"/>
              </a:rPr>
              <a:t>以新思维、新发明和新描述为特征</a:t>
            </a:r>
            <a:r>
              <a:rPr lang="zh-CN" altLang="en-US" sz="1400" dirty="0">
                <a:solidFill>
                  <a:schemeClr val="bg1">
                    <a:lumMod val="50000"/>
                  </a:schemeClr>
                </a:solidFill>
                <a:latin typeface="楷体_GB2312" panose="02010609030101010101" charset="-122"/>
                <a:ea typeface="楷体_GB2312" panose="02010609030101010101" charset="-122"/>
                <a:sym typeface="思源黑体" panose="020B0500000000000000" pitchFamily="34" charset="-122"/>
              </a:rPr>
              <a:t>的一种</a:t>
            </a:r>
            <a:r>
              <a:rPr lang="zh-CN" altLang="en-US" sz="1400" b="1" dirty="0">
                <a:solidFill>
                  <a:schemeClr val="accent2"/>
                </a:solidFill>
                <a:effectLst/>
                <a:latin typeface="楷体_GB2312" panose="02010609030101010101" charset="-122"/>
                <a:ea typeface="楷体_GB2312" panose="02010609030101010101" charset="-122"/>
                <a:sym typeface="思源黑体" panose="020B0500000000000000" pitchFamily="34" charset="-122"/>
              </a:rPr>
              <a:t>概念化过程</a:t>
            </a:r>
            <a:r>
              <a:rPr lang="zh-CN" altLang="en-US" sz="1400" dirty="0">
                <a:solidFill>
                  <a:schemeClr val="bg1">
                    <a:lumMod val="50000"/>
                  </a:schemeClr>
                </a:solidFill>
                <a:latin typeface="楷体_GB2312" panose="02010609030101010101" charset="-122"/>
                <a:ea typeface="楷体_GB2312" panose="02010609030101010101" charset="-122"/>
                <a:sym typeface="思源黑体" panose="020B0500000000000000" pitchFamily="34" charset="-122"/>
              </a:rPr>
              <a:t>。</a:t>
            </a:r>
            <a:endParaRPr lang="zh-CN" altLang="en-US" sz="1400" dirty="0">
              <a:solidFill>
                <a:schemeClr val="bg1">
                  <a:lumMod val="50000"/>
                </a:schemeClr>
              </a:solidFill>
              <a:latin typeface="楷体_GB2312" panose="02010609030101010101" charset="-122"/>
              <a:ea typeface="楷体_GB2312" panose="02010609030101010101"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left)">
                                      <p:cBhvr>
                                        <p:cTn id="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图片1"/>
          <p:cNvPicPr>
            <a:picLocks noChangeAspect="1"/>
          </p:cNvPicPr>
          <p:nvPr/>
        </p:nvPicPr>
        <p:blipFill>
          <a:blip r:embed="rId1"/>
          <a:srcRect l="6494" t="40253" r="1190" b="1128"/>
          <a:stretch>
            <a:fillRect/>
          </a:stretch>
        </p:blipFill>
        <p:spPr>
          <a:xfrm>
            <a:off x="7595235" y="1810385"/>
            <a:ext cx="3980815" cy="2040890"/>
          </a:xfrm>
          <a:prstGeom prst="rect">
            <a:avLst/>
          </a:prstGeom>
        </p:spPr>
      </p:pic>
      <p:pic>
        <p:nvPicPr>
          <p:cNvPr id="2" name="图片 1" descr="图片1"/>
          <p:cNvPicPr>
            <a:picLocks noChangeAspect="1"/>
          </p:cNvPicPr>
          <p:nvPr/>
        </p:nvPicPr>
        <p:blipFill>
          <a:blip r:embed="rId1"/>
          <a:srcRect r="7684" b="41381"/>
          <a:stretch>
            <a:fillRect/>
          </a:stretch>
        </p:blipFill>
        <p:spPr>
          <a:xfrm>
            <a:off x="491490" y="1811020"/>
            <a:ext cx="3980815" cy="2040890"/>
          </a:xfrm>
          <a:prstGeom prst="rect">
            <a:avLst/>
          </a:prstGeom>
        </p:spPr>
      </p:pic>
      <p:sp>
        <p:nvSpPr>
          <p:cNvPr id="15" name="矩形 14"/>
          <p:cNvSpPr/>
          <p:nvPr/>
        </p:nvSpPr>
        <p:spPr>
          <a:xfrm>
            <a:off x="4140125" y="1810966"/>
            <a:ext cx="3786984" cy="204034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45720" rIns="144000" bIns="45720" numCol="1" spcCol="0" rtlCol="0" fromWordArt="0" anchor="ctr" anchorCtr="0" forceAA="0" compatLnSpc="1">
            <a:noAutofit/>
          </a:bodyPr>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00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创新起源于拉丁语，</a:t>
            </a:r>
            <a:endParaRPr lang="zh-CN" altLang="en-US" sz="200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00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原意有三层含义</a:t>
            </a:r>
            <a:endParaRPr kumimoji="0" lang="zh-CN" altLang="en-US" sz="20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6" name="矩形 15"/>
          <p:cNvSpPr/>
          <p:nvPr/>
        </p:nvSpPr>
        <p:spPr>
          <a:xfrm>
            <a:off x="4572000" y="3655695"/>
            <a:ext cx="2923540" cy="50419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第二，创造新的东西；</a:t>
            </a:r>
            <a:endParaRPr kumimoji="0" lang="zh-CN" altLang="en-US" sz="20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7" name="矩形 16"/>
          <p:cNvSpPr/>
          <p:nvPr/>
        </p:nvSpPr>
        <p:spPr>
          <a:xfrm>
            <a:off x="1126540" y="3655596"/>
            <a:ext cx="2378364" cy="504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第一，更新；</a:t>
            </a:r>
            <a:endParaRPr kumimoji="0" lang="zh-CN" altLang="en-US" sz="20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8" name="矩形 17"/>
          <p:cNvSpPr/>
          <p:nvPr/>
        </p:nvSpPr>
        <p:spPr>
          <a:xfrm>
            <a:off x="8562330" y="3655596"/>
            <a:ext cx="2378364" cy="504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第三，改变。</a:t>
            </a:r>
            <a:endParaRPr kumimoji="0" lang="zh-CN" altLang="en-US" sz="20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9" name="矩形 18"/>
          <p:cNvSpPr/>
          <p:nvPr/>
        </p:nvSpPr>
        <p:spPr>
          <a:xfrm>
            <a:off x="491490" y="4642485"/>
            <a:ext cx="11083925" cy="1014730"/>
          </a:xfrm>
          <a:prstGeom prst="rect">
            <a:avLst/>
          </a:prstGeom>
        </p:spPr>
        <p:txBody>
          <a:bodyPr wrap="square">
            <a:spAutoFit/>
          </a:bodyPr>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创新是人类特有的认识能力和实践能力，是人类主观能动性的高级表现形式，是推动民族进步和社会发展的不竭动力。</a:t>
            </a:r>
            <a:endParaRPr kumimoji="0" lang="zh-CN" altLang="en-US" sz="20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4" name="文本框 17"/>
          <p:cNvSpPr txBox="1"/>
          <p:nvPr/>
        </p:nvSpPr>
        <p:spPr>
          <a:xfrm>
            <a:off x="1094105" y="404495"/>
            <a:ext cx="4188460"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第一节　创新原理</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1000"/>
                                        <p:tgtEl>
                                          <p:spTgt spid="18"/>
                                        </p:tgtEl>
                                      </p:cBhvr>
                                    </p:animEffect>
                                    <p:anim calcmode="lin" valueType="num">
                                      <p:cBhvr>
                                        <p:cTn id="26" dur="1000" fill="hold"/>
                                        <p:tgtEl>
                                          <p:spTgt spid="18"/>
                                        </p:tgtEl>
                                        <p:attrNameLst>
                                          <p:attrName>ppt_x</p:attrName>
                                        </p:attrNameLst>
                                      </p:cBhvr>
                                      <p:tavLst>
                                        <p:tav tm="0">
                                          <p:val>
                                            <p:strVal val="#ppt_x"/>
                                          </p:val>
                                        </p:tav>
                                        <p:tav tm="100000">
                                          <p:val>
                                            <p:strVal val="#ppt_x"/>
                                          </p:val>
                                        </p:tav>
                                      </p:tavLst>
                                    </p:anim>
                                    <p:anim calcmode="lin" valueType="num">
                                      <p:cBhvr>
                                        <p:cTn id="27" dur="1000" fill="hold"/>
                                        <p:tgtEl>
                                          <p:spTgt spid="18"/>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10" presetClass="entr" presetSubtype="0" fill="hold" grpId="0" nodeType="afterEffect">
                                  <p:stCondLst>
                                    <p:cond delay="0"/>
                                  </p:stCondLst>
                                  <p:iterate type="lt">
                                    <p:tmPct val="10000"/>
                                  </p:iterate>
                                  <p:childTnLst>
                                    <p:set>
                                      <p:cBhvr>
                                        <p:cTn id="30" dur="1" fill="hold">
                                          <p:stCondLst>
                                            <p:cond delay="0"/>
                                          </p:stCondLst>
                                        </p:cTn>
                                        <p:tgtEl>
                                          <p:spTgt spid="19"/>
                                        </p:tgtEl>
                                        <p:attrNameLst>
                                          <p:attrName>style.visibility</p:attrName>
                                        </p:attrNameLst>
                                      </p:cBhvr>
                                      <p:to>
                                        <p:strVal val="visible"/>
                                      </p:to>
                                    </p:set>
                                    <p:animEffect transition="in" filter="fade">
                                      <p:cBhvr>
                                        <p:cTn id="31" dur="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17" grpId="0" bldLvl="0" animBg="1"/>
      <p:bldP spid="18" grpId="0" bldLvl="0" animBg="1"/>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6"/>
          <p:cNvSpPr/>
          <p:nvPr/>
        </p:nvSpPr>
        <p:spPr>
          <a:xfrm>
            <a:off x="7477760" y="1523532"/>
            <a:ext cx="762000" cy="12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Freeform 11"/>
          <p:cNvSpPr/>
          <p:nvPr/>
        </p:nvSpPr>
        <p:spPr>
          <a:xfrm rot="5400000">
            <a:off x="11489025" y="335281"/>
            <a:ext cx="355600" cy="355600"/>
          </a:xfrm>
          <a:custGeom>
            <a:avLst/>
            <a:gdLst>
              <a:gd name="connsiteX0" fmla="*/ 0 w 355600"/>
              <a:gd name="connsiteY0" fmla="*/ 355600 h 355600"/>
              <a:gd name="connsiteX1" fmla="*/ 0 w 355600"/>
              <a:gd name="connsiteY1" fmla="*/ 79022 h 355600"/>
              <a:gd name="connsiteX2" fmla="*/ 0 w 355600"/>
              <a:gd name="connsiteY2" fmla="*/ 0 h 355600"/>
              <a:gd name="connsiteX3" fmla="*/ 79022 w 355600"/>
              <a:gd name="connsiteY3" fmla="*/ 0 h 355600"/>
              <a:gd name="connsiteX4" fmla="*/ 355600 w 355600"/>
              <a:gd name="connsiteY4" fmla="*/ 0 h 355600"/>
              <a:gd name="connsiteX5" fmla="*/ 355600 w 355600"/>
              <a:gd name="connsiteY5" fmla="*/ 79022 h 355600"/>
              <a:gd name="connsiteX6" fmla="*/ 79022 w 355600"/>
              <a:gd name="connsiteY6" fmla="*/ 79022 h 355600"/>
              <a:gd name="connsiteX7" fmla="*/ 79022 w 355600"/>
              <a:gd name="connsiteY7" fmla="*/ 3556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600" h="355600">
                <a:moveTo>
                  <a:pt x="0" y="355600"/>
                </a:moveTo>
                <a:lnTo>
                  <a:pt x="0" y="79022"/>
                </a:lnTo>
                <a:lnTo>
                  <a:pt x="0" y="0"/>
                </a:lnTo>
                <a:lnTo>
                  <a:pt x="79022" y="0"/>
                </a:lnTo>
                <a:lnTo>
                  <a:pt x="355600" y="0"/>
                </a:lnTo>
                <a:lnTo>
                  <a:pt x="355600" y="79022"/>
                </a:lnTo>
                <a:lnTo>
                  <a:pt x="79022" y="79022"/>
                </a:lnTo>
                <a:lnTo>
                  <a:pt x="79022" y="3556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任意形状 11"/>
          <p:cNvSpPr/>
          <p:nvPr/>
        </p:nvSpPr>
        <p:spPr>
          <a:xfrm>
            <a:off x="254000" y="2127250"/>
            <a:ext cx="2603500" cy="2603500"/>
          </a:xfrm>
          <a:custGeom>
            <a:avLst/>
            <a:gdLst>
              <a:gd name="connsiteX0" fmla="*/ 1301750 w 2603500"/>
              <a:gd name="connsiteY0" fmla="*/ 0 h 2603500"/>
              <a:gd name="connsiteX1" fmla="*/ 2603500 w 2603500"/>
              <a:gd name="connsiteY1" fmla="*/ 1301750 h 2603500"/>
              <a:gd name="connsiteX2" fmla="*/ 1301750 w 2603500"/>
              <a:gd name="connsiteY2" fmla="*/ 2603500 h 2603500"/>
              <a:gd name="connsiteX3" fmla="*/ 0 w 2603500"/>
              <a:gd name="connsiteY3" fmla="*/ 1301750 h 2603500"/>
            </a:gdLst>
            <a:ahLst/>
            <a:cxnLst>
              <a:cxn ang="0">
                <a:pos x="connsiteX0" y="connsiteY0"/>
              </a:cxn>
              <a:cxn ang="0">
                <a:pos x="connsiteX1" y="connsiteY1"/>
              </a:cxn>
              <a:cxn ang="0">
                <a:pos x="connsiteX2" y="connsiteY2"/>
              </a:cxn>
              <a:cxn ang="0">
                <a:pos x="connsiteX3" y="connsiteY3"/>
              </a:cxn>
            </a:cxnLst>
            <a:rect l="l" t="t" r="r" b="b"/>
            <a:pathLst>
              <a:path w="2603500" h="2603500">
                <a:moveTo>
                  <a:pt x="1301750" y="0"/>
                </a:moveTo>
                <a:lnTo>
                  <a:pt x="2603500" y="1301750"/>
                </a:lnTo>
                <a:lnTo>
                  <a:pt x="1301750" y="2603500"/>
                </a:lnTo>
                <a:lnTo>
                  <a:pt x="0" y="1301750"/>
                </a:lnTo>
                <a:close/>
              </a:path>
            </a:pathLst>
          </a:custGeom>
          <a:blipFill>
            <a:blip r:embed="rId1"/>
            <a:stretch>
              <a:fillRect l="-25772" r="-2577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14" tIns="22857" rIns="45714" bIns="22857" numCol="1" spcCol="0" rtlCol="0" fromWordArt="0" anchor="ctr" anchorCtr="0" forceAA="0" compatLnSpc="1">
            <a:noAutofit/>
          </a:bodyPr>
          <a:lstStyle/>
          <a:p>
            <a:pPr algn="ctr"/>
            <a:endParaRPr lang="en-US" sz="9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任意形状 12"/>
          <p:cNvSpPr/>
          <p:nvPr/>
        </p:nvSpPr>
        <p:spPr>
          <a:xfrm>
            <a:off x="0" y="0"/>
            <a:ext cx="6464020" cy="6858000"/>
          </a:xfrm>
          <a:custGeom>
            <a:avLst/>
            <a:gdLst>
              <a:gd name="connsiteX0" fmla="*/ 25435 w 6464020"/>
              <a:gd name="connsiteY0" fmla="*/ 0 h 6858000"/>
              <a:gd name="connsiteX1" fmla="*/ 3035989 w 6464020"/>
              <a:gd name="connsiteY1" fmla="*/ 0 h 6858000"/>
              <a:gd name="connsiteX2" fmla="*/ 6464020 w 6464020"/>
              <a:gd name="connsiteY2" fmla="*/ 3408528 h 6858000"/>
              <a:gd name="connsiteX3" fmla="*/ 4967331 w 6464020"/>
              <a:gd name="connsiteY3" fmla="*/ 4913781 h 6858000"/>
              <a:gd name="connsiteX4" fmla="*/ 4956721 w 6464020"/>
              <a:gd name="connsiteY4" fmla="*/ 4903232 h 6858000"/>
              <a:gd name="connsiteX5" fmla="*/ 3001953 w 6464020"/>
              <a:gd name="connsiteY5" fmla="*/ 6858000 h 6858000"/>
              <a:gd name="connsiteX6" fmla="*/ 0 w 6464020"/>
              <a:gd name="connsiteY6" fmla="*/ 6858000 h 6858000"/>
              <a:gd name="connsiteX7" fmla="*/ 3451464 w 6464020"/>
              <a:gd name="connsiteY7" fmla="*/ 34065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64020" h="6858000">
                <a:moveTo>
                  <a:pt x="25435" y="0"/>
                </a:moveTo>
                <a:lnTo>
                  <a:pt x="3035989" y="0"/>
                </a:lnTo>
                <a:lnTo>
                  <a:pt x="6464020" y="3408528"/>
                </a:lnTo>
                <a:lnTo>
                  <a:pt x="4967331" y="4913781"/>
                </a:lnTo>
                <a:lnTo>
                  <a:pt x="4956721" y="4903232"/>
                </a:lnTo>
                <a:lnTo>
                  <a:pt x="3001953" y="6858000"/>
                </a:lnTo>
                <a:lnTo>
                  <a:pt x="0" y="6858000"/>
                </a:lnTo>
                <a:lnTo>
                  <a:pt x="3451464" y="3406537"/>
                </a:lnTo>
                <a:close/>
              </a:path>
            </a:pathLst>
          </a:custGeom>
          <a:blipFill>
            <a:blip r:embed="rId2"/>
            <a:stretch>
              <a:fillRect l="-30821" r="-3082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14" tIns="22857" rIns="45714" bIns="22857" numCol="1" spcCol="0" rtlCol="0" fromWordArt="0" anchor="ctr" anchorCtr="0" forceAA="0" compatLnSpc="1">
            <a:noAutofit/>
          </a:bodyPr>
          <a:lstStyle/>
          <a:p>
            <a:pPr algn="ctr"/>
            <a:endParaRPr lang="en-US" sz="9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TextBox 7"/>
          <p:cNvSpPr txBox="1"/>
          <p:nvPr/>
        </p:nvSpPr>
        <p:spPr>
          <a:xfrm>
            <a:off x="7362211" y="2041106"/>
            <a:ext cx="4126814" cy="1568450"/>
          </a:xfrm>
          <a:prstGeom prst="rect">
            <a:avLst/>
          </a:prstGeom>
          <a:noFill/>
        </p:spPr>
        <p:txBody>
          <a:bodyPr wrap="square" rtlCol="0">
            <a:spAutoFit/>
          </a:bodyPr>
          <a:lstStyle/>
          <a:p>
            <a:r>
              <a:rPr lang="zh-CN" altLang="en-US" sz="3200" dirty="0">
                <a:latin typeface="思源黑体" panose="020B0500000000000000" pitchFamily="34" charset="-122"/>
                <a:ea typeface="思源黑体" panose="020B0500000000000000" pitchFamily="34" charset="-122"/>
                <a:sym typeface="思源黑体" panose="020B0500000000000000" pitchFamily="34" charset="-122"/>
              </a:rPr>
              <a:t>准确地说，</a:t>
            </a:r>
            <a:r>
              <a:rPr lang="zh-CN" altLang="en-US" sz="3200" dirty="0">
                <a:solidFill>
                  <a:srgbClr val="1D9A78"/>
                </a:solidFill>
                <a:latin typeface="思源黑体" panose="020B0500000000000000" pitchFamily="34" charset="-122"/>
                <a:ea typeface="思源黑体" panose="020B0500000000000000" pitchFamily="34" charset="-122"/>
                <a:sym typeface="思源黑体" panose="020B0500000000000000" pitchFamily="34" charset="-122"/>
              </a:rPr>
              <a:t>创新</a:t>
            </a:r>
            <a:r>
              <a:rPr lang="zh-CN" altLang="en-US" sz="3200" dirty="0">
                <a:latin typeface="思源黑体" panose="020B0500000000000000" pitchFamily="34" charset="-122"/>
                <a:ea typeface="思源黑体" panose="020B0500000000000000" pitchFamily="34" charset="-122"/>
                <a:sym typeface="思源黑体" panose="020B0500000000000000" pitchFamily="34" charset="-122"/>
              </a:rPr>
              <a:t>是创新思维蓝图的</a:t>
            </a:r>
            <a:r>
              <a:rPr lang="zh-CN" altLang="en-US" sz="3200" dirty="0">
                <a:solidFill>
                  <a:srgbClr val="1D9A78"/>
                </a:solidFill>
                <a:latin typeface="思源黑体" panose="020B0500000000000000" pitchFamily="34" charset="-122"/>
                <a:ea typeface="思源黑体" panose="020B0500000000000000" pitchFamily="34" charset="-122"/>
                <a:sym typeface="思源黑体" panose="020B0500000000000000" pitchFamily="34" charset="-122"/>
              </a:rPr>
              <a:t>外化</a:t>
            </a:r>
            <a:r>
              <a:rPr lang="zh-CN" altLang="en-US" sz="3200" dirty="0">
                <a:latin typeface="思源黑体" panose="020B0500000000000000" pitchFamily="34" charset="-122"/>
                <a:ea typeface="思源黑体" panose="020B0500000000000000" pitchFamily="34" charset="-122"/>
                <a:sym typeface="思源黑体" panose="020B0500000000000000" pitchFamily="34" charset="-122"/>
              </a:rPr>
              <a:t>、</a:t>
            </a:r>
            <a:r>
              <a:rPr lang="zh-CN" altLang="en-US" sz="3200" dirty="0">
                <a:solidFill>
                  <a:srgbClr val="1D9A78"/>
                </a:solidFill>
                <a:latin typeface="思源黑体" panose="020B0500000000000000" pitchFamily="34" charset="-122"/>
                <a:ea typeface="思源黑体" panose="020B0500000000000000" pitchFamily="34" charset="-122"/>
                <a:sym typeface="思源黑体" panose="020B0500000000000000" pitchFamily="34" charset="-122"/>
              </a:rPr>
              <a:t>物化</a:t>
            </a:r>
            <a:r>
              <a:rPr lang="zh-CN" altLang="en-US" sz="3200" dirty="0">
                <a:latin typeface="思源黑体" panose="020B0500000000000000" pitchFamily="34" charset="-122"/>
                <a:ea typeface="思源黑体" panose="020B0500000000000000" pitchFamily="34" charset="-122"/>
                <a:sym typeface="思源黑体" panose="020B0500000000000000" pitchFamily="34" charset="-122"/>
              </a:rPr>
              <a:t>。</a:t>
            </a:r>
            <a:endParaRPr lang="zh-CN" altLang="en-US" sz="32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TextBox 24"/>
          <p:cNvSpPr txBox="1"/>
          <p:nvPr/>
        </p:nvSpPr>
        <p:spPr>
          <a:xfrm>
            <a:off x="7409180" y="3609340"/>
            <a:ext cx="3902710" cy="1564640"/>
          </a:xfrm>
          <a:prstGeom prst="rect">
            <a:avLst/>
          </a:prstGeom>
          <a:noFill/>
        </p:spPr>
        <p:txBody>
          <a:bodyPr wrap="square" lIns="91423" tIns="45712" rIns="91423" bIns="45712" rtlCol="0">
            <a:spAutoFit/>
          </a:bodyPr>
          <a:lstStyle/>
          <a:p>
            <a:pPr lvl="0" defTabSz="1217930">
              <a:lnSpc>
                <a:spcPct val="120000"/>
              </a:lnSpc>
              <a:spcBef>
                <a:spcPts val="0"/>
              </a:spcBef>
              <a:spcAft>
                <a:spcPts val="0"/>
              </a:spcAft>
              <a:defRPr/>
            </a:pPr>
            <a:r>
              <a:rPr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从经济学角度来解释，什么是创新。简单地说，创新就是利用已存在的自然资源或社会要素创造新的矛盾共同体的人类行为，或者可以认为是对旧有的一切所进行的替代、覆盖。</a:t>
            </a:r>
            <a:endParaRPr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图片1"/>
          <p:cNvPicPr>
            <a:picLocks noChangeAspect="1"/>
          </p:cNvPicPr>
          <p:nvPr/>
        </p:nvPicPr>
        <p:blipFill>
          <a:blip r:embed="rId1"/>
          <a:stretch>
            <a:fillRect/>
          </a:stretch>
        </p:blipFill>
        <p:spPr>
          <a:xfrm>
            <a:off x="5715" y="1613535"/>
            <a:ext cx="6586855" cy="2354580"/>
          </a:xfrm>
          <a:prstGeom prst="rect">
            <a:avLst/>
          </a:prstGeom>
        </p:spPr>
      </p:pic>
      <p:sp>
        <p:nvSpPr>
          <p:cNvPr id="10" name="椭圆 9"/>
          <p:cNvSpPr/>
          <p:nvPr/>
        </p:nvSpPr>
        <p:spPr>
          <a:xfrm>
            <a:off x="1924978" y="4705057"/>
            <a:ext cx="450166" cy="45016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1</a:t>
            </a:r>
            <a:endParaRPr kumimoji="0" lang="zh-CN" altLang="en-US" sz="18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1" name="矩形 10"/>
          <p:cNvSpPr/>
          <p:nvPr/>
        </p:nvSpPr>
        <p:spPr>
          <a:xfrm>
            <a:off x="2374900" y="4676775"/>
            <a:ext cx="1876425" cy="506730"/>
          </a:xfrm>
          <a:prstGeom prst="rect">
            <a:avLst/>
          </a:prstGeom>
        </p:spPr>
        <p:txBody>
          <a:bodyPr wrap="square">
            <a:spAutoFit/>
          </a:bodyPr>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000000">
                    <a:lumMod val="85000"/>
                    <a:lumOff val="1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引入一种新产品</a:t>
            </a:r>
            <a:endParaRPr kumimoji="0" lang="zh-CN" altLang="en-US" sz="1800" b="0" i="0" u="none" strike="noStrike" kern="1200" cap="none" spc="0" normalizeH="0" baseline="0" noProof="0" dirty="0">
              <a:ln>
                <a:noFill/>
              </a:ln>
              <a:solidFill>
                <a:srgbClr val="000000">
                  <a:lumMod val="85000"/>
                  <a:lumOff val="1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2" name="椭圆 11"/>
          <p:cNvSpPr/>
          <p:nvPr/>
        </p:nvSpPr>
        <p:spPr>
          <a:xfrm>
            <a:off x="4583662" y="4705057"/>
            <a:ext cx="450166" cy="45016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2</a:t>
            </a:r>
            <a:endParaRPr kumimoji="0" lang="zh-CN" altLang="en-US" sz="18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3" name="矩形 12"/>
          <p:cNvSpPr/>
          <p:nvPr/>
        </p:nvSpPr>
        <p:spPr>
          <a:xfrm>
            <a:off x="5033645" y="4676775"/>
            <a:ext cx="2581275" cy="506730"/>
          </a:xfrm>
          <a:prstGeom prst="rect">
            <a:avLst/>
          </a:prstGeom>
        </p:spPr>
        <p:txBody>
          <a:bodyPr wrap="square">
            <a:spAutoFit/>
          </a:bodyPr>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000000">
                    <a:lumMod val="85000"/>
                    <a:lumOff val="1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引入一种新的生产方法</a:t>
            </a:r>
            <a:endParaRPr kumimoji="0" lang="zh-CN" altLang="en-US" sz="1800" b="0" i="0" u="none" strike="noStrike" kern="1200" cap="none" spc="0" normalizeH="0" baseline="0" noProof="0" dirty="0">
              <a:ln>
                <a:noFill/>
              </a:ln>
              <a:solidFill>
                <a:srgbClr val="000000">
                  <a:lumMod val="85000"/>
                  <a:lumOff val="1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4" name="椭圆 13"/>
          <p:cNvSpPr/>
          <p:nvPr/>
        </p:nvSpPr>
        <p:spPr>
          <a:xfrm>
            <a:off x="7991795" y="4705057"/>
            <a:ext cx="450166" cy="45016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3</a:t>
            </a:r>
            <a:endParaRPr kumimoji="0" lang="zh-CN" altLang="en-US" sz="18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5" name="矩形 14"/>
          <p:cNvSpPr/>
          <p:nvPr/>
        </p:nvSpPr>
        <p:spPr>
          <a:xfrm>
            <a:off x="8441690" y="4676775"/>
            <a:ext cx="2036445" cy="506730"/>
          </a:xfrm>
          <a:prstGeom prst="rect">
            <a:avLst/>
          </a:prstGeom>
        </p:spPr>
        <p:txBody>
          <a:bodyPr wrap="square">
            <a:spAutoFit/>
          </a:bodyPr>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000000">
                    <a:lumMod val="85000"/>
                    <a:lumOff val="1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开辟一个新的市场</a:t>
            </a:r>
            <a:endParaRPr kumimoji="0" lang="zh-CN" altLang="en-US" sz="1800" b="0" i="0" u="none" strike="noStrike" kern="1200" cap="none" spc="0" normalizeH="0" baseline="0" noProof="0" dirty="0">
              <a:ln>
                <a:noFill/>
              </a:ln>
              <a:solidFill>
                <a:srgbClr val="000000">
                  <a:lumMod val="85000"/>
                  <a:lumOff val="1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nvGrpSpPr>
          <p:cNvPr id="16" name="组合 15"/>
          <p:cNvGrpSpPr/>
          <p:nvPr/>
        </p:nvGrpSpPr>
        <p:grpSpPr>
          <a:xfrm>
            <a:off x="5872976" y="1613455"/>
            <a:ext cx="6318885" cy="2357120"/>
            <a:chOff x="3893857" y="2119893"/>
            <a:chExt cx="6318885" cy="2357120"/>
          </a:xfrm>
          <a:solidFill>
            <a:srgbClr val="00B050"/>
          </a:solidFill>
        </p:grpSpPr>
        <p:sp>
          <p:nvSpPr>
            <p:cNvPr id="17" name="等腰三角形 16"/>
            <p:cNvSpPr/>
            <p:nvPr/>
          </p:nvSpPr>
          <p:spPr>
            <a:xfrm rot="16200000">
              <a:off x="3861220" y="3094390"/>
              <a:ext cx="473237" cy="4079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8" name="矩形 17"/>
            <p:cNvSpPr/>
            <p:nvPr/>
          </p:nvSpPr>
          <p:spPr>
            <a:xfrm>
              <a:off x="4301527" y="2119893"/>
              <a:ext cx="5911215" cy="23571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1755" rIns="71755" rtlCol="0" anchor="ctr"/>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美籍经济学家熊彼特在1912 年出版了《经济发展概论》。熊彼特在其著作中提出：创新是指把一种新的生产要素和生产条件的“新结合”引入生产体系。它包括五种情况：</a:t>
              </a:r>
              <a:endParaRPr kumimoji="0" lang="zh-CN" altLang="en-US"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sp>
        <p:nvSpPr>
          <p:cNvPr id="23" name="椭圆 22"/>
          <p:cNvSpPr/>
          <p:nvPr/>
        </p:nvSpPr>
        <p:spPr>
          <a:xfrm>
            <a:off x="3663547" y="5788367"/>
            <a:ext cx="450166" cy="45016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2</a:t>
            </a:r>
            <a:endParaRPr kumimoji="0" lang="zh-CN" altLang="en-US" sz="18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4" name="矩形 23"/>
          <p:cNvSpPr/>
          <p:nvPr/>
        </p:nvSpPr>
        <p:spPr>
          <a:xfrm>
            <a:off x="4113530" y="5760085"/>
            <a:ext cx="1520825" cy="506730"/>
          </a:xfrm>
          <a:prstGeom prst="rect">
            <a:avLst/>
          </a:prstGeom>
        </p:spPr>
        <p:txBody>
          <a:bodyPr wrap="square">
            <a:spAutoFit/>
          </a:bodyPr>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000000">
                    <a:lumMod val="85000"/>
                    <a:lumOff val="1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获得原材料</a:t>
            </a:r>
            <a:endParaRPr kumimoji="0" lang="zh-CN" altLang="en-US" sz="1800" b="0" i="0" u="none" strike="noStrike" kern="1200" cap="none" spc="0" normalizeH="0" baseline="0" noProof="0" dirty="0">
              <a:ln>
                <a:noFill/>
              </a:ln>
              <a:solidFill>
                <a:srgbClr val="000000">
                  <a:lumMod val="85000"/>
                  <a:lumOff val="1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5" name="椭圆 24"/>
          <p:cNvSpPr/>
          <p:nvPr/>
        </p:nvSpPr>
        <p:spPr>
          <a:xfrm>
            <a:off x="6037265" y="5788367"/>
            <a:ext cx="450166" cy="45016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3</a:t>
            </a:r>
            <a:endParaRPr kumimoji="0" lang="zh-CN" altLang="en-US" sz="18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6" name="矩形 25"/>
          <p:cNvSpPr/>
          <p:nvPr/>
        </p:nvSpPr>
        <p:spPr>
          <a:xfrm>
            <a:off x="6487160" y="5760085"/>
            <a:ext cx="3616960" cy="506730"/>
          </a:xfrm>
          <a:prstGeom prst="rect">
            <a:avLst/>
          </a:prstGeom>
        </p:spPr>
        <p:txBody>
          <a:bodyPr wrap="square">
            <a:spAutoFit/>
          </a:bodyPr>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000000">
                    <a:lumMod val="85000"/>
                    <a:lumOff val="1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半成品的一种新的供应来源</a:t>
            </a:r>
            <a:endParaRPr kumimoji="0" lang="zh-CN" altLang="en-US" sz="1800" b="0" i="0" u="none" strike="noStrike" kern="1200" cap="none" spc="0" normalizeH="0" baseline="0" noProof="0" dirty="0">
              <a:ln>
                <a:noFill/>
              </a:ln>
              <a:solidFill>
                <a:srgbClr val="000000">
                  <a:lumMod val="85000"/>
                  <a:lumOff val="1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8" name="文本框 17"/>
          <p:cNvSpPr txBox="1"/>
          <p:nvPr/>
        </p:nvSpPr>
        <p:spPr>
          <a:xfrm>
            <a:off x="1094105" y="404495"/>
            <a:ext cx="4188460"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第一节　创新原理</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p:tgtEl>
                                          <p:spTgt spid="16"/>
                                        </p:tgtEl>
                                        <p:attrNameLst>
                                          <p:attrName>ppt_x</p:attrName>
                                        </p:attrNameLst>
                                      </p:cBhvr>
                                      <p:tavLst>
                                        <p:tav tm="0">
                                          <p:val>
                                            <p:strVal val="#ppt_x+#ppt_w*1.125000"/>
                                          </p:val>
                                        </p:tav>
                                        <p:tav tm="100000">
                                          <p:val>
                                            <p:strVal val="#ppt_x"/>
                                          </p:val>
                                        </p:tav>
                                      </p:tavLst>
                                    </p:anim>
                                    <p:animEffect transition="in" filter="wipe(left)">
                                      <p:cBhvr>
                                        <p:cTn id="8" dur="1000"/>
                                        <p:tgtEl>
                                          <p:spTgt spid="16"/>
                                        </p:tgtEl>
                                      </p:cBhvr>
                                    </p:animEffect>
                                  </p:childTnLst>
                                </p:cTn>
                              </p:par>
                            </p:childTnLst>
                          </p:cTn>
                        </p:par>
                        <p:par>
                          <p:cTn id="9" fill="hold">
                            <p:stCondLst>
                              <p:cond delay="10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0"/>
                                        </p:tgtEl>
                                        <p:attrNameLst>
                                          <p:attrName>ppt_y</p:attrName>
                                        </p:attrNameLst>
                                      </p:cBhvr>
                                      <p:tavLst>
                                        <p:tav tm="0">
                                          <p:val>
                                            <p:strVal val="#ppt_y"/>
                                          </p:val>
                                        </p:tav>
                                        <p:tav tm="100000">
                                          <p:val>
                                            <p:strVal val="#ppt_y"/>
                                          </p:val>
                                        </p:tav>
                                      </p:tavLst>
                                    </p:anim>
                                    <p:anim calcmode="lin" valueType="num">
                                      <p:cBhvr>
                                        <p:cTn id="14"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0"/>
                                        </p:tgtEl>
                                      </p:cBhvr>
                                    </p:animEffect>
                                  </p:childTnLst>
                                </p:cTn>
                              </p:par>
                            </p:childTnLst>
                          </p:cTn>
                        </p:par>
                        <p:par>
                          <p:cTn id="17" fill="hold">
                            <p:stCondLst>
                              <p:cond delay="1500"/>
                            </p:stCondLst>
                            <p:childTnLst>
                              <p:par>
                                <p:cTn id="18" presetID="10" presetClass="entr" presetSubtype="0" fill="hold" grpId="0" nodeType="afterEffect">
                                  <p:stCondLst>
                                    <p:cond delay="0"/>
                                  </p:stCondLst>
                                  <p:iterate type="lt">
                                    <p:tmPct val="10000"/>
                                  </p:iterate>
                                  <p:childTnLst>
                                    <p:set>
                                      <p:cBhvr>
                                        <p:cTn id="19" dur="1" fill="hold">
                                          <p:stCondLst>
                                            <p:cond delay="0"/>
                                          </p:stCondLst>
                                        </p:cTn>
                                        <p:tgtEl>
                                          <p:spTgt spid="11"/>
                                        </p:tgtEl>
                                        <p:attrNameLst>
                                          <p:attrName>style.visibility</p:attrName>
                                        </p:attrNameLst>
                                      </p:cBhvr>
                                      <p:to>
                                        <p:strVal val="visible"/>
                                      </p:to>
                                    </p:set>
                                    <p:animEffect transition="in" filter="fade">
                                      <p:cBhvr>
                                        <p:cTn id="20" dur="750"/>
                                        <p:tgtEl>
                                          <p:spTgt spid="11"/>
                                        </p:tgtEl>
                                      </p:cBhvr>
                                    </p:animEffect>
                                  </p:childTnLst>
                                </p:cTn>
                              </p:par>
                            </p:childTnLst>
                          </p:cTn>
                        </p:par>
                        <p:par>
                          <p:cTn id="21" fill="hold">
                            <p:stCondLst>
                              <p:cond delay="27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2"/>
                                        </p:tgtEl>
                                        <p:attrNameLst>
                                          <p:attrName>ppt_y</p:attrName>
                                        </p:attrNameLst>
                                      </p:cBhvr>
                                      <p:tavLst>
                                        <p:tav tm="0">
                                          <p:val>
                                            <p:strVal val="#ppt_y"/>
                                          </p:val>
                                        </p:tav>
                                        <p:tav tm="100000">
                                          <p:val>
                                            <p:strVal val="#ppt_y"/>
                                          </p:val>
                                        </p:tav>
                                      </p:tavLst>
                                    </p:anim>
                                    <p:anim calcmode="lin" valueType="num">
                                      <p:cBhvr>
                                        <p:cTn id="26"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2"/>
                                        </p:tgtEl>
                                      </p:cBhvr>
                                    </p:animEffect>
                                  </p:childTnLst>
                                </p:cTn>
                              </p:par>
                            </p:childTnLst>
                          </p:cTn>
                        </p:par>
                        <p:par>
                          <p:cTn id="29" fill="hold">
                            <p:stCondLst>
                              <p:cond delay="3200"/>
                            </p:stCondLst>
                            <p:childTnLst>
                              <p:par>
                                <p:cTn id="30" presetID="10" presetClass="entr" presetSubtype="0" fill="hold" grpId="0" nodeType="afterEffect">
                                  <p:stCondLst>
                                    <p:cond delay="0"/>
                                  </p:stCondLst>
                                  <p:iterate type="lt">
                                    <p:tmPct val="10000"/>
                                  </p:iterate>
                                  <p:childTnLst>
                                    <p:set>
                                      <p:cBhvr>
                                        <p:cTn id="31" dur="1" fill="hold">
                                          <p:stCondLst>
                                            <p:cond delay="0"/>
                                          </p:stCondLst>
                                        </p:cTn>
                                        <p:tgtEl>
                                          <p:spTgt spid="13"/>
                                        </p:tgtEl>
                                        <p:attrNameLst>
                                          <p:attrName>style.visibility</p:attrName>
                                        </p:attrNameLst>
                                      </p:cBhvr>
                                      <p:to>
                                        <p:strVal val="visible"/>
                                      </p:to>
                                    </p:set>
                                    <p:animEffect transition="in" filter="fade">
                                      <p:cBhvr>
                                        <p:cTn id="32" dur="750"/>
                                        <p:tgtEl>
                                          <p:spTgt spid="13"/>
                                        </p:tgtEl>
                                      </p:cBhvr>
                                    </p:animEffect>
                                  </p:childTnLst>
                                </p:cTn>
                              </p:par>
                            </p:childTnLst>
                          </p:cTn>
                        </p:par>
                        <p:par>
                          <p:cTn id="33" fill="hold">
                            <p:stCondLst>
                              <p:cond delay="4625"/>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4"/>
                                        </p:tgtEl>
                                        <p:attrNameLst>
                                          <p:attrName>ppt_y</p:attrName>
                                        </p:attrNameLst>
                                      </p:cBhvr>
                                      <p:tavLst>
                                        <p:tav tm="0">
                                          <p:val>
                                            <p:strVal val="#ppt_y"/>
                                          </p:val>
                                        </p:tav>
                                        <p:tav tm="100000">
                                          <p:val>
                                            <p:strVal val="#ppt_y"/>
                                          </p:val>
                                        </p:tav>
                                      </p:tavLst>
                                    </p:anim>
                                    <p:anim calcmode="lin" valueType="num">
                                      <p:cBhvr>
                                        <p:cTn id="38"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4"/>
                                        </p:tgtEl>
                                      </p:cBhvr>
                                    </p:animEffect>
                                  </p:childTnLst>
                                </p:cTn>
                              </p:par>
                            </p:childTnLst>
                          </p:cTn>
                        </p:par>
                        <p:par>
                          <p:cTn id="41" fill="hold">
                            <p:stCondLst>
                              <p:cond delay="5125"/>
                            </p:stCondLst>
                            <p:childTnLst>
                              <p:par>
                                <p:cTn id="42" presetID="10" presetClass="entr" presetSubtype="0" fill="hold" grpId="0" nodeType="afterEffect">
                                  <p:stCondLst>
                                    <p:cond delay="0"/>
                                  </p:stCondLst>
                                  <p:iterate type="lt">
                                    <p:tmPct val="10000"/>
                                  </p:iterate>
                                  <p:childTnLst>
                                    <p:set>
                                      <p:cBhvr>
                                        <p:cTn id="43" dur="1" fill="hold">
                                          <p:stCondLst>
                                            <p:cond delay="0"/>
                                          </p:stCondLst>
                                        </p:cTn>
                                        <p:tgtEl>
                                          <p:spTgt spid="15"/>
                                        </p:tgtEl>
                                        <p:attrNameLst>
                                          <p:attrName>style.visibility</p:attrName>
                                        </p:attrNameLst>
                                      </p:cBhvr>
                                      <p:to>
                                        <p:strVal val="visible"/>
                                      </p:to>
                                    </p:set>
                                    <p:animEffect transition="in" filter="fade">
                                      <p:cBhvr>
                                        <p:cTn id="44" dur="750"/>
                                        <p:tgtEl>
                                          <p:spTgt spid="15"/>
                                        </p:tgtEl>
                                      </p:cBhvr>
                                    </p:animEffect>
                                  </p:childTnLst>
                                </p:cTn>
                              </p:par>
                            </p:childTnLst>
                          </p:cTn>
                        </p:par>
                        <p:par>
                          <p:cTn id="45" fill="hold">
                            <p:stCondLst>
                              <p:cond delay="6399"/>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23"/>
                                        </p:tgtEl>
                                        <p:attrNameLst>
                                          <p:attrName>style.visibility</p:attrName>
                                        </p:attrNameLst>
                                      </p:cBhvr>
                                      <p:to>
                                        <p:strVal val="visible"/>
                                      </p:to>
                                    </p:set>
                                    <p:anim calcmode="lin" valueType="num">
                                      <p:cBhvr>
                                        <p:cTn id="48"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23"/>
                                        </p:tgtEl>
                                        <p:attrNameLst>
                                          <p:attrName>ppt_y</p:attrName>
                                        </p:attrNameLst>
                                      </p:cBhvr>
                                      <p:tavLst>
                                        <p:tav tm="0">
                                          <p:val>
                                            <p:strVal val="#ppt_y"/>
                                          </p:val>
                                        </p:tav>
                                        <p:tav tm="100000">
                                          <p:val>
                                            <p:strVal val="#ppt_y"/>
                                          </p:val>
                                        </p:tav>
                                      </p:tavLst>
                                    </p:anim>
                                    <p:anim calcmode="lin" valueType="num">
                                      <p:cBhvr>
                                        <p:cTn id="50"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23"/>
                                        </p:tgtEl>
                                      </p:cBhvr>
                                    </p:animEffect>
                                  </p:childTnLst>
                                </p:cTn>
                              </p:par>
                            </p:childTnLst>
                          </p:cTn>
                        </p:par>
                        <p:par>
                          <p:cTn id="53" fill="hold">
                            <p:stCondLst>
                              <p:cond delay="6899"/>
                            </p:stCondLst>
                            <p:childTnLst>
                              <p:par>
                                <p:cTn id="54" presetID="10" presetClass="entr" presetSubtype="0" fill="hold" grpId="0" nodeType="afterEffect">
                                  <p:stCondLst>
                                    <p:cond delay="0"/>
                                  </p:stCondLst>
                                  <p:iterate type="lt">
                                    <p:tmPct val="10000"/>
                                  </p:iterate>
                                  <p:childTnLst>
                                    <p:set>
                                      <p:cBhvr>
                                        <p:cTn id="55" dur="1" fill="hold">
                                          <p:stCondLst>
                                            <p:cond delay="0"/>
                                          </p:stCondLst>
                                        </p:cTn>
                                        <p:tgtEl>
                                          <p:spTgt spid="24"/>
                                        </p:tgtEl>
                                        <p:attrNameLst>
                                          <p:attrName>style.visibility</p:attrName>
                                        </p:attrNameLst>
                                      </p:cBhvr>
                                      <p:to>
                                        <p:strVal val="visible"/>
                                      </p:to>
                                    </p:set>
                                    <p:animEffect transition="in" filter="fade">
                                      <p:cBhvr>
                                        <p:cTn id="56" dur="750"/>
                                        <p:tgtEl>
                                          <p:spTgt spid="24"/>
                                        </p:tgtEl>
                                      </p:cBhvr>
                                    </p:animEffect>
                                  </p:childTnLst>
                                </p:cTn>
                              </p:par>
                            </p:childTnLst>
                          </p:cTn>
                        </p:par>
                        <p:par>
                          <p:cTn id="57" fill="hold">
                            <p:stCondLst>
                              <p:cond delay="7949"/>
                            </p:stCondLst>
                            <p:childTnLst>
                              <p:par>
                                <p:cTn id="58" presetID="41" presetClass="entr" presetSubtype="0" fill="hold" grpId="0" nodeType="afterEffect">
                                  <p:stCondLst>
                                    <p:cond delay="0"/>
                                  </p:stCondLst>
                                  <p:iterate type="lt">
                                    <p:tmPct val="10000"/>
                                  </p:iterate>
                                  <p:childTnLst>
                                    <p:set>
                                      <p:cBhvr>
                                        <p:cTn id="59" dur="1" fill="hold">
                                          <p:stCondLst>
                                            <p:cond delay="0"/>
                                          </p:stCondLst>
                                        </p:cTn>
                                        <p:tgtEl>
                                          <p:spTgt spid="25"/>
                                        </p:tgtEl>
                                        <p:attrNameLst>
                                          <p:attrName>style.visibility</p:attrName>
                                        </p:attrNameLst>
                                      </p:cBhvr>
                                      <p:to>
                                        <p:strVal val="visible"/>
                                      </p:to>
                                    </p:set>
                                    <p:anim calcmode="lin" valueType="num">
                                      <p:cBhvr>
                                        <p:cTn id="60"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25"/>
                                        </p:tgtEl>
                                        <p:attrNameLst>
                                          <p:attrName>ppt_y</p:attrName>
                                        </p:attrNameLst>
                                      </p:cBhvr>
                                      <p:tavLst>
                                        <p:tav tm="0">
                                          <p:val>
                                            <p:strVal val="#ppt_y"/>
                                          </p:val>
                                        </p:tav>
                                        <p:tav tm="100000">
                                          <p:val>
                                            <p:strVal val="#ppt_y"/>
                                          </p:val>
                                        </p:tav>
                                      </p:tavLst>
                                    </p:anim>
                                    <p:anim calcmode="lin" valueType="num">
                                      <p:cBhvr>
                                        <p:cTn id="62"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25"/>
                                        </p:tgtEl>
                                      </p:cBhvr>
                                    </p:animEffect>
                                  </p:childTnLst>
                                </p:cTn>
                              </p:par>
                            </p:childTnLst>
                          </p:cTn>
                        </p:par>
                        <p:par>
                          <p:cTn id="65" fill="hold">
                            <p:stCondLst>
                              <p:cond delay="8449"/>
                            </p:stCondLst>
                            <p:childTnLst>
                              <p:par>
                                <p:cTn id="66" presetID="10" presetClass="entr" presetSubtype="0" fill="hold" grpId="0" nodeType="afterEffect">
                                  <p:stCondLst>
                                    <p:cond delay="0"/>
                                  </p:stCondLst>
                                  <p:iterate type="lt">
                                    <p:tmPct val="10000"/>
                                  </p:iterate>
                                  <p:childTnLst>
                                    <p:set>
                                      <p:cBhvr>
                                        <p:cTn id="67" dur="1" fill="hold">
                                          <p:stCondLst>
                                            <p:cond delay="0"/>
                                          </p:stCondLst>
                                        </p:cTn>
                                        <p:tgtEl>
                                          <p:spTgt spid="26"/>
                                        </p:tgtEl>
                                        <p:attrNameLst>
                                          <p:attrName>style.visibility</p:attrName>
                                        </p:attrNameLst>
                                      </p:cBhvr>
                                      <p:to>
                                        <p:strVal val="visible"/>
                                      </p:to>
                                    </p:set>
                                    <p:animEffect transition="in" filter="fade">
                                      <p:cBhvr>
                                        <p:cTn id="68"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p:bldP spid="12" grpId="0" bldLvl="0" animBg="1"/>
      <p:bldP spid="13" grpId="0"/>
      <p:bldP spid="14" grpId="0" bldLvl="0" animBg="1"/>
      <p:bldP spid="15" grpId="0"/>
      <p:bldP spid="23" grpId="0" bldLvl="0" animBg="1"/>
      <p:bldP spid="24" grpId="0"/>
      <p:bldP spid="25" grpId="0" bldLvl="0" animBg="1"/>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7"/>
          <p:cNvSpPr txBox="1"/>
          <p:nvPr/>
        </p:nvSpPr>
        <p:spPr>
          <a:xfrm>
            <a:off x="1048385" y="403860"/>
            <a:ext cx="8244840" cy="368300"/>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目前，国内学术界对创新的理解在认识上存在以下四个误区。</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2" name="Group 3"/>
          <p:cNvGrpSpPr/>
          <p:nvPr/>
        </p:nvGrpSpPr>
        <p:grpSpPr>
          <a:xfrm>
            <a:off x="4467340" y="2018116"/>
            <a:ext cx="3257320" cy="3169144"/>
            <a:chOff x="4838931" y="2235457"/>
            <a:chExt cx="2514138" cy="2446080"/>
          </a:xfrm>
        </p:grpSpPr>
        <p:sp>
          <p:nvSpPr>
            <p:cNvPr id="3" name="Rectangle: Rounded Corners 4"/>
            <p:cNvSpPr/>
            <p:nvPr/>
          </p:nvSpPr>
          <p:spPr>
            <a:xfrm rot="18900000">
              <a:off x="4978611" y="2341108"/>
              <a:ext cx="2234778" cy="2234778"/>
            </a:xfrm>
            <a:prstGeom prst="roundRect">
              <a:avLst>
                <a:gd name="adj" fmla="val 20207"/>
              </a:avLst>
            </a:prstGeom>
            <a:no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Oval 5"/>
            <p:cNvSpPr/>
            <p:nvPr/>
          </p:nvSpPr>
          <p:spPr>
            <a:xfrm>
              <a:off x="4838931" y="2235457"/>
              <a:ext cx="1085850" cy="10858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 name="Oval 6"/>
            <p:cNvSpPr/>
            <p:nvPr/>
          </p:nvSpPr>
          <p:spPr>
            <a:xfrm>
              <a:off x="6267219" y="2235457"/>
              <a:ext cx="1085850" cy="10858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 name="Oval 7"/>
            <p:cNvSpPr/>
            <p:nvPr/>
          </p:nvSpPr>
          <p:spPr>
            <a:xfrm>
              <a:off x="4838931" y="3595687"/>
              <a:ext cx="1085850" cy="10858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Oval 8"/>
            <p:cNvSpPr/>
            <p:nvPr/>
          </p:nvSpPr>
          <p:spPr>
            <a:xfrm>
              <a:off x="6267219" y="3595687"/>
              <a:ext cx="1085850" cy="10858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8" name="TextBox 9"/>
          <p:cNvSpPr txBox="1"/>
          <p:nvPr/>
        </p:nvSpPr>
        <p:spPr>
          <a:xfrm>
            <a:off x="4797374" y="2336809"/>
            <a:ext cx="746760" cy="768350"/>
          </a:xfrm>
          <a:prstGeom prst="rect">
            <a:avLst/>
          </a:prstGeom>
          <a:noFill/>
        </p:spPr>
        <p:txBody>
          <a:bodyPr wrap="none" rtlCol="0">
            <a:spAutoFit/>
          </a:bodyPr>
          <a:lstStyle/>
          <a:p>
            <a:pPr algn="ctr"/>
            <a:r>
              <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01</a:t>
            </a:r>
            <a:endPar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TextBox 10"/>
          <p:cNvSpPr txBox="1"/>
          <p:nvPr/>
        </p:nvSpPr>
        <p:spPr>
          <a:xfrm>
            <a:off x="6647866" y="2336809"/>
            <a:ext cx="746760" cy="768350"/>
          </a:xfrm>
          <a:prstGeom prst="rect">
            <a:avLst/>
          </a:prstGeom>
          <a:noFill/>
        </p:spPr>
        <p:txBody>
          <a:bodyPr wrap="none" rtlCol="0">
            <a:spAutoFit/>
          </a:bodyPr>
          <a:lstStyle/>
          <a:p>
            <a:pPr algn="ctr"/>
            <a:r>
              <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02</a:t>
            </a:r>
            <a:endPar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TextBox 11"/>
          <p:cNvSpPr txBox="1"/>
          <p:nvPr/>
        </p:nvSpPr>
        <p:spPr>
          <a:xfrm>
            <a:off x="4797374" y="4093035"/>
            <a:ext cx="746760" cy="768350"/>
          </a:xfrm>
          <a:prstGeom prst="rect">
            <a:avLst/>
          </a:prstGeom>
          <a:noFill/>
        </p:spPr>
        <p:txBody>
          <a:bodyPr wrap="none" rtlCol="0">
            <a:spAutoFit/>
          </a:bodyPr>
          <a:lstStyle/>
          <a:p>
            <a:pPr algn="ctr"/>
            <a:r>
              <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04</a:t>
            </a:r>
            <a:endPar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TextBox 12"/>
          <p:cNvSpPr txBox="1"/>
          <p:nvPr/>
        </p:nvSpPr>
        <p:spPr>
          <a:xfrm>
            <a:off x="6647866" y="4093035"/>
            <a:ext cx="746760" cy="768350"/>
          </a:xfrm>
          <a:prstGeom prst="rect">
            <a:avLst/>
          </a:prstGeom>
          <a:noFill/>
        </p:spPr>
        <p:txBody>
          <a:bodyPr wrap="none" rtlCol="0">
            <a:spAutoFit/>
          </a:bodyPr>
          <a:lstStyle/>
          <a:p>
            <a:pPr algn="ctr"/>
            <a:r>
              <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03</a:t>
            </a:r>
            <a:endPar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Rectangle 14"/>
          <p:cNvSpPr/>
          <p:nvPr/>
        </p:nvSpPr>
        <p:spPr>
          <a:xfrm>
            <a:off x="1706115" y="2029385"/>
            <a:ext cx="2418080" cy="337185"/>
          </a:xfrm>
          <a:prstGeom prst="rect">
            <a:avLst/>
          </a:prstGeom>
          <a:solidFill>
            <a:schemeClr val="accent2"/>
          </a:solidFill>
        </p:spPr>
        <p:txBody>
          <a:bodyPr wrap="none">
            <a:spAutoFit/>
          </a:bodyPr>
          <a:lstStyle/>
          <a:p>
            <a:pPr algn="r"/>
            <a:r>
              <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误区一：把创新技术化。</a:t>
            </a:r>
            <a:endPar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Rectangle 16"/>
          <p:cNvSpPr/>
          <p:nvPr/>
        </p:nvSpPr>
        <p:spPr>
          <a:xfrm>
            <a:off x="8035269" y="2029385"/>
            <a:ext cx="2418080" cy="337185"/>
          </a:xfrm>
          <a:prstGeom prst="rect">
            <a:avLst/>
          </a:prstGeom>
          <a:solidFill>
            <a:schemeClr val="accent1"/>
          </a:solidFill>
        </p:spPr>
        <p:txBody>
          <a:bodyPr wrap="none">
            <a:spAutoFit/>
          </a:bodyPr>
          <a:lstStyle/>
          <a:p>
            <a:pPr algn="l"/>
            <a:r>
              <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误区二：把创新泛义化。</a:t>
            </a:r>
            <a:endPar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4" name="Rectangle 18"/>
          <p:cNvSpPr/>
          <p:nvPr/>
        </p:nvSpPr>
        <p:spPr>
          <a:xfrm>
            <a:off x="1689829" y="4308232"/>
            <a:ext cx="2418080" cy="337185"/>
          </a:xfrm>
          <a:prstGeom prst="rect">
            <a:avLst/>
          </a:prstGeom>
          <a:solidFill>
            <a:schemeClr val="accent1"/>
          </a:solidFill>
        </p:spPr>
        <p:txBody>
          <a:bodyPr wrap="none">
            <a:spAutoFit/>
          </a:bodyPr>
          <a:lstStyle/>
          <a:p>
            <a:pPr algn="r"/>
            <a:r>
              <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误区四：把创新经济化。</a:t>
            </a:r>
            <a:endPar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5" name="Rectangle 20"/>
          <p:cNvSpPr/>
          <p:nvPr/>
        </p:nvSpPr>
        <p:spPr>
          <a:xfrm>
            <a:off x="8035269" y="4308232"/>
            <a:ext cx="2418080" cy="337185"/>
          </a:xfrm>
          <a:prstGeom prst="rect">
            <a:avLst/>
          </a:prstGeom>
          <a:solidFill>
            <a:schemeClr val="accent2"/>
          </a:solidFill>
        </p:spPr>
        <p:txBody>
          <a:bodyPr wrap="none">
            <a:spAutoFit/>
          </a:bodyPr>
          <a:lstStyle/>
          <a:p>
            <a:pPr algn="l"/>
            <a:r>
              <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误区三：把创新标签化。</a:t>
            </a:r>
            <a:endPar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矩形 15"/>
          <p:cNvSpPr/>
          <p:nvPr/>
        </p:nvSpPr>
        <p:spPr>
          <a:xfrm>
            <a:off x="8035290" y="2456815"/>
            <a:ext cx="3175635" cy="1115695"/>
          </a:xfrm>
          <a:prstGeom prst="rect">
            <a:avLst/>
          </a:prstGeom>
        </p:spPr>
        <p:txBody>
          <a:bodyPr wrap="square" lIns="91433" tIns="45716" rIns="91433" bIns="45716">
            <a:spAutoFit/>
          </a:bodyPr>
          <a:lstStyle/>
          <a:p>
            <a:pPr lvl="0" algn="r">
              <a:lnSpc>
                <a:spcPts val="2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即不仅把技术发明、技术创造当作创新，还把科学发现也视为创新，认为创新包括技术发明和科学发现，用公式表达即：创新= 科学发现+ 技术发明。</a:t>
            </a:r>
            <a:endPar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矩形 16"/>
          <p:cNvSpPr/>
          <p:nvPr/>
        </p:nvSpPr>
        <p:spPr>
          <a:xfrm>
            <a:off x="8035290" y="4738370"/>
            <a:ext cx="3176270" cy="1628775"/>
          </a:xfrm>
          <a:prstGeom prst="rect">
            <a:avLst/>
          </a:prstGeom>
        </p:spPr>
        <p:txBody>
          <a:bodyPr wrap="square" lIns="91433" tIns="45716" rIns="91433" bIns="45716">
            <a:spAutoFit/>
          </a:bodyPr>
          <a:lstStyle/>
          <a:p>
            <a:pPr lvl="0" algn="r">
              <a:lnSpc>
                <a:spcPts val="2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主要表现在把创新当成一个时髦的修饰语，到处套用，就像目前在商品性能的标注中到处标有“纳米技术”一样。看上去是对创新的关注和重视，实则是对创新这一具有深刻理论和实践意义的活动的庸俗化、标签化，而遮蔽了其本真含义。</a:t>
            </a:r>
            <a:endPar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8" name="矩形 17"/>
          <p:cNvSpPr/>
          <p:nvPr/>
        </p:nvSpPr>
        <p:spPr>
          <a:xfrm>
            <a:off x="817245" y="4738370"/>
            <a:ext cx="3306445" cy="1115695"/>
          </a:xfrm>
          <a:prstGeom prst="rect">
            <a:avLst/>
          </a:prstGeom>
        </p:spPr>
        <p:txBody>
          <a:bodyPr wrap="square" lIns="91433" tIns="45716" rIns="91433" bIns="45716">
            <a:spAutoFit/>
          </a:bodyPr>
          <a:lstStyle/>
          <a:p>
            <a:pPr lvl="0" algn="r">
              <a:lnSpc>
                <a:spcPts val="2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持这种观点的人，大都把创新单纯地理解为经济领域的创新。应该说这种创新观关注到经济效益的实现，以及追求企业和经济效益的更大化，并看到了企业是创新的主体，有其独到性。</a:t>
            </a:r>
            <a:endPar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9" name="矩形 18"/>
          <p:cNvSpPr/>
          <p:nvPr/>
        </p:nvSpPr>
        <p:spPr>
          <a:xfrm>
            <a:off x="817245" y="2432685"/>
            <a:ext cx="3306445" cy="1628775"/>
          </a:xfrm>
          <a:prstGeom prst="rect">
            <a:avLst/>
          </a:prstGeom>
        </p:spPr>
        <p:txBody>
          <a:bodyPr wrap="square" lIns="91433" tIns="45716" rIns="91433" bIns="45716">
            <a:spAutoFit/>
          </a:bodyPr>
          <a:lstStyle/>
          <a:p>
            <a:pPr lvl="0" algn="r">
              <a:lnSpc>
                <a:spcPts val="2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持这种观点的人认为创新就是技术发明和改进。这种观点，仅看到了创新中的技术因素，而忽视了非技术因素；仅停留在技术的视角探讨如何创新，局限了创新的范围、领域，以及实现创新的渠道与方式；仅体现了创新的技术性特征，而遮蔽了创新的超技术性或工程性特征。</a:t>
            </a:r>
            <a:endPar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4054"/>
                                  </p:iterate>
                                  <p:childTnLst>
                                    <p:set>
                                      <p:cBhvr>
                                        <p:cTn id="6" dur="1" fill="hold">
                                          <p:stCondLst>
                                            <p:cond delay="0"/>
                                          </p:stCondLst>
                                        </p:cTn>
                                        <p:tgtEl>
                                          <p:spTgt spid="16"/>
                                        </p:tgtEl>
                                        <p:attrNameLst>
                                          <p:attrName>style.visibility</p:attrName>
                                        </p:attrNameLst>
                                      </p:cBhvr>
                                      <p:to>
                                        <p:strVal val="visible"/>
                                      </p:to>
                                    </p:set>
                                    <p:anim calcmode="lin" valueType="num">
                                      <p:cBhvr>
                                        <p:cTn id="7" dur="250" fill="hold"/>
                                        <p:tgtEl>
                                          <p:spTgt spid="16"/>
                                        </p:tgtEl>
                                        <p:attrNameLst>
                                          <p:attrName>ppt_w</p:attrName>
                                        </p:attrNameLst>
                                      </p:cBhvr>
                                      <p:tavLst>
                                        <p:tav tm="0">
                                          <p:val>
                                            <p:fltVal val="0"/>
                                          </p:val>
                                        </p:tav>
                                        <p:tav tm="100000">
                                          <p:val>
                                            <p:strVal val="#ppt_w"/>
                                          </p:val>
                                        </p:tav>
                                      </p:tavLst>
                                    </p:anim>
                                    <p:anim calcmode="lin" valueType="num">
                                      <p:cBhvr>
                                        <p:cTn id="8" dur="250" fill="hold"/>
                                        <p:tgtEl>
                                          <p:spTgt spid="16"/>
                                        </p:tgtEl>
                                        <p:attrNameLst>
                                          <p:attrName>ppt_h</p:attrName>
                                        </p:attrNameLst>
                                      </p:cBhvr>
                                      <p:tavLst>
                                        <p:tav tm="0">
                                          <p:val>
                                            <p:fltVal val="0"/>
                                          </p:val>
                                        </p:tav>
                                        <p:tav tm="100000">
                                          <p:val>
                                            <p:strVal val="#ppt_h"/>
                                          </p:val>
                                        </p:tav>
                                      </p:tavLst>
                                    </p:anim>
                                    <p:animEffect transition="in" filter="fade">
                                      <p:cBhvr>
                                        <p:cTn id="9" dur="250"/>
                                        <p:tgtEl>
                                          <p:spTgt spid="16"/>
                                        </p:tgtEl>
                                      </p:cBhvr>
                                    </p:animEffect>
                                  </p:childTnLst>
                                </p:cTn>
                              </p:par>
                            </p:childTnLst>
                          </p:cTn>
                        </p:par>
                        <p:par>
                          <p:cTn id="10" fill="hold">
                            <p:stCondLst>
                              <p:cond delay="929"/>
                            </p:stCondLst>
                            <p:childTnLst>
                              <p:par>
                                <p:cTn id="11" presetID="53" presetClass="entr" presetSubtype="16" fill="hold" grpId="0" nodeType="afterEffect">
                                  <p:stCondLst>
                                    <p:cond delay="0"/>
                                  </p:stCondLst>
                                  <p:iterate type="lt">
                                    <p:tmPct val="4054"/>
                                  </p:iterate>
                                  <p:childTnLst>
                                    <p:set>
                                      <p:cBhvr>
                                        <p:cTn id="12" dur="1" fill="hold">
                                          <p:stCondLst>
                                            <p:cond delay="0"/>
                                          </p:stCondLst>
                                        </p:cTn>
                                        <p:tgtEl>
                                          <p:spTgt spid="17"/>
                                        </p:tgtEl>
                                        <p:attrNameLst>
                                          <p:attrName>style.visibility</p:attrName>
                                        </p:attrNameLst>
                                      </p:cBhvr>
                                      <p:to>
                                        <p:strVal val="visible"/>
                                      </p:to>
                                    </p:set>
                                    <p:anim calcmode="lin" valueType="num">
                                      <p:cBhvr>
                                        <p:cTn id="13" dur="250" fill="hold"/>
                                        <p:tgtEl>
                                          <p:spTgt spid="17"/>
                                        </p:tgtEl>
                                        <p:attrNameLst>
                                          <p:attrName>ppt_w</p:attrName>
                                        </p:attrNameLst>
                                      </p:cBhvr>
                                      <p:tavLst>
                                        <p:tav tm="0">
                                          <p:val>
                                            <p:fltVal val="0"/>
                                          </p:val>
                                        </p:tav>
                                        <p:tav tm="100000">
                                          <p:val>
                                            <p:strVal val="#ppt_w"/>
                                          </p:val>
                                        </p:tav>
                                      </p:tavLst>
                                    </p:anim>
                                    <p:anim calcmode="lin" valueType="num">
                                      <p:cBhvr>
                                        <p:cTn id="14" dur="250" fill="hold"/>
                                        <p:tgtEl>
                                          <p:spTgt spid="17"/>
                                        </p:tgtEl>
                                        <p:attrNameLst>
                                          <p:attrName>ppt_h</p:attrName>
                                        </p:attrNameLst>
                                      </p:cBhvr>
                                      <p:tavLst>
                                        <p:tav tm="0">
                                          <p:val>
                                            <p:fltVal val="0"/>
                                          </p:val>
                                        </p:tav>
                                        <p:tav tm="100000">
                                          <p:val>
                                            <p:strVal val="#ppt_h"/>
                                          </p:val>
                                        </p:tav>
                                      </p:tavLst>
                                    </p:anim>
                                    <p:animEffect transition="in" filter="fade">
                                      <p:cBhvr>
                                        <p:cTn id="15" dur="250"/>
                                        <p:tgtEl>
                                          <p:spTgt spid="17"/>
                                        </p:tgtEl>
                                      </p:cBhvr>
                                    </p:animEffect>
                                  </p:childTnLst>
                                </p:cTn>
                              </p:par>
                            </p:childTnLst>
                          </p:cTn>
                        </p:par>
                        <p:par>
                          <p:cTn id="16" fill="hold">
                            <p:stCondLst>
                              <p:cond delay="2233"/>
                            </p:stCondLst>
                            <p:childTnLst>
                              <p:par>
                                <p:cTn id="17" presetID="53" presetClass="entr" presetSubtype="16" fill="hold" grpId="0" nodeType="afterEffect">
                                  <p:stCondLst>
                                    <p:cond delay="0"/>
                                  </p:stCondLst>
                                  <p:iterate type="lt">
                                    <p:tmPct val="4054"/>
                                  </p:iterate>
                                  <p:childTnLst>
                                    <p:set>
                                      <p:cBhvr>
                                        <p:cTn id="18" dur="1" fill="hold">
                                          <p:stCondLst>
                                            <p:cond delay="0"/>
                                          </p:stCondLst>
                                        </p:cTn>
                                        <p:tgtEl>
                                          <p:spTgt spid="18"/>
                                        </p:tgtEl>
                                        <p:attrNameLst>
                                          <p:attrName>style.visibility</p:attrName>
                                        </p:attrNameLst>
                                      </p:cBhvr>
                                      <p:to>
                                        <p:strVal val="visible"/>
                                      </p:to>
                                    </p:set>
                                    <p:anim calcmode="lin" valueType="num">
                                      <p:cBhvr>
                                        <p:cTn id="19" dur="250" fill="hold"/>
                                        <p:tgtEl>
                                          <p:spTgt spid="18"/>
                                        </p:tgtEl>
                                        <p:attrNameLst>
                                          <p:attrName>ppt_w</p:attrName>
                                        </p:attrNameLst>
                                      </p:cBhvr>
                                      <p:tavLst>
                                        <p:tav tm="0">
                                          <p:val>
                                            <p:fltVal val="0"/>
                                          </p:val>
                                        </p:tav>
                                        <p:tav tm="100000">
                                          <p:val>
                                            <p:strVal val="#ppt_w"/>
                                          </p:val>
                                        </p:tav>
                                      </p:tavLst>
                                    </p:anim>
                                    <p:anim calcmode="lin" valueType="num">
                                      <p:cBhvr>
                                        <p:cTn id="20" dur="250" fill="hold"/>
                                        <p:tgtEl>
                                          <p:spTgt spid="18"/>
                                        </p:tgtEl>
                                        <p:attrNameLst>
                                          <p:attrName>ppt_h</p:attrName>
                                        </p:attrNameLst>
                                      </p:cBhvr>
                                      <p:tavLst>
                                        <p:tav tm="0">
                                          <p:val>
                                            <p:fltVal val="0"/>
                                          </p:val>
                                        </p:tav>
                                        <p:tav tm="100000">
                                          <p:val>
                                            <p:strVal val="#ppt_h"/>
                                          </p:val>
                                        </p:tav>
                                      </p:tavLst>
                                    </p:anim>
                                    <p:animEffect transition="in" filter="fade">
                                      <p:cBhvr>
                                        <p:cTn id="21" dur="250"/>
                                        <p:tgtEl>
                                          <p:spTgt spid="18"/>
                                        </p:tgtEl>
                                      </p:cBhvr>
                                    </p:animEffect>
                                  </p:childTnLst>
                                </p:cTn>
                              </p:par>
                            </p:childTnLst>
                          </p:cTn>
                        </p:par>
                        <p:par>
                          <p:cTn id="22" fill="hold">
                            <p:stCondLst>
                              <p:cond delay="3293"/>
                            </p:stCondLst>
                            <p:childTnLst>
                              <p:par>
                                <p:cTn id="23" presetID="53" presetClass="entr" presetSubtype="16" fill="hold" grpId="0" nodeType="afterEffect">
                                  <p:stCondLst>
                                    <p:cond delay="0"/>
                                  </p:stCondLst>
                                  <p:iterate type="lt">
                                    <p:tmPct val="4054"/>
                                  </p:iterate>
                                  <p:childTnLst>
                                    <p:set>
                                      <p:cBhvr>
                                        <p:cTn id="24" dur="1" fill="hold">
                                          <p:stCondLst>
                                            <p:cond delay="0"/>
                                          </p:stCondLst>
                                        </p:cTn>
                                        <p:tgtEl>
                                          <p:spTgt spid="19"/>
                                        </p:tgtEl>
                                        <p:attrNameLst>
                                          <p:attrName>style.visibility</p:attrName>
                                        </p:attrNameLst>
                                      </p:cBhvr>
                                      <p:to>
                                        <p:strVal val="visible"/>
                                      </p:to>
                                    </p:set>
                                    <p:anim calcmode="lin" valueType="num">
                                      <p:cBhvr>
                                        <p:cTn id="25" dur="250" fill="hold"/>
                                        <p:tgtEl>
                                          <p:spTgt spid="19"/>
                                        </p:tgtEl>
                                        <p:attrNameLst>
                                          <p:attrName>ppt_w</p:attrName>
                                        </p:attrNameLst>
                                      </p:cBhvr>
                                      <p:tavLst>
                                        <p:tav tm="0">
                                          <p:val>
                                            <p:fltVal val="0"/>
                                          </p:val>
                                        </p:tav>
                                        <p:tav tm="100000">
                                          <p:val>
                                            <p:strVal val="#ppt_w"/>
                                          </p:val>
                                        </p:tav>
                                      </p:tavLst>
                                    </p:anim>
                                    <p:anim calcmode="lin" valueType="num">
                                      <p:cBhvr>
                                        <p:cTn id="26" dur="250" fill="hold"/>
                                        <p:tgtEl>
                                          <p:spTgt spid="19"/>
                                        </p:tgtEl>
                                        <p:attrNameLst>
                                          <p:attrName>ppt_h</p:attrName>
                                        </p:attrNameLst>
                                      </p:cBhvr>
                                      <p:tavLst>
                                        <p:tav tm="0">
                                          <p:val>
                                            <p:fltVal val="0"/>
                                          </p:val>
                                        </p:tav>
                                        <p:tav tm="100000">
                                          <p:val>
                                            <p:strVal val="#ppt_h"/>
                                          </p:val>
                                        </p:tav>
                                      </p:tavLst>
                                    </p:anim>
                                    <p:animEffect transition="in" filter="fade">
                                      <p:cBhvr>
                                        <p:cTn id="27"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Lst>
  </p:timing>
</p:sld>
</file>

<file path=ppt/tags/tag1.xml><?xml version="1.0" encoding="utf-8"?>
<p:tagLst xmlns:p="http://schemas.openxmlformats.org/presentationml/2006/main">
  <p:tag name="PA" val="v5.1.0"/>
</p:tagLst>
</file>

<file path=ppt/tags/tag2.xml><?xml version="1.0" encoding="utf-8"?>
<p:tagLst xmlns:p="http://schemas.openxmlformats.org/presentationml/2006/main">
  <p:tag name="PA" val="v5.1.0"/>
</p:tagLst>
</file>

<file path=ppt/tags/tag3.xml><?xml version="1.0" encoding="utf-8"?>
<p:tagLst xmlns:p="http://schemas.openxmlformats.org/presentationml/2006/main">
  <p:tag name="MH" val="20161008230036"/>
  <p:tag name="MH_LIBRARY" val="CONTENTS"/>
  <p:tag name="MH_TYPE" val="OTHERS"/>
  <p:tag name="ID" val="553514"/>
</p:tagLst>
</file>

<file path=ppt/tags/tag4.xml><?xml version="1.0" encoding="utf-8"?>
<p:tagLst xmlns:p="http://schemas.openxmlformats.org/presentationml/2006/main">
  <p:tag name="MH" val="20161008230036"/>
  <p:tag name="MH_LIBRARY" val="CONTENTS"/>
  <p:tag name="MH_TYPE" val="OTHERS"/>
  <p:tag name="ID" val="553514"/>
</p:tagLst>
</file>

<file path=ppt/tags/tag5.xml><?xml version="1.0" encoding="utf-8"?>
<p:tagLst xmlns:p="http://schemas.openxmlformats.org/presentationml/2006/main">
  <p:tag name="PA" val="v5.1.0"/>
</p:tagLst>
</file>

<file path=ppt/tags/tag6.xml><?xml version="1.0" encoding="utf-8"?>
<p:tagLst xmlns:p="http://schemas.openxmlformats.org/presentationml/2006/main">
  <p:tag name="PA" val="v5.1.0"/>
</p:tagLst>
</file>

<file path=ppt/tags/tag7.xml><?xml version="1.0" encoding="utf-8"?>
<p:tagLst xmlns:p="http://schemas.openxmlformats.org/presentationml/2006/main">
  <p:tag name="PA" val="v5.1.0"/>
</p:tagLst>
</file>

<file path=ppt/tags/tag8.xml><?xml version="1.0" encoding="utf-8"?>
<p:tagLst xmlns:p="http://schemas.openxmlformats.org/presentationml/2006/main">
  <p:tag name="ISPRING_SCORM_RATE_SLIDES" val="0"/>
  <p:tag name="ISPRING_SCORM_RATE_QUIZZES" val="0"/>
  <p:tag name="ISPRING_SCORM_PASSING_SCORE" val="0.000000"/>
  <p:tag name="ISPRING_ULTRA_SCORM_COURSE_ID" val="0E1D4189-C6CE-4E0A-8573-37DE6D2BCA26"/>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内容列表"/>
  <p:tag name="ISPRINGCLOUDFOLDERID" val="0"/>
  <p:tag name="ISPRINGCLOUDFOLDERPATH" val="资源库"/>
  <p:tag name="ISPRING_OUTPUT_FOLDER" val="C:\Users\codi\Desktop"/>
  <p:tag name="ISPRING_PRESENTATION_TITLE" val="演示文稿2"/>
  <p:tag name="ISPRING_FIRST_PUBLISH" val="1"/>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6425</Words>
  <Application>WPS 演示</Application>
  <PresentationFormat>宽屏</PresentationFormat>
  <Paragraphs>379</Paragraphs>
  <Slides>29</Slides>
  <Notes>25</Notes>
  <HiddenSlides>0</HiddenSlides>
  <MMClips>1</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29</vt:i4>
      </vt:variant>
    </vt:vector>
  </HeadingPairs>
  <TitlesOfParts>
    <vt:vector size="51" baseType="lpstr">
      <vt:lpstr>Arial</vt:lpstr>
      <vt:lpstr>宋体</vt:lpstr>
      <vt:lpstr>Wingdings</vt:lpstr>
      <vt:lpstr>思源黑体</vt:lpstr>
      <vt:lpstr>Open Sans</vt:lpstr>
      <vt:lpstr>黑体</vt:lpstr>
      <vt:lpstr>字魂35号-经典雅黑</vt:lpstr>
      <vt:lpstr>思源黑体 CN Heavy</vt:lpstr>
      <vt:lpstr>微软雅黑</vt:lpstr>
      <vt:lpstr>Source Han Sans CN Normal</vt:lpstr>
      <vt:lpstr>楷体_GB2312</vt:lpstr>
      <vt:lpstr>字魂59号-创粗黑</vt:lpstr>
      <vt:lpstr>Lato</vt:lpstr>
      <vt:lpstr>Arial Unicode MS</vt:lpstr>
      <vt:lpstr>Calibri Light</vt:lpstr>
      <vt:lpstr>Calibri</vt:lpstr>
      <vt:lpstr>等线</vt:lpstr>
      <vt:lpstr>BatangChe</vt:lpstr>
      <vt:lpstr>華康圓體 Std W5</vt:lpstr>
      <vt:lpstr>Yu Gothic UI Semilight</vt:lpstr>
      <vt:lpstr>DFPYuanW5-GB5</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演示文稿2</dc:title>
  <dc:creator>Wavoy</dc:creator>
  <cp:lastModifiedBy>Love_Run</cp:lastModifiedBy>
  <cp:revision>26</cp:revision>
  <dcterms:created xsi:type="dcterms:W3CDTF">2019-11-11T11:40:00Z</dcterms:created>
  <dcterms:modified xsi:type="dcterms:W3CDTF">2020-02-21T06:48:36Z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2052-11.3.0.8586</vt:lpwstr>
  </property>
</Properties>
</file>